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1"/>
  </p:sldMasterIdLst>
  <p:notesMasterIdLst>
    <p:notesMasterId r:id="rId28"/>
  </p:notesMasterIdLst>
  <p:sldIdLst>
    <p:sldId id="256" r:id="rId2"/>
    <p:sldId id="260" r:id="rId3"/>
    <p:sldId id="268" r:id="rId4"/>
    <p:sldId id="269" r:id="rId5"/>
    <p:sldId id="263" r:id="rId6"/>
    <p:sldId id="265" r:id="rId7"/>
    <p:sldId id="267" r:id="rId8"/>
    <p:sldId id="276" r:id="rId9"/>
    <p:sldId id="277" r:id="rId10"/>
    <p:sldId id="261" r:id="rId11"/>
    <p:sldId id="272" r:id="rId12"/>
    <p:sldId id="273" r:id="rId13"/>
    <p:sldId id="278" r:id="rId14"/>
    <p:sldId id="281" r:id="rId15"/>
    <p:sldId id="280" r:id="rId16"/>
    <p:sldId id="282" r:id="rId17"/>
    <p:sldId id="285" r:id="rId18"/>
    <p:sldId id="286" r:id="rId19"/>
    <p:sldId id="284" r:id="rId20"/>
    <p:sldId id="288" r:id="rId21"/>
    <p:sldId id="283" r:id="rId22"/>
    <p:sldId id="271" r:id="rId23"/>
    <p:sldId id="275" r:id="rId24"/>
    <p:sldId id="257" r:id="rId25"/>
    <p:sldId id="274" r:id="rId26"/>
    <p:sldId id="28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116" d="100"/>
          <a:sy n="116" d="100"/>
        </p:scale>
        <p:origin x="26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230CC-DEF3-4B3F-B8B7-D20F5379E65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5D02F-C9CC-4578-85CD-356FAA191327}" type="slidenum">
              <a:rPr lang="en-US" smtClean="0"/>
              <a:t>‹#›</a:t>
            </a:fld>
            <a:endParaRPr lang="en-US"/>
          </a:p>
        </p:txBody>
      </p:sp>
    </p:spTree>
    <p:extLst>
      <p:ext uri="{BB962C8B-B14F-4D97-AF65-F5344CB8AC3E}">
        <p14:creationId xmlns:p14="http://schemas.microsoft.com/office/powerpoint/2010/main" val="159286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45D02F-C9CC-4578-85CD-356FAA191327}" type="slidenum">
              <a:rPr lang="en-US" smtClean="0"/>
              <a:t>1</a:t>
            </a:fld>
            <a:endParaRPr lang="en-US"/>
          </a:p>
        </p:txBody>
      </p:sp>
    </p:spTree>
    <p:extLst>
      <p:ext uri="{BB962C8B-B14F-4D97-AF65-F5344CB8AC3E}">
        <p14:creationId xmlns:p14="http://schemas.microsoft.com/office/powerpoint/2010/main" val="63388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A56C49-FAEF-4850-B33D-26FD412B6CEF}" type="datetime1">
              <a:rPr lang="en-US" smtClean="0"/>
              <a:t>10/18/2016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F90298-2D8E-46C5-BC79-1F6177A4B8CE}" type="datetime1">
              <a:rPr lang="en-US" smtClean="0"/>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7D2A34-E511-4E0D-8861-57A91EB843E6}" type="datetime1">
              <a:rPr lang="en-US" smtClean="0"/>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666877-F99F-477D-82A7-1CF87F7BBF29}" type="datetime1">
              <a:rPr lang="en-US" smtClean="0"/>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8452AE-2499-48FE-97B4-614300613ACF}" type="datetime1">
              <a:rPr lang="en-US" smtClean="0"/>
              <a:t>10/18/2016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922725-BDCA-41F6-85E2-CC882C22A4A4}" type="datetime1">
              <a:rPr lang="en-US" smtClean="0"/>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2D127A-7A35-4CE4-B713-438FBE6AA3E1}" type="datetime1">
              <a:rPr lang="en-US" smtClean="0"/>
              <a:t>10/18/2016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44F98F-5191-4404-806F-DE9FA5CDCB38}" type="datetime1">
              <a:rPr lang="en-US" smtClean="0"/>
              <a:t>10/18/2016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A080E-2A23-467C-8D6C-EF08717AE2CD}" type="datetime1">
              <a:rPr lang="en-US" smtClean="0"/>
              <a:t>10/18/2016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F9FD47-BEDF-49ED-A7A6-30A0FB942F60}" type="datetime1">
              <a:rPr lang="en-US" smtClean="0"/>
              <a:t>10/18/2016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E7216B6-A622-4204-B9FF-3C2D99B83043}" type="datetime1">
              <a:rPr lang="en-US" smtClean="0"/>
              <a:t>10/18/2016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1254078-7A66-4162-9D6A-3B1CEAB9ABB9}" type="datetime1">
              <a:rPr lang="en-US" smtClean="0"/>
              <a:t>10/18/2016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Michael.Tuvlin@ung.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pPr algn="ctr"/>
            <a:r>
              <a:rPr lang="en-US" sz="4000" cap="none" dirty="0"/>
              <a:t>The Ferguson Effect on Individual </a:t>
            </a:r>
            <a:r>
              <a:rPr lang="en-US" sz="4000" cap="none" dirty="0" smtClean="0"/>
              <a:t>Officers’ Attitudes </a:t>
            </a:r>
            <a:r>
              <a:rPr lang="en-US" sz="4000" cap="none" dirty="0"/>
              <a:t>Towards </a:t>
            </a:r>
            <a:r>
              <a:rPr lang="en-US" sz="4000" cap="none" dirty="0" smtClean="0"/>
              <a:t/>
            </a:r>
            <a:br>
              <a:rPr lang="en-US" sz="4000" cap="none" dirty="0" smtClean="0"/>
            </a:br>
            <a:r>
              <a:rPr lang="en-US" sz="4000" cap="none" dirty="0" smtClean="0"/>
              <a:t>Pro-active </a:t>
            </a:r>
            <a:r>
              <a:rPr lang="en-US" sz="4000" cap="none" dirty="0"/>
              <a:t>Policing</a:t>
            </a:r>
          </a:p>
        </p:txBody>
      </p:sp>
      <p:sp>
        <p:nvSpPr>
          <p:cNvPr id="3" name="Subtitle 2"/>
          <p:cNvSpPr>
            <a:spLocks noGrp="1"/>
          </p:cNvSpPr>
          <p:nvPr>
            <p:ph type="subTitle" idx="1"/>
          </p:nvPr>
        </p:nvSpPr>
        <p:spPr>
          <a:xfrm>
            <a:off x="2417780" y="3442916"/>
            <a:ext cx="8637072" cy="1065910"/>
          </a:xfrm>
        </p:spPr>
        <p:txBody>
          <a:bodyPr anchor="ctr">
            <a:normAutofit fontScale="92500" lnSpcReduction="10000"/>
          </a:bodyPr>
          <a:lstStyle/>
          <a:p>
            <a:pPr algn="ctr"/>
            <a:r>
              <a:rPr lang="en-US" cap="none" dirty="0"/>
              <a:t>Michael </a:t>
            </a:r>
            <a:r>
              <a:rPr lang="en-US" cap="none" dirty="0" err="1"/>
              <a:t>Tuvlin</a:t>
            </a:r>
            <a:r>
              <a:rPr lang="en-US" cap="none" dirty="0"/>
              <a:t/>
            </a:r>
            <a:br>
              <a:rPr lang="en-US" cap="none" dirty="0"/>
            </a:br>
            <a:r>
              <a:rPr lang="en-US" cap="none" dirty="0"/>
              <a:t>Department of Criminal Justice</a:t>
            </a:r>
            <a:br>
              <a:rPr lang="en-US" cap="none" dirty="0"/>
            </a:br>
            <a:r>
              <a:rPr lang="en-US" cap="none" dirty="0"/>
              <a:t>University of North Georgia</a:t>
            </a:r>
            <a:endParaRPr lang="en-US" dirty="0"/>
          </a:p>
        </p:txBody>
      </p:sp>
    </p:spTree>
    <p:extLst>
      <p:ext uri="{BB962C8B-B14F-4D97-AF65-F5344CB8AC3E}">
        <p14:creationId xmlns:p14="http://schemas.microsoft.com/office/powerpoint/2010/main" val="177983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Baltimore police after Freddie Gray prosecutions</a:t>
            </a:r>
          </a:p>
        </p:txBody>
      </p:sp>
      <p:sp>
        <p:nvSpPr>
          <p:cNvPr id="3" name="Content Placeholder 2"/>
          <p:cNvSpPr>
            <a:spLocks noGrp="1"/>
          </p:cNvSpPr>
          <p:nvPr>
            <p:ph idx="1"/>
          </p:nvPr>
        </p:nvSpPr>
        <p:spPr/>
        <p:txBody>
          <a:bodyPr>
            <a:normAutofit lnSpcReduction="10000"/>
          </a:bodyPr>
          <a:lstStyle/>
          <a:p>
            <a:r>
              <a:rPr lang="en-US" dirty="0"/>
              <a:t>May 2015: Shootings more than double compared to May 2014.  Only 1,177 people arrested compared to 3,801 in the same month of 2014.</a:t>
            </a:r>
          </a:p>
          <a:p>
            <a:endParaRPr lang="en-US" dirty="0"/>
          </a:p>
          <a:p>
            <a:r>
              <a:rPr lang="en-US" dirty="0" smtClean="0"/>
              <a:t>The Baltimore </a:t>
            </a:r>
            <a:r>
              <a:rPr lang="en-US" dirty="0"/>
              <a:t>Police </a:t>
            </a:r>
            <a:r>
              <a:rPr lang="en-US" dirty="0" smtClean="0"/>
              <a:t>Commissioner denied </a:t>
            </a:r>
            <a:r>
              <a:rPr lang="en-US" dirty="0"/>
              <a:t>accusations of deliberate work slowdown by officers. </a:t>
            </a:r>
          </a:p>
          <a:p>
            <a:endParaRPr lang="en-US" dirty="0"/>
          </a:p>
          <a:p>
            <a:r>
              <a:rPr lang="en-US" dirty="0" smtClean="0"/>
              <a:t>The Police Commissioner </a:t>
            </a:r>
            <a:r>
              <a:rPr lang="en-US" dirty="0"/>
              <a:t>acknowledged that officers are worried they'll be arrested, too, if they make a mistake while doing their job. </a:t>
            </a:r>
            <a:r>
              <a:rPr lang="en-US" baseline="30000" dirty="0"/>
              <a:t>8</a:t>
            </a:r>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936004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Political Commentary on the </a:t>
            </a:r>
            <a:br>
              <a:rPr lang="en-US" dirty="0"/>
            </a:br>
            <a:r>
              <a:rPr lang="en-US" dirty="0"/>
              <a:t>Ferguson effect </a:t>
            </a:r>
          </a:p>
        </p:txBody>
      </p:sp>
      <p:sp>
        <p:nvSpPr>
          <p:cNvPr id="3" name="Content Placeholder 2"/>
          <p:cNvSpPr>
            <a:spLocks noGrp="1"/>
          </p:cNvSpPr>
          <p:nvPr>
            <p:ph idx="1"/>
          </p:nvPr>
        </p:nvSpPr>
        <p:spPr>
          <a:xfrm>
            <a:off x="1451580" y="2015732"/>
            <a:ext cx="4710682" cy="3450613"/>
          </a:xfrm>
        </p:spPr>
        <p:txBody>
          <a:bodyPr>
            <a:normAutofit fontScale="92500"/>
          </a:bodyPr>
          <a:lstStyle/>
          <a:p>
            <a:r>
              <a:rPr lang="en-US" sz="2400" dirty="0"/>
              <a:t>The Obama administration repeatedly denied that there is any evidence of a “Ferguson effect”, while FBI director James </a:t>
            </a:r>
            <a:r>
              <a:rPr lang="en-US" sz="2400" dirty="0" err="1"/>
              <a:t>Comey</a:t>
            </a:r>
            <a:r>
              <a:rPr lang="en-US" sz="2400" dirty="0"/>
              <a:t> reiterated his suggestion that violent crime was increasing because of “a chill wind blowing through American law enforcement over the last year.” </a:t>
            </a:r>
            <a:r>
              <a:rPr lang="en-US" sz="2400" baseline="30000" dirty="0"/>
              <a:t>2</a:t>
            </a:r>
          </a:p>
          <a:p>
            <a:endParaRPr lang="en-US" dirty="0"/>
          </a:p>
          <a:p>
            <a:endParaRPr lang="en-US" dirty="0"/>
          </a:p>
        </p:txBody>
      </p:sp>
      <p:pic>
        <p:nvPicPr>
          <p:cNvPr id="4" name="Picture 3"/>
          <p:cNvPicPr>
            <a:picLocks noChangeAspect="1"/>
          </p:cNvPicPr>
          <p:nvPr/>
        </p:nvPicPr>
        <p:blipFill>
          <a:blip r:embed="rId2"/>
          <a:stretch>
            <a:fillRect/>
          </a:stretch>
        </p:blipFill>
        <p:spPr>
          <a:xfrm>
            <a:off x="6477349" y="2130949"/>
            <a:ext cx="5463777" cy="3132814"/>
          </a:xfrm>
          <a:prstGeom prst="rect">
            <a:avLst/>
          </a:prstGeom>
        </p:spPr>
      </p:pic>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160741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Previous Research</a:t>
            </a:r>
          </a:p>
        </p:txBody>
      </p:sp>
      <p:sp>
        <p:nvSpPr>
          <p:cNvPr id="3" name="Content Placeholder 2"/>
          <p:cNvSpPr>
            <a:spLocks noGrp="1"/>
          </p:cNvSpPr>
          <p:nvPr>
            <p:ph idx="1"/>
          </p:nvPr>
        </p:nvSpPr>
        <p:spPr/>
        <p:txBody>
          <a:bodyPr>
            <a:normAutofit fontScale="92500" lnSpcReduction="20000"/>
          </a:bodyPr>
          <a:lstStyle/>
          <a:p>
            <a:r>
              <a:rPr lang="en-US" dirty="0"/>
              <a:t>No evidence was found to support a systematic post-Ferguson change in overall, violent, and property crime trends; </a:t>
            </a:r>
            <a:r>
              <a:rPr lang="en-US" baseline="30000" dirty="0"/>
              <a:t>3</a:t>
            </a:r>
          </a:p>
          <a:p>
            <a:r>
              <a:rPr lang="en-US" dirty="0"/>
              <a:t>…there appears to be a relationship between reduced motivation as a result of negative publicity and willingness to partner with the community. </a:t>
            </a:r>
            <a:r>
              <a:rPr lang="en-US" baseline="30000" dirty="0"/>
              <a:t>4</a:t>
            </a:r>
          </a:p>
          <a:p>
            <a:r>
              <a:rPr lang="en-US" dirty="0"/>
              <a:t>Police supervision whose leadership is perceived as fair and just are more likely to shield their officers from the negative work-related outcomes that can follow recent Ferguson-type publicity.</a:t>
            </a:r>
            <a:r>
              <a:rPr lang="en-US" baseline="30000" dirty="0"/>
              <a:t>5</a:t>
            </a:r>
          </a:p>
          <a:p>
            <a:r>
              <a:rPr lang="en-US" dirty="0"/>
              <a:t>The findings also suggest that police officers engage in </a:t>
            </a:r>
            <a:r>
              <a:rPr lang="en-US" dirty="0" err="1"/>
              <a:t>depolicing</a:t>
            </a:r>
            <a:r>
              <a:rPr lang="en-US" dirty="0"/>
              <a:t> out of protest, frustration, or fear.  It is an individual or small group response to outside event(s) which has the potential to spread throughout a department </a:t>
            </a:r>
            <a:r>
              <a:rPr lang="en-US" dirty="0" smtClean="0"/>
              <a:t>and to officers in other departments.</a:t>
            </a:r>
            <a:r>
              <a:rPr lang="en-US" baseline="30000" dirty="0" smtClean="0"/>
              <a:t>6</a:t>
            </a:r>
            <a:endParaRPr lang="en-US" baseline="30000"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898302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772714"/>
            <a:ext cx="9603275" cy="1049235"/>
          </a:xfrm>
        </p:spPr>
        <p:txBody>
          <a:bodyPr/>
          <a:lstStyle/>
          <a:p>
            <a:pPr algn="ctr"/>
            <a:r>
              <a:rPr lang="en-US" dirty="0"/>
              <a:t>Methods</a:t>
            </a:r>
          </a:p>
        </p:txBody>
      </p:sp>
      <p:sp>
        <p:nvSpPr>
          <p:cNvPr id="3" name="Content Placeholder 2"/>
          <p:cNvSpPr>
            <a:spLocks noGrp="1"/>
          </p:cNvSpPr>
          <p:nvPr>
            <p:ph idx="1"/>
          </p:nvPr>
        </p:nvSpPr>
        <p:spPr/>
        <p:txBody>
          <a:bodyPr/>
          <a:lstStyle/>
          <a:p>
            <a:r>
              <a:rPr lang="en-US" dirty="0"/>
              <a:t>Online survey was sent to all officers of a medium sized (n=127) police department in the metropolitan Atlanta area. </a:t>
            </a:r>
          </a:p>
          <a:p>
            <a:endParaRPr lang="en-US" dirty="0"/>
          </a:p>
          <a:p>
            <a:r>
              <a:rPr lang="en-US" dirty="0"/>
              <a:t>Participation was voluntary and responses were anonymous</a:t>
            </a:r>
          </a:p>
          <a:p>
            <a:endParaRPr lang="en-US" dirty="0"/>
          </a:p>
          <a:p>
            <a:r>
              <a:rPr lang="en-US" dirty="0"/>
              <a:t>Slightly less than half of those contacted (n=58) responded</a:t>
            </a: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590842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a:t>
            </a:r>
            <a:endParaRPr lang="en-US" dirty="0"/>
          </a:p>
        </p:txBody>
      </p:sp>
      <p:sp>
        <p:nvSpPr>
          <p:cNvPr id="6" name="Content Placeholder 5"/>
          <p:cNvSpPr>
            <a:spLocks noGrp="1"/>
          </p:cNvSpPr>
          <p:nvPr>
            <p:ph idx="1"/>
          </p:nvPr>
        </p:nvSpPr>
        <p:spPr/>
        <p:txBody>
          <a:bodyPr/>
          <a:lstStyle/>
          <a:p>
            <a:endParaRPr lang="en-US" dirty="0"/>
          </a:p>
        </p:txBody>
      </p:sp>
      <p:pic>
        <p:nvPicPr>
          <p:cNvPr id="3" name="Picture 2"/>
          <p:cNvPicPr>
            <a:picLocks noChangeAspect="1"/>
          </p:cNvPicPr>
          <p:nvPr/>
        </p:nvPicPr>
        <p:blipFill rotWithShape="1">
          <a:blip r:embed="rId2"/>
          <a:srcRect r="54068"/>
          <a:stretch/>
        </p:blipFill>
        <p:spPr>
          <a:xfrm>
            <a:off x="2531905" y="2015732"/>
            <a:ext cx="7442622" cy="3858449"/>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688742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(cont.)</a:t>
            </a:r>
            <a:endParaRPr lang="en-US" dirty="0"/>
          </a:p>
        </p:txBody>
      </p:sp>
      <p:sp>
        <p:nvSpPr>
          <p:cNvPr id="6" name="Content Placeholder 5"/>
          <p:cNvSpPr>
            <a:spLocks noGrp="1"/>
          </p:cNvSpPr>
          <p:nvPr>
            <p:ph idx="1"/>
          </p:nvPr>
        </p:nvSpPr>
        <p:spPr/>
        <p:txBody>
          <a:bodyPr/>
          <a:lstStyle/>
          <a:p>
            <a:endParaRPr lang="en-US" dirty="0"/>
          </a:p>
        </p:txBody>
      </p:sp>
      <p:pic>
        <p:nvPicPr>
          <p:cNvPr id="7" name="Picture 6"/>
          <p:cNvPicPr>
            <a:picLocks noChangeAspect="1"/>
          </p:cNvPicPr>
          <p:nvPr/>
        </p:nvPicPr>
        <p:blipFill rotWithShape="1">
          <a:blip r:embed="rId2"/>
          <a:srcRect l="52388"/>
          <a:stretch/>
        </p:blipFill>
        <p:spPr>
          <a:xfrm>
            <a:off x="2419792" y="2015732"/>
            <a:ext cx="7666847" cy="3938045"/>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3482132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Findings</a:t>
            </a:r>
            <a:endParaRPr lang="en-US" dirty="0"/>
          </a:p>
        </p:txBody>
      </p:sp>
      <p:sp>
        <p:nvSpPr>
          <p:cNvPr id="3" name="Content Placeholder 2"/>
          <p:cNvSpPr>
            <a:spLocks noGrp="1"/>
          </p:cNvSpPr>
          <p:nvPr>
            <p:ph idx="1"/>
          </p:nvPr>
        </p:nvSpPr>
        <p:spPr/>
        <p:txBody>
          <a:bodyPr>
            <a:noAutofit/>
          </a:bodyPr>
          <a:lstStyle/>
          <a:p>
            <a:r>
              <a:rPr lang="en-US" sz="2800" dirty="0" smtClean="0"/>
              <a:t>96% of officers agreed that proactive policing reduces crime. </a:t>
            </a:r>
          </a:p>
          <a:p>
            <a:endParaRPr lang="en-US" sz="2800" dirty="0"/>
          </a:p>
          <a:p>
            <a:r>
              <a:rPr lang="en-US" sz="2800" dirty="0" smtClean="0"/>
              <a:t>Selected comment(s):  Police </a:t>
            </a:r>
            <a:r>
              <a:rPr lang="en-US" sz="2800" dirty="0"/>
              <a:t>have been involved in self-initiated activity, but not as much as we used to. Due to increasing tensions, and lack of manpower in departments across the nation, it is quickly becoming less safe to proactively police. </a:t>
            </a:r>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83799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of Findings</a:t>
            </a:r>
          </a:p>
        </p:txBody>
      </p:sp>
      <p:sp>
        <p:nvSpPr>
          <p:cNvPr id="3" name="Content Placeholder 2"/>
          <p:cNvSpPr>
            <a:spLocks noGrp="1"/>
          </p:cNvSpPr>
          <p:nvPr>
            <p:ph idx="1"/>
          </p:nvPr>
        </p:nvSpPr>
        <p:spPr/>
        <p:txBody>
          <a:bodyPr>
            <a:normAutofit/>
          </a:bodyPr>
          <a:lstStyle/>
          <a:p>
            <a:r>
              <a:rPr lang="en-US" dirty="0"/>
              <a:t>93% of officers agreed that media depiction of law enforcement has been negative since the Ferguson shooting. </a:t>
            </a:r>
            <a:endParaRPr lang="en-US" dirty="0" smtClean="0"/>
          </a:p>
          <a:p>
            <a:endParaRPr lang="en-US" dirty="0"/>
          </a:p>
          <a:p>
            <a:endParaRPr lang="en-US" dirty="0" smtClean="0"/>
          </a:p>
          <a:p>
            <a:endParaRPr lang="en-US" dirty="0"/>
          </a:p>
          <a:p>
            <a:r>
              <a:rPr lang="en-US" dirty="0"/>
              <a:t>52% of officers agreed that the negative portrayal of law enforcement by the media has affected their motivation to engage in proactive policing. </a:t>
            </a:r>
            <a:endParaRPr lang="en-US" dirty="0" smtClean="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62624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of Findings</a:t>
            </a:r>
          </a:p>
        </p:txBody>
      </p:sp>
      <p:sp>
        <p:nvSpPr>
          <p:cNvPr id="3" name="Content Placeholder 2"/>
          <p:cNvSpPr>
            <a:spLocks noGrp="1"/>
          </p:cNvSpPr>
          <p:nvPr>
            <p:ph idx="1"/>
          </p:nvPr>
        </p:nvSpPr>
        <p:spPr/>
        <p:txBody>
          <a:bodyPr>
            <a:normAutofit fontScale="92500" lnSpcReduction="10000"/>
          </a:bodyPr>
          <a:lstStyle/>
          <a:p>
            <a:r>
              <a:rPr lang="en-US" dirty="0" smtClean="0"/>
              <a:t>Selected </a:t>
            </a:r>
            <a:r>
              <a:rPr lang="en-US" dirty="0"/>
              <a:t>comment(s</a:t>
            </a:r>
            <a:r>
              <a:rPr lang="en-US" dirty="0" smtClean="0"/>
              <a:t>): </a:t>
            </a:r>
          </a:p>
          <a:p>
            <a:pPr lvl="1"/>
            <a:r>
              <a:rPr lang="en-US" dirty="0"/>
              <a:t>Media has always focused on any bad LE story - but the increase in social media and immediate media has elevated the </a:t>
            </a:r>
            <a:r>
              <a:rPr lang="en-US" dirty="0" smtClean="0"/>
              <a:t>effects</a:t>
            </a:r>
          </a:p>
          <a:p>
            <a:pPr lvl="1"/>
            <a:endParaRPr lang="en-US" dirty="0" smtClean="0"/>
          </a:p>
          <a:p>
            <a:pPr lvl="1"/>
            <a:r>
              <a:rPr lang="en-US" dirty="0" smtClean="0"/>
              <a:t>PC </a:t>
            </a:r>
            <a:r>
              <a:rPr lang="en-US" dirty="0"/>
              <a:t>and Liberal media has destroyed LE forever in the US.  Long term effects will be catastrophic</a:t>
            </a:r>
            <a:r>
              <a:rPr lang="en-US" dirty="0" smtClean="0"/>
              <a:t>.</a:t>
            </a:r>
          </a:p>
          <a:p>
            <a:pPr lvl="1"/>
            <a:endParaRPr lang="en-US" dirty="0" smtClean="0"/>
          </a:p>
          <a:p>
            <a:pPr lvl="1"/>
            <a:r>
              <a:rPr lang="en-US" dirty="0"/>
              <a:t>My proactive initiatives have been greatly reduced, probably by at least 30-40% due to the negative attention and false narratives. </a:t>
            </a:r>
            <a:endParaRPr lang="en-US" dirty="0" smtClean="0"/>
          </a:p>
          <a:p>
            <a:pPr lvl="1"/>
            <a:endParaRPr lang="en-US" dirty="0"/>
          </a:p>
          <a:p>
            <a:pPr lvl="1"/>
            <a:r>
              <a:rPr lang="en-US" dirty="0"/>
              <a:t>The media does not affect the way I do my job.</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601090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of Findings</a:t>
            </a:r>
          </a:p>
        </p:txBody>
      </p:sp>
      <p:sp>
        <p:nvSpPr>
          <p:cNvPr id="3" name="Content Placeholder 2"/>
          <p:cNvSpPr>
            <a:spLocks noGrp="1"/>
          </p:cNvSpPr>
          <p:nvPr>
            <p:ph idx="1"/>
          </p:nvPr>
        </p:nvSpPr>
        <p:spPr/>
        <p:txBody>
          <a:bodyPr>
            <a:normAutofit/>
          </a:bodyPr>
          <a:lstStyle/>
          <a:p>
            <a:r>
              <a:rPr lang="en-US" dirty="0" smtClean="0"/>
              <a:t>60</a:t>
            </a:r>
            <a:r>
              <a:rPr lang="en-US" dirty="0"/>
              <a:t>% of officers agreed that citizen support of law enforcement has decreased over the past two years. </a:t>
            </a:r>
            <a:endParaRPr lang="en-US" dirty="0" smtClean="0"/>
          </a:p>
          <a:p>
            <a:endParaRPr lang="en-US" dirty="0"/>
          </a:p>
          <a:p>
            <a:endParaRPr lang="en-US" dirty="0"/>
          </a:p>
          <a:p>
            <a:r>
              <a:rPr lang="en-US" dirty="0"/>
              <a:t>67% of officers agreed that that their perceptions of citizen support has affected their motivation to be proactive</a:t>
            </a:r>
            <a:r>
              <a:rPr lang="en-US" dirty="0" smtClean="0"/>
              <a:t>.</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04876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the Ferguson Effect?</a:t>
            </a:r>
          </a:p>
        </p:txBody>
      </p:sp>
      <p:sp>
        <p:nvSpPr>
          <p:cNvPr id="3" name="Content Placeholder 2"/>
          <p:cNvSpPr>
            <a:spLocks noGrp="1"/>
          </p:cNvSpPr>
          <p:nvPr>
            <p:ph idx="1"/>
          </p:nvPr>
        </p:nvSpPr>
        <p:spPr/>
        <p:txBody>
          <a:bodyPr>
            <a:normAutofit fontScale="85000" lnSpcReduction="10000"/>
          </a:bodyPr>
          <a:lstStyle/>
          <a:p>
            <a:r>
              <a:rPr lang="en-US" dirty="0"/>
              <a:t>The Ferguson Effect is a term used to describe the notion that increased hostility and scrutiny of the police after the shooting of Michael Brown in Ferguson, MO in 2014 led to an increase in crime in major metropolitan areas of the United States. </a:t>
            </a:r>
          </a:p>
          <a:p>
            <a:endParaRPr lang="en-US" dirty="0"/>
          </a:p>
          <a:p>
            <a:r>
              <a:rPr lang="en-US" dirty="0"/>
              <a:t>Typically, the Ferguson Effect is used to describe the phenomenon of less aggressive policing by the nation’s law enforcement officers in order to avoid perceived negative scrutiny from department leadership, politicians, media, and society.  </a:t>
            </a:r>
          </a:p>
          <a:p>
            <a:endParaRPr lang="en-US" dirty="0"/>
          </a:p>
          <a:p>
            <a:r>
              <a:rPr lang="en-US" dirty="0"/>
              <a:t>Previously,  the term “</a:t>
            </a:r>
            <a:r>
              <a:rPr lang="en-US" dirty="0" err="1"/>
              <a:t>depolicing</a:t>
            </a:r>
            <a:r>
              <a:rPr lang="en-US" dirty="0"/>
              <a:t>,” had been coined to explain the slowdown in proactive police work in the face of public hostility of law enforcement officers or dwindling department morale. </a:t>
            </a:r>
            <a:r>
              <a:rPr lang="en-US" baseline="30000" dirty="0"/>
              <a:t>1</a:t>
            </a:r>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835530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of Findings</a:t>
            </a:r>
          </a:p>
        </p:txBody>
      </p:sp>
      <p:sp>
        <p:nvSpPr>
          <p:cNvPr id="3" name="Content Placeholder 2"/>
          <p:cNvSpPr>
            <a:spLocks noGrp="1"/>
          </p:cNvSpPr>
          <p:nvPr>
            <p:ph idx="1"/>
          </p:nvPr>
        </p:nvSpPr>
        <p:spPr/>
        <p:txBody>
          <a:bodyPr>
            <a:normAutofit/>
          </a:bodyPr>
          <a:lstStyle/>
          <a:p>
            <a:r>
              <a:rPr lang="en-US" dirty="0"/>
              <a:t>Selected comment(s): </a:t>
            </a:r>
            <a:endParaRPr lang="en-US" dirty="0" smtClean="0"/>
          </a:p>
          <a:p>
            <a:endParaRPr lang="en-US" dirty="0"/>
          </a:p>
          <a:p>
            <a:pPr lvl="1"/>
            <a:r>
              <a:rPr lang="en-US" dirty="0"/>
              <a:t>I work to do a good job no matter what - negative portrayal does affect me some, but not </a:t>
            </a:r>
            <a:r>
              <a:rPr lang="en-US" dirty="0" smtClean="0"/>
              <a:t>muc</a:t>
            </a:r>
            <a:r>
              <a:rPr lang="en-US" dirty="0"/>
              <a:t>h</a:t>
            </a:r>
          </a:p>
          <a:p>
            <a:pPr lvl="1"/>
            <a:endParaRPr lang="en-US" dirty="0" smtClean="0"/>
          </a:p>
          <a:p>
            <a:pPr lvl="1"/>
            <a:r>
              <a:rPr lang="en-US" dirty="0" smtClean="0"/>
              <a:t>I </a:t>
            </a:r>
            <a:r>
              <a:rPr lang="en-US" dirty="0"/>
              <a:t>believe the citizen support has remained about the same. However, the likelihood of the media reporting our actions from a neutral/unbiased approach is where the major change has been seen.     So, the support or lack of support from citizen has not affected my motivation to proactively </a:t>
            </a:r>
            <a:r>
              <a:rPr lang="en-US" dirty="0" smtClean="0"/>
              <a:t>police…</a:t>
            </a:r>
            <a:endParaRPr lang="en-US" sz="26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1444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Discussion / Future Research</a:t>
            </a:r>
            <a:endParaRPr lang="en-US" dirty="0"/>
          </a:p>
        </p:txBody>
      </p:sp>
      <p:sp>
        <p:nvSpPr>
          <p:cNvPr id="3" name="Content Placeholder 2"/>
          <p:cNvSpPr>
            <a:spLocks noGrp="1"/>
          </p:cNvSpPr>
          <p:nvPr>
            <p:ph idx="1"/>
          </p:nvPr>
        </p:nvSpPr>
        <p:spPr/>
        <p:txBody>
          <a:bodyPr/>
          <a:lstStyle/>
          <a:p>
            <a:r>
              <a:rPr lang="en-US" dirty="0" smtClean="0"/>
              <a:t>Expand the survey pool and refine questions.</a:t>
            </a:r>
          </a:p>
          <a:p>
            <a:endParaRPr lang="en-US" dirty="0" smtClean="0"/>
          </a:p>
          <a:p>
            <a:r>
              <a:rPr lang="en-US" dirty="0" smtClean="0"/>
              <a:t>Complete statistical analysis of results.</a:t>
            </a:r>
          </a:p>
          <a:p>
            <a:endParaRPr lang="en-US" dirty="0" smtClean="0"/>
          </a:p>
          <a:p>
            <a:r>
              <a:rPr lang="en-US" dirty="0" smtClean="0"/>
              <a:t>Correlation between officers’ attitudes and reduction in arrests, stops, tickets, etc. </a:t>
            </a:r>
          </a:p>
          <a:p>
            <a:endParaRPr lang="en-US" dirty="0" smtClean="0"/>
          </a:p>
          <a:p>
            <a:r>
              <a:rPr lang="en-US" dirty="0" smtClean="0"/>
              <a:t>Correlation between officers’ attitudes and crime statistics over a period of time</a:t>
            </a:r>
          </a:p>
        </p:txBody>
      </p:sp>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228235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a:t>
            </a:r>
          </a:p>
        </p:txBody>
      </p:sp>
      <p:sp>
        <p:nvSpPr>
          <p:cNvPr id="3" name="Content Placeholder 2"/>
          <p:cNvSpPr>
            <a:spLocks noGrp="1"/>
          </p:cNvSpPr>
          <p:nvPr>
            <p:ph idx="1"/>
          </p:nvPr>
        </p:nvSpPr>
        <p:spPr/>
        <p:txBody>
          <a:bodyPr>
            <a:normAutofit fontScale="85000" lnSpcReduction="10000"/>
          </a:bodyPr>
          <a:lstStyle/>
          <a:p>
            <a:r>
              <a:rPr lang="en-US" dirty="0"/>
              <a:t>1  Oliver, W. M. (2015). </a:t>
            </a:r>
            <a:r>
              <a:rPr lang="en-US" dirty="0" err="1"/>
              <a:t>Depolicing</a:t>
            </a:r>
            <a:r>
              <a:rPr lang="en-US" dirty="0"/>
              <a:t>: Rhetoric or reality? Criminal Justice Policy Review, 0887403415586790. </a:t>
            </a:r>
          </a:p>
          <a:p>
            <a:r>
              <a:rPr lang="en-US" dirty="0"/>
              <a:t>2  https://www.theguardian.com/us-news/2016/may/13/ferguson-effect-real-researcher-richard-rosenfield-second-thoughts</a:t>
            </a:r>
          </a:p>
          <a:p>
            <a:r>
              <a:rPr lang="en-US" dirty="0"/>
              <a:t>3   </a:t>
            </a:r>
            <a:r>
              <a:rPr lang="en-US" dirty="0" err="1"/>
              <a:t>Pyrooz</a:t>
            </a:r>
            <a:r>
              <a:rPr lang="en-US" dirty="0"/>
              <a:t>, D.P., Decker, S.H., Wolfe, S.E., &amp; </a:t>
            </a:r>
            <a:r>
              <a:rPr lang="en-US" dirty="0" err="1"/>
              <a:t>Shjarback</a:t>
            </a:r>
            <a:r>
              <a:rPr lang="en-US" dirty="0"/>
              <a:t>, J.A. (2016).Was there a Ferguson effect on crime rates in large U.S. cities? Journal of Criminal Justice, 46,1-8.</a:t>
            </a:r>
          </a:p>
          <a:p>
            <a:r>
              <a:rPr lang="en-US" dirty="0"/>
              <a:t>4   Wolfe, S.E.; Nix, J. (2016). The alleged “Ferguson Effect” and police willingness to engage in community partnership. Law and Human Behavior, 40(1), 1-10.</a:t>
            </a:r>
          </a:p>
          <a:p>
            <a:r>
              <a:rPr lang="en-US" dirty="0"/>
              <a:t>5 Nix, J ;Wolfe, S.E. (2016). Sensitivity to the Ferguson Effect: The role of managerial organizational justice. Journal of Criminal Justice 47, 12–20.</a:t>
            </a:r>
          </a:p>
          <a:p>
            <a:endParaRPr lang="en-US"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735703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References (</a:t>
            </a:r>
            <a:r>
              <a:rPr lang="en-US" dirty="0" err="1"/>
              <a:t>cont</a:t>
            </a:r>
            <a:r>
              <a:rPr lang="en-US" dirty="0"/>
              <a:t>)</a:t>
            </a:r>
          </a:p>
        </p:txBody>
      </p:sp>
      <p:sp>
        <p:nvSpPr>
          <p:cNvPr id="3" name="Content Placeholder 2"/>
          <p:cNvSpPr>
            <a:spLocks noGrp="1"/>
          </p:cNvSpPr>
          <p:nvPr>
            <p:ph idx="1"/>
          </p:nvPr>
        </p:nvSpPr>
        <p:spPr/>
        <p:txBody>
          <a:bodyPr>
            <a:normAutofit/>
          </a:bodyPr>
          <a:lstStyle/>
          <a:p>
            <a:r>
              <a:rPr lang="en-US" dirty="0"/>
              <a:t>7  Celona, L., Cohen, S., &amp; Golding, B. (2014, December 29). Arrests plummet 66% with NYPD in virtual work stoppage. </a:t>
            </a:r>
            <a:r>
              <a:rPr lang="en-US" i="1" dirty="0"/>
              <a:t>New York Post</a:t>
            </a:r>
            <a:r>
              <a:rPr lang="en-US" dirty="0"/>
              <a:t>. Retrieved from http://nypost.com/2014/12/29/arrests-plummet-following-execution-of-two-cops/</a:t>
            </a:r>
          </a:p>
          <a:p>
            <a:r>
              <a:rPr lang="en-US" dirty="0"/>
              <a:t>8  http://www.baltimoresun.com/news/maryland/bs-md-arrests-decline-20150613-story.html</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466493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Acknowledgements</a:t>
            </a:r>
          </a:p>
        </p:txBody>
      </p:sp>
      <p:sp>
        <p:nvSpPr>
          <p:cNvPr id="5" name="Content Placeholder 4"/>
          <p:cNvSpPr>
            <a:spLocks noGrp="1"/>
          </p:cNvSpPr>
          <p:nvPr>
            <p:ph idx="1"/>
          </p:nvPr>
        </p:nvSpPr>
        <p:spPr/>
        <p:txBody>
          <a:bodyPr anchor="ctr">
            <a:normAutofit/>
          </a:bodyPr>
          <a:lstStyle/>
          <a:p>
            <a:pPr marL="0" indent="0">
              <a:buNone/>
            </a:pPr>
            <a:r>
              <a:rPr lang="en-US" sz="3200" dirty="0"/>
              <a:t>The author would like to thank Dr. Jennifer Allen and Professor </a:t>
            </a:r>
            <a:r>
              <a:rPr lang="en-US" sz="3200" dirty="0" smtClean="0"/>
              <a:t>Matilda </a:t>
            </a:r>
            <a:r>
              <a:rPr lang="en-US" sz="3200" dirty="0"/>
              <a:t>Foster for their insight and generous assistance in preparing this presentation. </a:t>
            </a:r>
          </a:p>
        </p:txBody>
      </p:sp>
      <p:sp>
        <p:nvSpPr>
          <p:cNvPr id="3" name="Slide Number Placeholder 2"/>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552451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400" dirty="0"/>
              <a:t>Questions?</a:t>
            </a:r>
          </a:p>
        </p:txBody>
      </p:sp>
      <p:sp>
        <p:nvSpPr>
          <p:cNvPr id="3" name="Content Placeholder 2"/>
          <p:cNvSpPr>
            <a:spLocks noGrp="1"/>
          </p:cNvSpPr>
          <p:nvPr>
            <p:ph idx="1"/>
          </p:nvPr>
        </p:nvSpPr>
        <p:spPr>
          <a:xfrm>
            <a:off x="1451579" y="2039586"/>
            <a:ext cx="9603275" cy="3450613"/>
          </a:xfrm>
        </p:spPr>
        <p:txBody>
          <a:bodyPr anchor="ctr">
            <a:normAutofit/>
          </a:bodyPr>
          <a:lstStyle/>
          <a:p>
            <a:pPr marL="0" indent="0" algn="ctr">
              <a:buNone/>
            </a:pPr>
            <a:endParaRPr lang="en-US" sz="4400"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884414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Contact Information</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sp>
        <p:nvSpPr>
          <p:cNvPr id="5" name="TextBox 4"/>
          <p:cNvSpPr txBox="1"/>
          <p:nvPr/>
        </p:nvSpPr>
        <p:spPr>
          <a:xfrm>
            <a:off x="4210232" y="2866768"/>
            <a:ext cx="4085968" cy="2031325"/>
          </a:xfrm>
          <a:prstGeom prst="rect">
            <a:avLst/>
          </a:prstGeom>
          <a:noFill/>
        </p:spPr>
        <p:txBody>
          <a:bodyPr wrap="square" rtlCol="0">
            <a:spAutoFit/>
          </a:bodyPr>
          <a:lstStyle/>
          <a:p>
            <a:r>
              <a:rPr lang="en-US" b="1" dirty="0">
                <a:solidFill>
                  <a:srgbClr val="000080"/>
                </a:solidFill>
                <a:latin typeface="Times New Roman" panose="02020603050405020304" pitchFamily="18" charset="0"/>
                <a:ea typeface="Times New Roman" panose="02020603050405020304" pitchFamily="18" charset="0"/>
                <a:cs typeface="Times New Roman" panose="02020603050405020304" pitchFamily="18" charset="0"/>
              </a:rPr>
              <a:t>Michael Tuvlin</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Assistant Professor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Department of Criminal Justice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University of North Georgia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706-864-1871 (Office)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b="1" u="sng"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hlinkClick r:id="rId2"/>
              </a:rPr>
              <a:t>Michael.Tuvlin@ung.edu</a:t>
            </a:r>
            <a:r>
              <a:rPr lang="en-US"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hlinkClick r:id="rId2"/>
              </a:rPr>
              <a:t> </a:t>
            </a:r>
            <a:endPar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73228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Ferguson Shooting</a:t>
            </a:r>
          </a:p>
        </p:txBody>
      </p:sp>
      <p:sp>
        <p:nvSpPr>
          <p:cNvPr id="3" name="Content Placeholder 2"/>
          <p:cNvSpPr>
            <a:spLocks noGrp="1"/>
          </p:cNvSpPr>
          <p:nvPr>
            <p:ph idx="1"/>
          </p:nvPr>
        </p:nvSpPr>
        <p:spPr/>
        <p:txBody>
          <a:bodyPr>
            <a:normAutofit fontScale="85000" lnSpcReduction="20000"/>
          </a:bodyPr>
          <a:lstStyle/>
          <a:p>
            <a:r>
              <a:rPr lang="en-US" dirty="0"/>
              <a:t>August 9, 2014: Ferguson police officer Darren Wilson shot and killed teenager Michael Brown. Brown was unarmed. </a:t>
            </a:r>
          </a:p>
          <a:p>
            <a:endParaRPr lang="en-US" dirty="0"/>
          </a:p>
          <a:p>
            <a:r>
              <a:rPr lang="en-US" dirty="0"/>
              <a:t>November 25, 2014: St. Louis Grand Jury </a:t>
            </a:r>
            <a:r>
              <a:rPr lang="en-US" dirty="0" smtClean="0"/>
              <a:t>declined </a:t>
            </a:r>
            <a:r>
              <a:rPr lang="en-US" dirty="0"/>
              <a:t>to indict Wilson. </a:t>
            </a:r>
          </a:p>
          <a:p>
            <a:endParaRPr lang="en-US" dirty="0"/>
          </a:p>
          <a:p>
            <a:r>
              <a:rPr lang="en-US" dirty="0"/>
              <a:t>November 30, 2014: Citing security concerns,  Wilson </a:t>
            </a:r>
            <a:r>
              <a:rPr lang="en-US" dirty="0" smtClean="0"/>
              <a:t>resigned from </a:t>
            </a:r>
            <a:r>
              <a:rPr lang="en-US" dirty="0"/>
              <a:t>Ferguson police force.</a:t>
            </a:r>
          </a:p>
          <a:p>
            <a:endParaRPr lang="en-US" dirty="0"/>
          </a:p>
          <a:p>
            <a:r>
              <a:rPr lang="en-US" dirty="0">
                <a:ea typeface="Times New Roman" panose="02020603050405020304" pitchFamily="18" charset="0"/>
                <a:cs typeface="Times New Roman" panose="02020603050405020304" pitchFamily="18" charset="0"/>
              </a:rPr>
              <a:t>March 4, 2015</a:t>
            </a:r>
            <a:r>
              <a:rPr lang="en-US" sz="1600" dirty="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Department of Justice Report Regarding the Criminal Investigation into the Shooting Death of Michael Brown by Ferguson, Missouri Police Officer Darren Wilson” </a:t>
            </a:r>
            <a:r>
              <a:rPr lang="en-US" dirty="0"/>
              <a:t>determined that the evidence </a:t>
            </a:r>
            <a:r>
              <a:rPr lang="en-US" dirty="0" smtClean="0"/>
              <a:t>did </a:t>
            </a:r>
            <a:r>
              <a:rPr lang="en-US" dirty="0"/>
              <a:t>not support charging </a:t>
            </a:r>
            <a:r>
              <a:rPr lang="en-US" dirty="0" smtClean="0"/>
              <a:t>Wilson with a </a:t>
            </a:r>
            <a:r>
              <a:rPr lang="en-US" dirty="0"/>
              <a:t>violation of federal law.</a:t>
            </a:r>
          </a:p>
          <a:p>
            <a:endParaRPr lang="en-US"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437591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Protest Themes since the Ferguson shooting</a:t>
            </a:r>
          </a:p>
        </p:txBody>
      </p:sp>
      <p:pic>
        <p:nvPicPr>
          <p:cNvPr id="4" name="Content Placeholder 3"/>
          <p:cNvPicPr>
            <a:picLocks noGrp="1" noChangeAspect="1"/>
          </p:cNvPicPr>
          <p:nvPr>
            <p:ph idx="1"/>
          </p:nvPr>
        </p:nvPicPr>
        <p:blipFill>
          <a:blip r:embed="rId2"/>
          <a:stretch>
            <a:fillRect/>
          </a:stretch>
        </p:blipFill>
        <p:spPr>
          <a:xfrm>
            <a:off x="5923721" y="2290572"/>
            <a:ext cx="4955873" cy="2477937"/>
          </a:xfrm>
        </p:spPr>
      </p:pic>
      <p:pic>
        <p:nvPicPr>
          <p:cNvPr id="5" name="Picture 4"/>
          <p:cNvPicPr>
            <a:picLocks noChangeAspect="1"/>
          </p:cNvPicPr>
          <p:nvPr/>
        </p:nvPicPr>
        <p:blipFill>
          <a:blip r:embed="rId3"/>
          <a:stretch>
            <a:fillRect/>
          </a:stretch>
        </p:blipFill>
        <p:spPr>
          <a:xfrm>
            <a:off x="1326542" y="2229800"/>
            <a:ext cx="3699634" cy="2599480"/>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024021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Eric Garner – New York City</a:t>
            </a:r>
            <a:br>
              <a:rPr lang="en-US" dirty="0"/>
            </a:br>
            <a:r>
              <a:rPr lang="en-US" dirty="0"/>
              <a:t>July 17, 2014</a:t>
            </a:r>
          </a:p>
        </p:txBody>
      </p:sp>
      <p:pic>
        <p:nvPicPr>
          <p:cNvPr id="6" name="Content Placeholder 5"/>
          <p:cNvPicPr>
            <a:picLocks noGrp="1" noChangeAspect="1"/>
          </p:cNvPicPr>
          <p:nvPr>
            <p:ph idx="1"/>
          </p:nvPr>
        </p:nvPicPr>
        <p:blipFill>
          <a:blip r:embed="rId2"/>
          <a:stretch>
            <a:fillRect/>
          </a:stretch>
        </p:blipFill>
        <p:spPr>
          <a:xfrm>
            <a:off x="1945715" y="2103589"/>
            <a:ext cx="3080895" cy="3449638"/>
          </a:xfrm>
        </p:spPr>
      </p:pic>
      <p:sp>
        <p:nvSpPr>
          <p:cNvPr id="7" name="TextBox 6"/>
          <p:cNvSpPr txBox="1"/>
          <p:nvPr/>
        </p:nvSpPr>
        <p:spPr>
          <a:xfrm>
            <a:off x="5716988" y="2186609"/>
            <a:ext cx="5669280" cy="3139321"/>
          </a:xfrm>
          <a:prstGeom prst="rect">
            <a:avLst/>
          </a:prstGeom>
          <a:noFill/>
        </p:spPr>
        <p:txBody>
          <a:bodyPr wrap="square" rtlCol="0">
            <a:spAutoFit/>
          </a:bodyPr>
          <a:lstStyle/>
          <a:p>
            <a:r>
              <a:rPr lang="en-US" dirty="0"/>
              <a:t>Garner </a:t>
            </a:r>
            <a:r>
              <a:rPr lang="en-US" dirty="0" smtClean="0"/>
              <a:t>was </a:t>
            </a:r>
            <a:r>
              <a:rPr lang="en-US" dirty="0"/>
              <a:t>arrested for illegally selling cigarettes.</a:t>
            </a:r>
          </a:p>
          <a:p>
            <a:endParaRPr lang="en-US" dirty="0"/>
          </a:p>
          <a:p>
            <a:r>
              <a:rPr lang="en-US" dirty="0"/>
              <a:t>During </a:t>
            </a:r>
            <a:r>
              <a:rPr lang="en-US" dirty="0" smtClean="0"/>
              <a:t>the attempt to arrest Garner, </a:t>
            </a:r>
            <a:r>
              <a:rPr lang="en-US" dirty="0"/>
              <a:t>a “choke hold” is used. After being cuffed, Garner repeatedly </a:t>
            </a:r>
            <a:r>
              <a:rPr lang="en-US" dirty="0" smtClean="0"/>
              <a:t>stated </a:t>
            </a:r>
            <a:r>
              <a:rPr lang="en-US" dirty="0"/>
              <a:t>“I can’t breathe” and later </a:t>
            </a:r>
            <a:r>
              <a:rPr lang="en-US" dirty="0" smtClean="0"/>
              <a:t>died. </a:t>
            </a:r>
            <a:endParaRPr lang="en-US" dirty="0"/>
          </a:p>
          <a:p>
            <a:endParaRPr lang="en-US" dirty="0"/>
          </a:p>
          <a:p>
            <a:r>
              <a:rPr lang="en-US" dirty="0"/>
              <a:t>The Medical Examiner ruled manner of death as Homicide resulting from the choke hold.</a:t>
            </a:r>
          </a:p>
          <a:p>
            <a:endParaRPr lang="en-US" dirty="0"/>
          </a:p>
          <a:p>
            <a:r>
              <a:rPr lang="en-US" dirty="0"/>
              <a:t>December 3, 2014: A Staten Island Grand </a:t>
            </a:r>
            <a:r>
              <a:rPr lang="en-US" dirty="0" smtClean="0"/>
              <a:t>Jury did not </a:t>
            </a:r>
            <a:r>
              <a:rPr lang="en-US" dirty="0"/>
              <a:t>indict officers involved. </a:t>
            </a:r>
          </a:p>
        </p:txBody>
      </p:sp>
      <p:sp>
        <p:nvSpPr>
          <p:cNvPr id="3" name="Slide Number Placeholder 2"/>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133238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Eric Garner Protests incorporating “hand up” Theme from Ferguson</a:t>
            </a:r>
          </a:p>
        </p:txBody>
      </p:sp>
      <p:pic>
        <p:nvPicPr>
          <p:cNvPr id="4" name="Content Placeholder 3"/>
          <p:cNvPicPr>
            <a:picLocks noGrp="1" noChangeAspect="1"/>
          </p:cNvPicPr>
          <p:nvPr>
            <p:ph idx="1"/>
          </p:nvPr>
        </p:nvPicPr>
        <p:blipFill>
          <a:blip r:embed="rId2"/>
          <a:stretch>
            <a:fillRect/>
          </a:stretch>
        </p:blipFill>
        <p:spPr>
          <a:xfrm>
            <a:off x="3188373" y="2016125"/>
            <a:ext cx="6129579" cy="3449638"/>
          </a:xfrm>
        </p:spPr>
      </p:pic>
      <p:sp>
        <p:nvSpPr>
          <p:cNvPr id="3" name="Slide Number Placeholder 2"/>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812030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 Police Department slowdown</a:t>
            </a:r>
          </a:p>
        </p:txBody>
      </p:sp>
      <p:sp>
        <p:nvSpPr>
          <p:cNvPr id="3" name="Content Placeholder 2"/>
          <p:cNvSpPr>
            <a:spLocks noGrp="1"/>
          </p:cNvSpPr>
          <p:nvPr>
            <p:ph idx="1"/>
          </p:nvPr>
        </p:nvSpPr>
        <p:spPr/>
        <p:txBody>
          <a:bodyPr/>
          <a:lstStyle/>
          <a:p>
            <a:r>
              <a:rPr lang="en-US" dirty="0"/>
              <a:t>December 20, 2014: Two NYPD officers are ambushed and killed in their patrol car</a:t>
            </a:r>
          </a:p>
          <a:p>
            <a:endParaRPr lang="en-US" dirty="0"/>
          </a:p>
          <a:p>
            <a:r>
              <a:rPr lang="en-US" dirty="0"/>
              <a:t>Citations drop 94% and arrests 66% in the week following the killings (compared to the same period in the previous year)</a:t>
            </a:r>
          </a:p>
          <a:p>
            <a:endParaRPr lang="en-US" dirty="0"/>
          </a:p>
          <a:p>
            <a:r>
              <a:rPr lang="en-US" dirty="0"/>
              <a:t>NYPD unions admit that officers are responding to perceived poor treatment and lack of support from New York City Mayor</a:t>
            </a:r>
            <a:r>
              <a:rPr lang="en-US" baseline="30000" dirty="0"/>
              <a:t>7</a:t>
            </a:r>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017677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Freddie Gray Death in Baltimore</a:t>
            </a:r>
            <a:br>
              <a:rPr lang="en-US" dirty="0"/>
            </a:br>
            <a:r>
              <a:rPr lang="en-US" dirty="0"/>
              <a:t>April 12, 2015</a:t>
            </a:r>
          </a:p>
        </p:txBody>
      </p:sp>
      <p:sp>
        <p:nvSpPr>
          <p:cNvPr id="3" name="Content Placeholder 2"/>
          <p:cNvSpPr>
            <a:spLocks noGrp="1"/>
          </p:cNvSpPr>
          <p:nvPr>
            <p:ph idx="1"/>
          </p:nvPr>
        </p:nvSpPr>
        <p:spPr/>
        <p:txBody>
          <a:bodyPr>
            <a:normAutofit fontScale="85000" lnSpcReduction="10000"/>
          </a:bodyPr>
          <a:lstStyle/>
          <a:p>
            <a:r>
              <a:rPr lang="en-US" dirty="0"/>
              <a:t>Freddie Gray </a:t>
            </a:r>
            <a:r>
              <a:rPr lang="en-US" dirty="0" smtClean="0"/>
              <a:t>was arrested </a:t>
            </a:r>
            <a:r>
              <a:rPr lang="en-US" dirty="0"/>
              <a:t>after a foot chase by Baltimore </a:t>
            </a:r>
            <a:r>
              <a:rPr lang="en-US" dirty="0" smtClean="0"/>
              <a:t>Police.</a:t>
            </a:r>
            <a:endParaRPr lang="en-US" dirty="0"/>
          </a:p>
          <a:p>
            <a:r>
              <a:rPr lang="en-US" dirty="0"/>
              <a:t>Gray </a:t>
            </a:r>
            <a:r>
              <a:rPr lang="en-US" dirty="0" smtClean="0"/>
              <a:t>was </a:t>
            </a:r>
            <a:r>
              <a:rPr lang="en-US" dirty="0"/>
              <a:t>placed, </a:t>
            </a:r>
            <a:r>
              <a:rPr lang="en-US" dirty="0" smtClean="0"/>
              <a:t>handcuffed but unsecured</a:t>
            </a:r>
            <a:r>
              <a:rPr lang="en-US" dirty="0"/>
              <a:t>, into the back of a police transport wagon. During the </a:t>
            </a:r>
            <a:r>
              <a:rPr lang="en-US" dirty="0" smtClean="0"/>
              <a:t>transport, Gray </a:t>
            </a:r>
            <a:r>
              <a:rPr lang="en-US" dirty="0"/>
              <a:t>suffered a spinal injury and was </a:t>
            </a:r>
            <a:r>
              <a:rPr lang="en-US" dirty="0" smtClean="0"/>
              <a:t>hospitalized before dying from </a:t>
            </a:r>
            <a:r>
              <a:rPr lang="en-US" dirty="0"/>
              <a:t>his injuries a week </a:t>
            </a:r>
            <a:r>
              <a:rPr lang="en-US" dirty="0" smtClean="0"/>
              <a:t>later.</a:t>
            </a:r>
            <a:endParaRPr lang="en-US" dirty="0"/>
          </a:p>
          <a:p>
            <a:r>
              <a:rPr lang="en-US" dirty="0"/>
              <a:t>The Medical Examiner ruled the manner of death as homicide due to “acts of omission” by the Baltimore </a:t>
            </a:r>
            <a:r>
              <a:rPr lang="en-US" dirty="0" smtClean="0"/>
              <a:t>Police.</a:t>
            </a:r>
            <a:endParaRPr lang="en-US" dirty="0"/>
          </a:p>
          <a:p>
            <a:r>
              <a:rPr lang="en-US" dirty="0"/>
              <a:t>On May 1, 2015, Maryland State Attorney </a:t>
            </a:r>
            <a:r>
              <a:rPr lang="en-US" dirty="0" smtClean="0"/>
              <a:t>brought </a:t>
            </a:r>
            <a:r>
              <a:rPr lang="en-US" dirty="0"/>
              <a:t>charges of murder, manslaughter, or </a:t>
            </a:r>
            <a:r>
              <a:rPr lang="en-US" dirty="0" smtClean="0"/>
              <a:t>assault against </a:t>
            </a:r>
            <a:r>
              <a:rPr lang="en-US" dirty="0"/>
              <a:t>the six officers involved in Gray’s arrest and transport.</a:t>
            </a:r>
          </a:p>
          <a:p>
            <a:r>
              <a:rPr lang="en-US" dirty="0"/>
              <a:t>Between December 2015 and June 2016, one officer’s trial ended with a hung jury mistrial and two were acquitted in bench trials. Charges were dropped against the remaining officers. </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542680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Baltimore Protests after Death of Freddie Gray </a:t>
            </a:r>
            <a:br>
              <a:rPr lang="en-US" dirty="0"/>
            </a:br>
            <a:r>
              <a:rPr lang="en-US" dirty="0"/>
              <a:t>(hands up)</a:t>
            </a:r>
          </a:p>
        </p:txBody>
      </p:sp>
      <p:pic>
        <p:nvPicPr>
          <p:cNvPr id="4" name="Content Placeholder 3"/>
          <p:cNvPicPr>
            <a:picLocks noGrp="1" noChangeAspect="1"/>
          </p:cNvPicPr>
          <p:nvPr>
            <p:ph idx="1"/>
          </p:nvPr>
        </p:nvPicPr>
        <p:blipFill>
          <a:blip r:embed="rId2"/>
          <a:stretch>
            <a:fillRect/>
          </a:stretch>
        </p:blipFill>
        <p:spPr>
          <a:xfrm>
            <a:off x="3036292" y="1949169"/>
            <a:ext cx="5606775" cy="3728505"/>
          </a:xfrm>
        </p:spPr>
      </p:pic>
      <p:sp>
        <p:nvSpPr>
          <p:cNvPr id="3" name="Slide Number Placeholder 2"/>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411988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1432</Words>
  <Application>Microsoft Office PowerPoint</Application>
  <PresentationFormat>Widescreen</PresentationFormat>
  <Paragraphs>142</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Gill Sans MT</vt:lpstr>
      <vt:lpstr>Times New Roman</vt:lpstr>
      <vt:lpstr>Gallery</vt:lpstr>
      <vt:lpstr>The Ferguson Effect on Individual Officers’ Attitudes Towards  Pro-active Policing</vt:lpstr>
      <vt:lpstr>What is the Ferguson Effect?</vt:lpstr>
      <vt:lpstr>Ferguson Shooting</vt:lpstr>
      <vt:lpstr>Protest Themes since the Ferguson shooting</vt:lpstr>
      <vt:lpstr>Eric Garner – New York City July 17, 2014</vt:lpstr>
      <vt:lpstr>Eric Garner Protests incorporating “hand up” Theme from Ferguson</vt:lpstr>
      <vt:lpstr>New York Police Department slowdown</vt:lpstr>
      <vt:lpstr>Freddie Gray Death in Baltimore April 12, 2015</vt:lpstr>
      <vt:lpstr>Baltimore Protests after Death of Freddie Gray  (hands up)</vt:lpstr>
      <vt:lpstr>Baltimore police after Freddie Gray prosecutions</vt:lpstr>
      <vt:lpstr>Political Commentary on the  Ferguson effect </vt:lpstr>
      <vt:lpstr>Previous Research</vt:lpstr>
      <vt:lpstr>Methods</vt:lpstr>
      <vt:lpstr>Results</vt:lpstr>
      <vt:lpstr>Results (cont.)</vt:lpstr>
      <vt:lpstr>Summary of Findings</vt:lpstr>
      <vt:lpstr>Summary of Findings</vt:lpstr>
      <vt:lpstr>Summary of Findings</vt:lpstr>
      <vt:lpstr>Summary of Findings</vt:lpstr>
      <vt:lpstr>Summary of Findings</vt:lpstr>
      <vt:lpstr>Discussion / Future Research</vt:lpstr>
      <vt:lpstr>References</vt:lpstr>
      <vt:lpstr>References (cont)</vt:lpstr>
      <vt:lpstr>Acknowledgements</vt:lpstr>
      <vt:lpstr>Questions?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2016-10-18T12:59:48Z</dcterms:created>
  <dcterms:modified xsi:type="dcterms:W3CDTF">2016-10-18T13:04:37Z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