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7" r:id="rId9"/>
    <p:sldId id="268" r:id="rId10"/>
    <p:sldId id="270" r:id="rId11"/>
    <p:sldId id="271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E7EBDDE-C8DE-4CBB-A63E-8DF6547EE3F5}">
          <p14:sldIdLst>
            <p14:sldId id="256"/>
            <p14:sldId id="258"/>
            <p14:sldId id="259"/>
            <p14:sldId id="261"/>
            <p14:sldId id="262"/>
            <p14:sldId id="263"/>
            <p14:sldId id="264"/>
            <p14:sldId id="267"/>
          </p14:sldIdLst>
        </p14:section>
        <p14:section name="Untitled Section" id="{983BF268-B1CD-46D8-867E-529059758D87}">
          <p14:sldIdLst>
            <p14:sldId id="268"/>
            <p14:sldId id="270"/>
            <p14:sldId id="271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834A-CE2F-4C9B-A9D3-8B70FE66D125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D7CE-2287-41A4-B615-890520384E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834A-CE2F-4C9B-A9D3-8B70FE66D125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D7CE-2287-41A4-B615-890520384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834A-CE2F-4C9B-A9D3-8B70FE66D125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D7CE-2287-41A4-B615-890520384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834A-CE2F-4C9B-A9D3-8B70FE66D125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D7CE-2287-41A4-B615-890520384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834A-CE2F-4C9B-A9D3-8B70FE66D125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D7CE-2287-41A4-B615-890520384E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834A-CE2F-4C9B-A9D3-8B70FE66D125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D7CE-2287-41A4-B615-890520384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834A-CE2F-4C9B-A9D3-8B70FE66D125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D7CE-2287-41A4-B615-890520384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834A-CE2F-4C9B-A9D3-8B70FE66D125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D7CE-2287-41A4-B615-890520384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834A-CE2F-4C9B-A9D3-8B70FE66D125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D7CE-2287-41A4-B615-890520384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834A-CE2F-4C9B-A9D3-8B70FE66D125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D7CE-2287-41A4-B615-890520384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834A-CE2F-4C9B-A9D3-8B70FE66D125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18D7CE-2287-41A4-B615-890520384EB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48834A-CE2F-4C9B-A9D3-8B70FE66D125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8D7CE-2287-41A4-B615-890520384EB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192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Issues in </a:t>
            </a:r>
            <a:r>
              <a:rPr lang="en-US" sz="4800" dirty="0" smtClean="0"/>
              <a:t>American</a:t>
            </a:r>
            <a:r>
              <a:rPr lang="en-US" sz="4400" dirty="0" smtClean="0"/>
              <a:t> </a:t>
            </a:r>
            <a:r>
              <a:rPr lang="en-US" sz="4800" dirty="0" smtClean="0"/>
              <a:t>Policing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696" cy="1399736"/>
          </a:xfrm>
        </p:spPr>
        <p:txBody>
          <a:bodyPr/>
          <a:lstStyle/>
          <a:p>
            <a:r>
              <a:rPr lang="en-US" dirty="0" smtClean="0"/>
              <a:t>Dr. Ronald D. Hunter</a:t>
            </a:r>
          </a:p>
          <a:p>
            <a:r>
              <a:rPr lang="en-US" dirty="0" smtClean="0"/>
              <a:t>Georgia Gwinnett College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Militarization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Military Equipment</a:t>
            </a:r>
            <a:endParaRPr lang="en-US" dirty="0"/>
          </a:p>
          <a:p>
            <a:r>
              <a:rPr lang="en-US" dirty="0" smtClean="0"/>
              <a:t>Military Tactics</a:t>
            </a:r>
          </a:p>
          <a:p>
            <a:r>
              <a:rPr lang="en-US" dirty="0" smtClean="0"/>
              <a:t>Military Involvement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95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Equal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Police</a:t>
            </a:r>
          </a:p>
          <a:p>
            <a:r>
              <a:rPr lang="en-US" dirty="0" smtClean="0"/>
              <a:t>For the Police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6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Dempsey, J.S. and </a:t>
            </a:r>
            <a:r>
              <a:rPr lang="en-US" dirty="0" err="1"/>
              <a:t>Forst</a:t>
            </a:r>
            <a:r>
              <a:rPr lang="en-US" dirty="0"/>
              <a:t>, L.S. (2013) </a:t>
            </a:r>
            <a:r>
              <a:rPr lang="en-US" i="1" dirty="0"/>
              <a:t>Police</a:t>
            </a:r>
            <a:r>
              <a:rPr lang="en-US" dirty="0"/>
              <a:t> 2012-2013 Ed. Clifton Park, NY: Delmar/</a:t>
            </a:r>
            <a:r>
              <a:rPr lang="en-US" dirty="0" err="1"/>
              <a:t>Cengage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Doerner, W.G. (2008) </a:t>
            </a:r>
            <a:r>
              <a:rPr lang="en-US" i="1" dirty="0"/>
              <a:t>Introduction to Law Enforcement: An Insider’s View, </a:t>
            </a: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Ed. Dubuque, IA: Kendall Hunt.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Gaines, L.K. and </a:t>
            </a:r>
            <a:r>
              <a:rPr lang="en-US" dirty="0" err="1"/>
              <a:t>Kappler</a:t>
            </a:r>
            <a:r>
              <a:rPr lang="en-US" dirty="0"/>
              <a:t>, V.E. (2015) </a:t>
            </a:r>
            <a:r>
              <a:rPr lang="en-US" i="1" dirty="0"/>
              <a:t>Policing in America</a:t>
            </a:r>
            <a:r>
              <a:rPr lang="en-US" dirty="0"/>
              <a:t>, 8</a:t>
            </a:r>
            <a:r>
              <a:rPr lang="en-US" baseline="30000" dirty="0"/>
              <a:t>th</a:t>
            </a:r>
            <a:r>
              <a:rPr lang="en-US" dirty="0"/>
              <a:t> Ed. Waltham, MA: Anderson Publishing/Elsevier.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Hunter R. D and Barker T. (2011) </a:t>
            </a:r>
            <a:r>
              <a:rPr lang="en-US" i="1" dirty="0"/>
              <a:t>Police-Community Relations and the Administration of Justice</a:t>
            </a:r>
            <a:r>
              <a:rPr lang="en-US" dirty="0"/>
              <a:t>, 8</a:t>
            </a:r>
            <a:r>
              <a:rPr lang="en-US" baseline="30000" dirty="0"/>
              <a:t>th</a:t>
            </a:r>
            <a:r>
              <a:rPr lang="en-US" dirty="0"/>
              <a:t> ed. Upper Saddle River, NJ: Prentice Hall.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 err="1"/>
              <a:t>Kappler</a:t>
            </a:r>
            <a:r>
              <a:rPr lang="en-US" dirty="0"/>
              <a:t>, V.E. and Gaines, L.K. (2012) </a:t>
            </a:r>
            <a:r>
              <a:rPr lang="en-US" i="1" dirty="0"/>
              <a:t>Community Policing, A Contemporary Perspective</a:t>
            </a:r>
            <a:r>
              <a:rPr lang="en-US" dirty="0"/>
              <a:t>, </a:t>
            </a: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Ed. Waltham, MA: Anderson Publishing.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More, H.T. (2009) </a:t>
            </a:r>
            <a:r>
              <a:rPr lang="en-US" i="1" dirty="0"/>
              <a:t>Current Issues in American Law Enforcement: Controversies and Solutions</a:t>
            </a:r>
            <a:r>
              <a:rPr lang="en-US" dirty="0"/>
              <a:t>. Springfield, IL: Charles C Thomas.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Schmalleger, F. and Worrall, J.L. (2010) </a:t>
            </a:r>
            <a:r>
              <a:rPr lang="en-US" i="1" dirty="0"/>
              <a:t>Policing Today</a:t>
            </a:r>
            <a:r>
              <a:rPr lang="en-US" dirty="0"/>
              <a:t>. Upper Saddle River, NJ: Prentice Hall.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Thurman, Q. C. and </a:t>
            </a:r>
            <a:r>
              <a:rPr lang="en-US" dirty="0" err="1"/>
              <a:t>Giacomazzi</a:t>
            </a:r>
            <a:r>
              <a:rPr lang="en-US" dirty="0"/>
              <a:t>, A. (2006) </a:t>
            </a:r>
            <a:r>
              <a:rPr lang="en-US" i="1" dirty="0"/>
              <a:t>Controversies in Policing (Controversies in Crime and Justice). </a:t>
            </a:r>
            <a:r>
              <a:rPr lang="en-US" dirty="0"/>
              <a:t>Waltham, MA: Anderson Publishing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White, M.D. (2007) </a:t>
            </a:r>
            <a:r>
              <a:rPr lang="en-US" i="1" dirty="0"/>
              <a:t>Current Issues and Controversies in Policing</a:t>
            </a:r>
            <a:r>
              <a:rPr lang="en-US" dirty="0"/>
              <a:t>. Upper Saddle River, NJ: Prentice Hall.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White’s Five General </a:t>
            </a:r>
            <a:r>
              <a:rPr lang="en-US" sz="4000" dirty="0"/>
              <a:t>A</a:t>
            </a:r>
            <a:r>
              <a:rPr lang="en-US" sz="4000" dirty="0" smtClean="0"/>
              <a:t>reas of Policing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marL="914400" lvl="1" indent="-514350">
              <a:buAutoNum type="arabicParenBoth"/>
            </a:pPr>
            <a:r>
              <a:rPr lang="en-US" dirty="0" smtClean="0"/>
              <a:t>Selection</a:t>
            </a:r>
            <a:r>
              <a:rPr lang="en-US" dirty="0"/>
              <a:t>, Recruitment and Training; </a:t>
            </a:r>
            <a:endParaRPr lang="en-US" dirty="0" smtClean="0"/>
          </a:p>
          <a:p>
            <a:pPr marL="914400" lvl="1" indent="-514350">
              <a:buAutoNum type="arabicParenBoth"/>
            </a:pPr>
            <a:r>
              <a:rPr lang="en-US" dirty="0" smtClean="0"/>
              <a:t>New </a:t>
            </a:r>
            <a:r>
              <a:rPr lang="en-US" dirty="0"/>
              <a:t>Philosophies and Strategies; </a:t>
            </a:r>
            <a:endParaRPr lang="en-US" dirty="0" smtClean="0"/>
          </a:p>
          <a:p>
            <a:pPr marL="914400" lvl="1" indent="-514350">
              <a:buAutoNum type="arabicParenBoth"/>
            </a:pPr>
            <a:r>
              <a:rPr lang="en-US" dirty="0" smtClean="0"/>
              <a:t>Police </a:t>
            </a:r>
            <a:r>
              <a:rPr lang="en-US" dirty="0"/>
              <a:t>Management and Operations; </a:t>
            </a:r>
          </a:p>
          <a:p>
            <a:pPr marL="914400" lvl="1" indent="-514350">
              <a:buAutoNum type="arabicParenBoth"/>
            </a:pPr>
            <a:r>
              <a:rPr lang="en-US" dirty="0" smtClean="0"/>
              <a:t>Police </a:t>
            </a:r>
            <a:r>
              <a:rPr lang="en-US" dirty="0"/>
              <a:t>Misconduct and Accountability; </a:t>
            </a:r>
            <a:endParaRPr lang="en-US" dirty="0" smtClean="0"/>
          </a:p>
          <a:p>
            <a:pPr marL="914400" lvl="1" indent="-514350">
              <a:buAutoNum type="arabicParenBoth"/>
            </a:pPr>
            <a:r>
              <a:rPr lang="en-US" dirty="0" smtClean="0"/>
              <a:t>The </a:t>
            </a:r>
            <a:r>
              <a:rPr lang="en-US" dirty="0"/>
              <a:t>Future of Policing.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Selection, Recruitment and Training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Police Role Concept</a:t>
            </a:r>
          </a:p>
          <a:p>
            <a:pPr>
              <a:buNone/>
            </a:pPr>
            <a:r>
              <a:rPr lang="en-US" dirty="0" smtClean="0"/>
              <a:t>Police Culture</a:t>
            </a:r>
          </a:p>
          <a:p>
            <a:pPr>
              <a:buNone/>
            </a:pPr>
            <a:r>
              <a:rPr lang="en-US" dirty="0" smtClean="0"/>
              <a:t>Police Professionalization</a:t>
            </a:r>
          </a:p>
          <a:p>
            <a:pPr>
              <a:buNone/>
            </a:pPr>
            <a:r>
              <a:rPr lang="en-US" dirty="0" smtClean="0"/>
              <a:t>Educational Expectations</a:t>
            </a:r>
          </a:p>
          <a:p>
            <a:pPr>
              <a:buNone/>
            </a:pPr>
            <a:r>
              <a:rPr lang="en-US" dirty="0" smtClean="0"/>
              <a:t>Social Class</a:t>
            </a:r>
          </a:p>
          <a:p>
            <a:pPr>
              <a:buNone/>
            </a:pPr>
            <a:r>
              <a:rPr lang="en-US" dirty="0" smtClean="0"/>
              <a:t>Minority Representation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New Philosophies and Strategies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Millennial Officers</a:t>
            </a:r>
          </a:p>
          <a:p>
            <a:pPr>
              <a:buNone/>
            </a:pPr>
            <a:r>
              <a:rPr lang="en-US" dirty="0" smtClean="0"/>
              <a:t>Balancing Rights and Rules</a:t>
            </a:r>
          </a:p>
          <a:p>
            <a:pPr>
              <a:buNone/>
            </a:pPr>
            <a:r>
              <a:rPr lang="en-US" dirty="0" smtClean="0"/>
              <a:t>Societal Changes</a:t>
            </a:r>
          </a:p>
          <a:p>
            <a:pPr>
              <a:buNone/>
            </a:pPr>
            <a:r>
              <a:rPr lang="en-US" dirty="0" smtClean="0"/>
              <a:t>Constitutional/Legal Developments</a:t>
            </a:r>
          </a:p>
          <a:p>
            <a:pPr>
              <a:buNone/>
            </a:pPr>
            <a:r>
              <a:rPr lang="en-US" dirty="0" smtClean="0"/>
              <a:t>Enhancing Police-Community Relations</a:t>
            </a:r>
          </a:p>
          <a:p>
            <a:pPr>
              <a:buNone/>
            </a:pPr>
            <a:r>
              <a:rPr lang="en-US" dirty="0" smtClean="0"/>
              <a:t>Homeland Security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Police Management and Operations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 Oriented Policing</a:t>
            </a:r>
          </a:p>
          <a:p>
            <a:pPr>
              <a:buNone/>
            </a:pPr>
            <a:r>
              <a:rPr lang="en-US" dirty="0" smtClean="0"/>
              <a:t>Community Policing</a:t>
            </a:r>
          </a:p>
          <a:p>
            <a:pPr>
              <a:buNone/>
            </a:pPr>
            <a:r>
              <a:rPr lang="en-US" dirty="0" smtClean="0"/>
              <a:t>Intelligence </a:t>
            </a:r>
            <a:r>
              <a:rPr lang="en-US" dirty="0"/>
              <a:t>L</a:t>
            </a:r>
            <a:r>
              <a:rPr lang="en-US" dirty="0" smtClean="0"/>
              <a:t>ed Policing</a:t>
            </a:r>
          </a:p>
          <a:p>
            <a:pPr>
              <a:buNone/>
            </a:pPr>
            <a:r>
              <a:rPr lang="en-US" dirty="0" smtClean="0"/>
              <a:t>Unionization</a:t>
            </a:r>
          </a:p>
          <a:p>
            <a:pPr>
              <a:buNone/>
            </a:pPr>
            <a:r>
              <a:rPr lang="en-US" dirty="0" smtClean="0"/>
              <a:t>Militarization</a:t>
            </a:r>
          </a:p>
          <a:p>
            <a:pPr>
              <a:buNone/>
            </a:pPr>
            <a:r>
              <a:rPr lang="en-US" dirty="0" smtClean="0"/>
              <a:t>Political Intervention</a:t>
            </a:r>
          </a:p>
          <a:p>
            <a:pPr>
              <a:buNone/>
            </a:pPr>
            <a:r>
              <a:rPr lang="en-US" dirty="0" smtClean="0"/>
              <a:t>New </a:t>
            </a:r>
            <a:r>
              <a:rPr lang="en-US" dirty="0"/>
              <a:t>T</a:t>
            </a:r>
            <a:r>
              <a:rPr lang="en-US" dirty="0" smtClean="0"/>
              <a:t>echnologies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Police Misconduct and Accountability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Deviance</a:t>
            </a:r>
          </a:p>
          <a:p>
            <a:pPr>
              <a:buNone/>
            </a:pPr>
            <a:r>
              <a:rPr lang="en-US" dirty="0" smtClean="0"/>
              <a:t>Misconduct</a:t>
            </a:r>
          </a:p>
          <a:p>
            <a:pPr>
              <a:buNone/>
            </a:pPr>
            <a:r>
              <a:rPr lang="en-US" dirty="0" smtClean="0"/>
              <a:t>Corruption</a:t>
            </a:r>
          </a:p>
          <a:p>
            <a:pPr>
              <a:buNone/>
            </a:pPr>
            <a:r>
              <a:rPr lang="en-US" dirty="0" smtClean="0"/>
              <a:t>Use of Force</a:t>
            </a:r>
          </a:p>
          <a:p>
            <a:pPr>
              <a:buNone/>
            </a:pPr>
            <a:r>
              <a:rPr lang="en-US" dirty="0" smtClean="0"/>
              <a:t>Racism</a:t>
            </a:r>
          </a:p>
          <a:p>
            <a:pPr>
              <a:buNone/>
            </a:pPr>
            <a:r>
              <a:rPr lang="en-US" dirty="0" smtClean="0"/>
              <a:t>Classism</a:t>
            </a:r>
          </a:p>
          <a:p>
            <a:pPr>
              <a:buNone/>
            </a:pPr>
            <a:r>
              <a:rPr lang="en-US" dirty="0" smtClean="0"/>
              <a:t>Due Process Concerns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 Future of Policing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Globalization</a:t>
            </a:r>
          </a:p>
          <a:p>
            <a:pPr>
              <a:buNone/>
            </a:pPr>
            <a:r>
              <a:rPr lang="en-US" dirty="0" smtClean="0"/>
              <a:t>Police-Community Relations</a:t>
            </a:r>
          </a:p>
          <a:p>
            <a:pPr>
              <a:buNone/>
            </a:pPr>
            <a:r>
              <a:rPr lang="en-US" dirty="0" smtClean="0"/>
              <a:t>Militarization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Equal </a:t>
            </a:r>
            <a:r>
              <a:rPr lang="en-US" dirty="0" smtClean="0"/>
              <a:t>Justice by and for the </a:t>
            </a:r>
            <a:r>
              <a:rPr lang="en-US" dirty="0" smtClean="0"/>
              <a:t>Police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Relations</a:t>
            </a:r>
          </a:p>
          <a:p>
            <a:r>
              <a:rPr lang="en-US" dirty="0" smtClean="0"/>
              <a:t>Terrorism and Homeland Security</a:t>
            </a:r>
          </a:p>
          <a:p>
            <a:r>
              <a:rPr lang="en-US" dirty="0" smtClean="0"/>
              <a:t>Transnational Crime</a:t>
            </a:r>
          </a:p>
          <a:p>
            <a:r>
              <a:rPr lang="en-US" dirty="0" smtClean="0"/>
              <a:t>Immigration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51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Police-Community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/>
              <a:t>and Social Conditions</a:t>
            </a:r>
          </a:p>
          <a:p>
            <a:r>
              <a:rPr lang="en-US" dirty="0" smtClean="0"/>
              <a:t>Race Relations</a:t>
            </a:r>
            <a:endParaRPr lang="en-US" dirty="0"/>
          </a:p>
          <a:p>
            <a:r>
              <a:rPr lang="en-US" dirty="0" smtClean="0"/>
              <a:t>Politics</a:t>
            </a:r>
          </a:p>
          <a:p>
            <a:r>
              <a:rPr lang="en-US" dirty="0" smtClean="0"/>
              <a:t>Media Relations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215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283</TotalTime>
  <Words>190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Issues in American Policing</vt:lpstr>
      <vt:lpstr>White’s Five General Areas of Policing </vt:lpstr>
      <vt:lpstr>Selection, Recruitment and Training</vt:lpstr>
      <vt:lpstr>New Philosophies and Strategies</vt:lpstr>
      <vt:lpstr>Police Management and Operations</vt:lpstr>
      <vt:lpstr>Police Misconduct and Accountability</vt:lpstr>
      <vt:lpstr>The Future of Policing</vt:lpstr>
      <vt:lpstr>Globalization</vt:lpstr>
      <vt:lpstr>Police-Community Relations</vt:lpstr>
      <vt:lpstr>Militarization</vt:lpstr>
      <vt:lpstr>Equal Justice</vt:lpstr>
      <vt:lpstr>References</vt:lpstr>
    </vt:vector>
  </TitlesOfParts>
  <Company>Western Carolina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Hunter</dc:creator>
  <cp:lastModifiedBy>Ronald Hunter</cp:lastModifiedBy>
  <cp:revision>31</cp:revision>
  <dcterms:created xsi:type="dcterms:W3CDTF">2014-09-14T17:43:44Z</dcterms:created>
  <dcterms:modified xsi:type="dcterms:W3CDTF">2014-11-07T01:52:59Z</dcterms:modified>
</cp:coreProperties>
</file>