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5"/>
  </p:notesMasterIdLst>
  <p:sldIdLst>
    <p:sldId id="294" r:id="rId3"/>
    <p:sldId id="257" r:id="rId4"/>
    <p:sldId id="295" r:id="rId5"/>
    <p:sldId id="296" r:id="rId6"/>
    <p:sldId id="297" r:id="rId7"/>
    <p:sldId id="300" r:id="rId8"/>
    <p:sldId id="302" r:id="rId9"/>
    <p:sldId id="303" r:id="rId10"/>
    <p:sldId id="298" r:id="rId11"/>
    <p:sldId id="304" r:id="rId12"/>
    <p:sldId id="305" r:id="rId13"/>
    <p:sldId id="299" r:id="rId14"/>
    <p:sldId id="307" r:id="rId15"/>
    <p:sldId id="306" r:id="rId16"/>
    <p:sldId id="308" r:id="rId17"/>
    <p:sldId id="309" r:id="rId18"/>
    <p:sldId id="310" r:id="rId19"/>
    <p:sldId id="311" r:id="rId20"/>
    <p:sldId id="312" r:id="rId21"/>
    <p:sldId id="313" r:id="rId22"/>
    <p:sldId id="321" r:id="rId23"/>
    <p:sldId id="314" r:id="rId24"/>
    <p:sldId id="322" r:id="rId25"/>
    <p:sldId id="315" r:id="rId26"/>
    <p:sldId id="285" r:id="rId27"/>
    <p:sldId id="316" r:id="rId28"/>
    <p:sldId id="317" r:id="rId29"/>
    <p:sldId id="318" r:id="rId30"/>
    <p:sldId id="319" r:id="rId31"/>
    <p:sldId id="323" r:id="rId32"/>
    <p:sldId id="320"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CCBD0A-D07D-465E-AD65-FF423254DD84}">
          <p14:sldIdLst>
            <p14:sldId id="294"/>
            <p14:sldId id="257"/>
            <p14:sldId id="295"/>
            <p14:sldId id="296"/>
            <p14:sldId id="297"/>
            <p14:sldId id="300"/>
            <p14:sldId id="302"/>
            <p14:sldId id="303"/>
            <p14:sldId id="298"/>
            <p14:sldId id="304"/>
            <p14:sldId id="305"/>
            <p14:sldId id="299"/>
            <p14:sldId id="307"/>
            <p14:sldId id="306"/>
            <p14:sldId id="308"/>
            <p14:sldId id="309"/>
            <p14:sldId id="310"/>
            <p14:sldId id="311"/>
            <p14:sldId id="312"/>
            <p14:sldId id="313"/>
            <p14:sldId id="321"/>
            <p14:sldId id="314"/>
            <p14:sldId id="322"/>
            <p14:sldId id="315"/>
            <p14:sldId id="285"/>
            <p14:sldId id="316"/>
            <p14:sldId id="317"/>
            <p14:sldId id="318"/>
            <p14:sldId id="319"/>
            <p14:sldId id="323"/>
            <p14:sldId id="320"/>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187"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0E09-7BCD-4261-BC7E-E23E504A09F2}"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163D87EE-ADAC-42E5-9BB9-149A05A60D6D}">
      <dgm:prSet/>
      <dgm:spPr/>
      <dgm:t>
        <a:bodyPr/>
        <a:lstStyle/>
        <a:p>
          <a:pPr rtl="0"/>
          <a:r>
            <a:rPr lang="en-US" dirty="0" smtClean="0"/>
            <a:t>Facts:</a:t>
          </a:r>
          <a:endParaRPr lang="en-US" dirty="0"/>
        </a:p>
      </dgm:t>
    </dgm:pt>
    <dgm:pt modelId="{0274FACC-86AF-41FE-BC25-41F3DE33E256}" type="parTrans" cxnId="{CB3FB1A8-CFA3-472A-B586-FE0CF8A7E6DA}">
      <dgm:prSet/>
      <dgm:spPr/>
      <dgm:t>
        <a:bodyPr/>
        <a:lstStyle/>
        <a:p>
          <a:endParaRPr lang="en-US"/>
        </a:p>
      </dgm:t>
    </dgm:pt>
    <dgm:pt modelId="{D39BCABF-AF68-47F6-9E46-22C366119794}" type="sibTrans" cxnId="{CB3FB1A8-CFA3-472A-B586-FE0CF8A7E6DA}">
      <dgm:prSet/>
      <dgm:spPr/>
      <dgm:t>
        <a:bodyPr/>
        <a:lstStyle/>
        <a:p>
          <a:endParaRPr lang="en-US"/>
        </a:p>
      </dgm:t>
    </dgm:pt>
    <dgm:pt modelId="{2D6E2B1A-2FA1-4490-880D-32D36DC8FCD6}">
      <dgm:prSet/>
      <dgm:spPr/>
      <dgm:t>
        <a:bodyPr/>
        <a:lstStyle/>
        <a:p>
          <a:pPr rtl="0"/>
          <a:r>
            <a:rPr lang="en-US" dirty="0" smtClean="0"/>
            <a:t>Holding:</a:t>
          </a:r>
          <a:endParaRPr lang="en-US" dirty="0"/>
        </a:p>
      </dgm:t>
    </dgm:pt>
    <dgm:pt modelId="{E0D075AA-0823-4FA4-965C-AD8E4BA63D11}" type="parTrans" cxnId="{5B5C770F-62BE-4674-BBA9-34F1F8EB166A}">
      <dgm:prSet/>
      <dgm:spPr/>
      <dgm:t>
        <a:bodyPr/>
        <a:lstStyle/>
        <a:p>
          <a:endParaRPr lang="en-US"/>
        </a:p>
      </dgm:t>
    </dgm:pt>
    <dgm:pt modelId="{ADEC5D45-07CD-472D-B90D-60A0FC84E2A7}" type="sibTrans" cxnId="{5B5C770F-62BE-4674-BBA9-34F1F8EB166A}">
      <dgm:prSet/>
      <dgm:spPr/>
      <dgm:t>
        <a:bodyPr/>
        <a:lstStyle/>
        <a:p>
          <a:endParaRPr lang="en-US"/>
        </a:p>
      </dgm:t>
    </dgm:pt>
    <dgm:pt modelId="{C01C5F7A-DBAD-4FF9-9C67-832AE7734D13}">
      <dgm:prSet/>
      <dgm:spPr/>
      <dgm:t>
        <a:bodyPr/>
        <a:lstStyle/>
        <a:p>
          <a:pPr rtl="0"/>
          <a:r>
            <a:rPr lang="en-US" dirty="0" smtClean="0"/>
            <a:t>The federal government sought forfeiture (a civil action) based upon fraud in their importation.</a:t>
          </a:r>
          <a:endParaRPr lang="en-US" dirty="0"/>
        </a:p>
      </dgm:t>
    </dgm:pt>
    <dgm:pt modelId="{A7B6B045-6711-4D41-842C-1CB5C357678A}" type="parTrans" cxnId="{AF658B2A-B832-46E1-B8DC-D665C559BCFA}">
      <dgm:prSet/>
      <dgm:spPr/>
      <dgm:t>
        <a:bodyPr/>
        <a:lstStyle/>
        <a:p>
          <a:endParaRPr lang="en-US"/>
        </a:p>
      </dgm:t>
    </dgm:pt>
    <dgm:pt modelId="{9F75BAA3-7E3D-4FB4-96DD-BA1C640FA45F}" type="sibTrans" cxnId="{AF658B2A-B832-46E1-B8DC-D665C559BCFA}">
      <dgm:prSet/>
      <dgm:spPr/>
      <dgm:t>
        <a:bodyPr/>
        <a:lstStyle/>
        <a:p>
          <a:endParaRPr lang="en-US"/>
        </a:p>
      </dgm:t>
    </dgm:pt>
    <dgm:pt modelId="{30E8EC78-B115-4111-A875-FD1D1C54B0E5}">
      <dgm:prSet/>
      <dgm:spPr/>
      <dgm:t>
        <a:bodyPr/>
        <a:lstStyle/>
        <a:p>
          <a:pPr rtl="0"/>
          <a:r>
            <a:rPr lang="en-US" dirty="0" smtClean="0"/>
            <a:t>The notice to produce the invoice violated Fourth Amendment protections.  The invoice should </a:t>
          </a:r>
          <a:r>
            <a:rPr lang="en-US" b="1" dirty="0" smtClean="0">
              <a:solidFill>
                <a:schemeClr val="bg1"/>
              </a:solidFill>
            </a:rPr>
            <a:t>NOT</a:t>
          </a:r>
          <a:r>
            <a:rPr lang="en-US" dirty="0" smtClean="0"/>
            <a:t> have been admitted into evidence.</a:t>
          </a:r>
          <a:endParaRPr lang="en-US" dirty="0"/>
        </a:p>
      </dgm:t>
    </dgm:pt>
    <dgm:pt modelId="{D15823EC-C3A6-4BE8-A857-379DFBCE1CAF}" type="parTrans" cxnId="{7E36270C-AE3F-480B-A15F-BE8B712995D1}">
      <dgm:prSet/>
      <dgm:spPr/>
      <dgm:t>
        <a:bodyPr/>
        <a:lstStyle/>
        <a:p>
          <a:endParaRPr lang="en-US"/>
        </a:p>
      </dgm:t>
    </dgm:pt>
    <dgm:pt modelId="{F5012A39-3DB9-47C3-A8B1-222CE3548563}" type="sibTrans" cxnId="{7E36270C-AE3F-480B-A15F-BE8B712995D1}">
      <dgm:prSet/>
      <dgm:spPr/>
      <dgm:t>
        <a:bodyPr/>
        <a:lstStyle/>
        <a:p>
          <a:endParaRPr lang="en-US"/>
        </a:p>
      </dgm:t>
    </dgm:pt>
    <dgm:pt modelId="{667FD9C1-2F68-4C79-BABC-7741C5D9B37E}" type="pres">
      <dgm:prSet presAssocID="{4C090E09-7BCD-4261-BC7E-E23E504A09F2}" presName="Name0" presStyleCnt="0">
        <dgm:presLayoutVars>
          <dgm:chMax val="2"/>
          <dgm:dir/>
          <dgm:animOne val="branch"/>
          <dgm:animLvl val="lvl"/>
          <dgm:resizeHandles val="exact"/>
        </dgm:presLayoutVars>
      </dgm:prSet>
      <dgm:spPr/>
      <dgm:t>
        <a:bodyPr/>
        <a:lstStyle/>
        <a:p>
          <a:endParaRPr lang="en-US"/>
        </a:p>
      </dgm:t>
    </dgm:pt>
    <dgm:pt modelId="{873D9DFB-979A-45C8-9DB3-516BA3360FA5}" type="pres">
      <dgm:prSet presAssocID="{4C090E09-7BCD-4261-BC7E-E23E504A09F2}" presName="Background" presStyleLbl="node1" presStyleIdx="0" presStyleCnt="1"/>
      <dgm:spPr/>
    </dgm:pt>
    <dgm:pt modelId="{082BF3DF-D479-4434-A52C-C802CDB9FBC0}" type="pres">
      <dgm:prSet presAssocID="{4C090E09-7BCD-4261-BC7E-E23E504A09F2}" presName="Divider" presStyleLbl="callout" presStyleIdx="0" presStyleCnt="1"/>
      <dgm:spPr/>
    </dgm:pt>
    <dgm:pt modelId="{29B8DB32-21FE-429C-AC8C-A2259F2179DE}" type="pres">
      <dgm:prSet presAssocID="{4C090E09-7BCD-4261-BC7E-E23E504A09F2}" presName="ChildText1" presStyleLbl="revTx" presStyleIdx="0" presStyleCnt="0">
        <dgm:presLayoutVars>
          <dgm:chMax val="0"/>
          <dgm:chPref val="0"/>
          <dgm:bulletEnabled val="1"/>
        </dgm:presLayoutVars>
      </dgm:prSet>
      <dgm:spPr/>
      <dgm:t>
        <a:bodyPr/>
        <a:lstStyle/>
        <a:p>
          <a:endParaRPr lang="en-US"/>
        </a:p>
      </dgm:t>
    </dgm:pt>
    <dgm:pt modelId="{4AA794D5-D97D-41DD-87DC-271944751E62}" type="pres">
      <dgm:prSet presAssocID="{4C090E09-7BCD-4261-BC7E-E23E504A09F2}" presName="ChildText2" presStyleLbl="revTx" presStyleIdx="0" presStyleCnt="0">
        <dgm:presLayoutVars>
          <dgm:chMax val="0"/>
          <dgm:chPref val="0"/>
          <dgm:bulletEnabled val="1"/>
        </dgm:presLayoutVars>
      </dgm:prSet>
      <dgm:spPr/>
      <dgm:t>
        <a:bodyPr/>
        <a:lstStyle/>
        <a:p>
          <a:endParaRPr lang="en-US"/>
        </a:p>
      </dgm:t>
    </dgm:pt>
    <dgm:pt modelId="{C833D7E4-3F31-4910-9887-89A125AF332A}" type="pres">
      <dgm:prSet presAssocID="{4C090E09-7BCD-4261-BC7E-E23E504A09F2}" presName="ParentText1" presStyleLbl="revTx" presStyleIdx="0" presStyleCnt="0">
        <dgm:presLayoutVars>
          <dgm:chMax val="1"/>
          <dgm:chPref val="1"/>
        </dgm:presLayoutVars>
      </dgm:prSet>
      <dgm:spPr/>
      <dgm:t>
        <a:bodyPr/>
        <a:lstStyle/>
        <a:p>
          <a:endParaRPr lang="en-US"/>
        </a:p>
      </dgm:t>
    </dgm:pt>
    <dgm:pt modelId="{E446D11E-5490-4FEF-9CB2-37E4598AD0D5}" type="pres">
      <dgm:prSet presAssocID="{4C090E09-7BCD-4261-BC7E-E23E504A09F2}" presName="ParentShape1" presStyleLbl="alignImgPlace1" presStyleIdx="0" presStyleCnt="2">
        <dgm:presLayoutVars/>
      </dgm:prSet>
      <dgm:spPr/>
      <dgm:t>
        <a:bodyPr/>
        <a:lstStyle/>
        <a:p>
          <a:endParaRPr lang="en-US"/>
        </a:p>
      </dgm:t>
    </dgm:pt>
    <dgm:pt modelId="{B16272DF-FD6D-4BF0-A4CE-9251C0BDD895}" type="pres">
      <dgm:prSet presAssocID="{4C090E09-7BCD-4261-BC7E-E23E504A09F2}" presName="ParentText2" presStyleLbl="revTx" presStyleIdx="0" presStyleCnt="0">
        <dgm:presLayoutVars>
          <dgm:chMax val="1"/>
          <dgm:chPref val="1"/>
        </dgm:presLayoutVars>
      </dgm:prSet>
      <dgm:spPr/>
      <dgm:t>
        <a:bodyPr/>
        <a:lstStyle/>
        <a:p>
          <a:endParaRPr lang="en-US"/>
        </a:p>
      </dgm:t>
    </dgm:pt>
    <dgm:pt modelId="{233EE198-2203-4247-9979-062E7BB76791}" type="pres">
      <dgm:prSet presAssocID="{4C090E09-7BCD-4261-BC7E-E23E504A09F2}" presName="ParentShape2" presStyleLbl="alignImgPlace1" presStyleIdx="1" presStyleCnt="2">
        <dgm:presLayoutVars/>
      </dgm:prSet>
      <dgm:spPr/>
      <dgm:t>
        <a:bodyPr/>
        <a:lstStyle/>
        <a:p>
          <a:endParaRPr lang="en-US"/>
        </a:p>
      </dgm:t>
    </dgm:pt>
  </dgm:ptLst>
  <dgm:cxnLst>
    <dgm:cxn modelId="{319C3A0D-43DE-4657-B92E-C66258BEDC96}" type="presOf" srcId="{4C090E09-7BCD-4261-BC7E-E23E504A09F2}" destId="{667FD9C1-2F68-4C79-BABC-7741C5D9B37E}" srcOrd="0" destOrd="0" presId="urn:microsoft.com/office/officeart/2009/3/layout/OpposingIdeas"/>
    <dgm:cxn modelId="{7E36270C-AE3F-480B-A15F-BE8B712995D1}" srcId="{2D6E2B1A-2FA1-4490-880D-32D36DC8FCD6}" destId="{30E8EC78-B115-4111-A875-FD1D1C54B0E5}" srcOrd="0" destOrd="0" parTransId="{D15823EC-C3A6-4BE8-A857-379DFBCE1CAF}" sibTransId="{F5012A39-3DB9-47C3-A8B1-222CE3548563}"/>
    <dgm:cxn modelId="{E1375F35-2533-4386-8030-B835069C05D7}" type="presOf" srcId="{C01C5F7A-DBAD-4FF9-9C67-832AE7734D13}" destId="{29B8DB32-21FE-429C-AC8C-A2259F2179DE}" srcOrd="0" destOrd="0" presId="urn:microsoft.com/office/officeart/2009/3/layout/OpposingIdeas"/>
    <dgm:cxn modelId="{78974065-3CB0-4DE3-85AD-A50245D35BEB}" type="presOf" srcId="{30E8EC78-B115-4111-A875-FD1D1C54B0E5}" destId="{4AA794D5-D97D-41DD-87DC-271944751E62}" srcOrd="0" destOrd="0" presId="urn:microsoft.com/office/officeart/2009/3/layout/OpposingIdeas"/>
    <dgm:cxn modelId="{AF658B2A-B832-46E1-B8DC-D665C559BCFA}" srcId="{163D87EE-ADAC-42E5-9BB9-149A05A60D6D}" destId="{C01C5F7A-DBAD-4FF9-9C67-832AE7734D13}" srcOrd="0" destOrd="0" parTransId="{A7B6B045-6711-4D41-842C-1CB5C357678A}" sibTransId="{9F75BAA3-7E3D-4FB4-96DD-BA1C640FA45F}"/>
    <dgm:cxn modelId="{9F103D3A-DF0D-45F1-A5FD-2072818E41EB}" type="presOf" srcId="{163D87EE-ADAC-42E5-9BB9-149A05A60D6D}" destId="{E446D11E-5490-4FEF-9CB2-37E4598AD0D5}" srcOrd="1" destOrd="0" presId="urn:microsoft.com/office/officeart/2009/3/layout/OpposingIdeas"/>
    <dgm:cxn modelId="{5B5C770F-62BE-4674-BBA9-34F1F8EB166A}" srcId="{4C090E09-7BCD-4261-BC7E-E23E504A09F2}" destId="{2D6E2B1A-2FA1-4490-880D-32D36DC8FCD6}" srcOrd="1" destOrd="0" parTransId="{E0D075AA-0823-4FA4-965C-AD8E4BA63D11}" sibTransId="{ADEC5D45-07CD-472D-B90D-60A0FC84E2A7}"/>
    <dgm:cxn modelId="{CB3FB1A8-CFA3-472A-B586-FE0CF8A7E6DA}" srcId="{4C090E09-7BCD-4261-BC7E-E23E504A09F2}" destId="{163D87EE-ADAC-42E5-9BB9-149A05A60D6D}" srcOrd="0" destOrd="0" parTransId="{0274FACC-86AF-41FE-BC25-41F3DE33E256}" sibTransId="{D39BCABF-AF68-47F6-9E46-22C366119794}"/>
    <dgm:cxn modelId="{8A355DD1-DBCB-475E-A92F-78F5ED52655F}" type="presOf" srcId="{163D87EE-ADAC-42E5-9BB9-149A05A60D6D}" destId="{C833D7E4-3F31-4910-9887-89A125AF332A}" srcOrd="0" destOrd="0" presId="urn:microsoft.com/office/officeart/2009/3/layout/OpposingIdeas"/>
    <dgm:cxn modelId="{6C2E95F2-6D63-460D-9951-0D25ECF17630}" type="presOf" srcId="{2D6E2B1A-2FA1-4490-880D-32D36DC8FCD6}" destId="{233EE198-2203-4247-9979-062E7BB76791}" srcOrd="1" destOrd="0" presId="urn:microsoft.com/office/officeart/2009/3/layout/OpposingIdeas"/>
    <dgm:cxn modelId="{6D5C53EE-9F36-46C3-B6AC-36AE9F343CCC}" type="presOf" srcId="{2D6E2B1A-2FA1-4490-880D-32D36DC8FCD6}" destId="{B16272DF-FD6D-4BF0-A4CE-9251C0BDD895}" srcOrd="0" destOrd="0" presId="urn:microsoft.com/office/officeart/2009/3/layout/OpposingIdeas"/>
    <dgm:cxn modelId="{AF873E52-71DE-422F-85F7-899CE8D27198}" type="presParOf" srcId="{667FD9C1-2F68-4C79-BABC-7741C5D9B37E}" destId="{873D9DFB-979A-45C8-9DB3-516BA3360FA5}" srcOrd="0" destOrd="0" presId="urn:microsoft.com/office/officeart/2009/3/layout/OpposingIdeas"/>
    <dgm:cxn modelId="{91F5DA56-E80A-4D4C-83D9-F704FDD77BF7}" type="presParOf" srcId="{667FD9C1-2F68-4C79-BABC-7741C5D9B37E}" destId="{082BF3DF-D479-4434-A52C-C802CDB9FBC0}" srcOrd="1" destOrd="0" presId="urn:microsoft.com/office/officeart/2009/3/layout/OpposingIdeas"/>
    <dgm:cxn modelId="{AFC7866D-1FA7-42C7-8DCF-AF728CC13752}" type="presParOf" srcId="{667FD9C1-2F68-4C79-BABC-7741C5D9B37E}" destId="{29B8DB32-21FE-429C-AC8C-A2259F2179DE}" srcOrd="2" destOrd="0" presId="urn:microsoft.com/office/officeart/2009/3/layout/OpposingIdeas"/>
    <dgm:cxn modelId="{915248C8-CC91-401C-AB83-CD890FF7F33C}" type="presParOf" srcId="{667FD9C1-2F68-4C79-BABC-7741C5D9B37E}" destId="{4AA794D5-D97D-41DD-87DC-271944751E62}" srcOrd="3" destOrd="0" presId="urn:microsoft.com/office/officeart/2009/3/layout/OpposingIdeas"/>
    <dgm:cxn modelId="{2017A140-70FB-4F44-9E8D-31DAEC3925F4}" type="presParOf" srcId="{667FD9C1-2F68-4C79-BABC-7741C5D9B37E}" destId="{C833D7E4-3F31-4910-9887-89A125AF332A}" srcOrd="4" destOrd="0" presId="urn:microsoft.com/office/officeart/2009/3/layout/OpposingIdeas"/>
    <dgm:cxn modelId="{78BA50EC-A1FD-4987-9033-051DE9177796}" type="presParOf" srcId="{667FD9C1-2F68-4C79-BABC-7741C5D9B37E}" destId="{E446D11E-5490-4FEF-9CB2-37E4598AD0D5}" srcOrd="5" destOrd="0" presId="urn:microsoft.com/office/officeart/2009/3/layout/OpposingIdeas"/>
    <dgm:cxn modelId="{9B86A8E5-4C44-4326-9F51-9F997C8F1809}" type="presParOf" srcId="{667FD9C1-2F68-4C79-BABC-7741C5D9B37E}" destId="{B16272DF-FD6D-4BF0-A4CE-9251C0BDD895}" srcOrd="6" destOrd="0" presId="urn:microsoft.com/office/officeart/2009/3/layout/OpposingIdeas"/>
    <dgm:cxn modelId="{39C07F19-4114-4329-AA79-DC0AF4D78F6F}" type="presParOf" srcId="{667FD9C1-2F68-4C79-BABC-7741C5D9B37E}" destId="{233EE198-2203-4247-9979-062E7BB76791}"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Illegal arrest merely to take photograph of suspect to show victim.</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Victim’s in-court identification was an </a:t>
          </a:r>
          <a:r>
            <a:rPr lang="en-US" dirty="0" smtClean="0">
              <a:solidFill>
                <a:schemeClr val="bg1"/>
              </a:solidFill>
            </a:rPr>
            <a:t>independent source</a:t>
          </a:r>
          <a:r>
            <a:rPr lang="en-US" dirty="0" smtClean="0"/>
            <a:t> and not the fruit of the illegal arrest.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0103C7CD-DA0A-4ADF-9334-6B6DFC68F486}" type="presOf" srcId="{FAE7C4D3-419B-44B0-987D-C6DBD57B401F}" destId="{ABD6545D-DDC6-4362-A326-9EFA49D740FF}" srcOrd="0" destOrd="0" presId="urn:microsoft.com/office/officeart/2009/3/layout/OpposingIdeas"/>
    <dgm:cxn modelId="{EFD02D8A-5E3A-4FD6-922B-83E0E526EDB2}" type="presOf" srcId="{A31AEEBA-A402-4036-B733-2E3A2039F8FC}" destId="{D3235A5A-E2C8-4244-B3E5-8BF7CCB1005C}" srcOrd="0" destOrd="0" presId="urn:microsoft.com/office/officeart/2009/3/layout/OpposingIdeas"/>
    <dgm:cxn modelId="{E50DDF16-0F34-4C9C-BBE0-A4CEBEE50D7C}" type="presOf" srcId="{A31AEEBA-A402-4036-B733-2E3A2039F8FC}" destId="{A0AC9751-2F82-4068-90A2-6D73D77BF196}" srcOrd="1" destOrd="0" presId="urn:microsoft.com/office/officeart/2009/3/layout/OpposingIdeas"/>
    <dgm:cxn modelId="{B443902B-7D36-4188-9487-45C87B221E07}" type="presOf" srcId="{AFE9C6AE-D795-4FB1-B323-2265C87C6D7B}" destId="{B169F710-53BE-42E5-B83A-76B3213E6AB6}" srcOrd="1"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79FDA257-F59F-457C-93FE-78D2FB8A7E6C}"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AF5976C1-50C5-4885-BB8C-41EC8A69CA0C}" type="presOf" srcId="{3B3B50AF-505E-4404-A0F4-B4539AE840CD}" destId="{40D61770-78A8-4475-AAB8-24F56EC1290A}" srcOrd="0" destOrd="0" presId="urn:microsoft.com/office/officeart/2009/3/layout/OpposingIdeas"/>
    <dgm:cxn modelId="{4D499D18-84AB-4F0F-89CD-2798F4B615EE}" type="presOf" srcId="{AFE9C6AE-D795-4FB1-B323-2265C87C6D7B}" destId="{0749FF56-A546-4147-9B8B-2D28192E360B}" srcOrd="0"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5DCA47B8-53DD-416D-898E-4523A5A609B7}" type="presParOf" srcId="{ABD6545D-DDC6-4362-A326-9EFA49D740FF}" destId="{CFD884ED-8FC9-4B61-965A-E438751AE5AD}" srcOrd="0" destOrd="0" presId="urn:microsoft.com/office/officeart/2009/3/layout/OpposingIdeas"/>
    <dgm:cxn modelId="{84A9F503-FB79-4A47-A7EB-1307AD239ADC}" type="presParOf" srcId="{ABD6545D-DDC6-4362-A326-9EFA49D740FF}" destId="{9808A7C7-A035-4199-B650-35E0AAC0FFB2}" srcOrd="1" destOrd="0" presId="urn:microsoft.com/office/officeart/2009/3/layout/OpposingIdeas"/>
    <dgm:cxn modelId="{4AB2C2A4-0FBB-43CA-8D96-89280562C827}" type="presParOf" srcId="{ABD6545D-DDC6-4362-A326-9EFA49D740FF}" destId="{4CA101BB-B031-48CE-93DF-AD6DBF08C5BD}" srcOrd="2" destOrd="0" presId="urn:microsoft.com/office/officeart/2009/3/layout/OpposingIdeas"/>
    <dgm:cxn modelId="{7D6D51D7-280A-4764-9D66-764264FA31BE}" type="presParOf" srcId="{ABD6545D-DDC6-4362-A326-9EFA49D740FF}" destId="{40D61770-78A8-4475-AAB8-24F56EC1290A}" srcOrd="3" destOrd="0" presId="urn:microsoft.com/office/officeart/2009/3/layout/OpposingIdeas"/>
    <dgm:cxn modelId="{04B016EC-F92C-4F87-B384-80ABE3918332}" type="presParOf" srcId="{ABD6545D-DDC6-4362-A326-9EFA49D740FF}" destId="{0749FF56-A546-4147-9B8B-2D28192E360B}" srcOrd="4" destOrd="0" presId="urn:microsoft.com/office/officeart/2009/3/layout/OpposingIdeas"/>
    <dgm:cxn modelId="{86B89888-9EF4-4EB6-8715-EDC7EB0806EE}" type="presParOf" srcId="{ABD6545D-DDC6-4362-A326-9EFA49D740FF}" destId="{B169F710-53BE-42E5-B83A-76B3213E6AB6}" srcOrd="5" destOrd="0" presId="urn:microsoft.com/office/officeart/2009/3/layout/OpposingIdeas"/>
    <dgm:cxn modelId="{7F7DE405-9408-4D6A-B774-44ADDFEFC3C9}" type="presParOf" srcId="{ABD6545D-DDC6-4362-A326-9EFA49D740FF}" destId="{D3235A5A-E2C8-4244-B3E5-8BF7CCB1005C}" srcOrd="6" destOrd="0" presId="urn:microsoft.com/office/officeart/2009/3/layout/OpposingIdeas"/>
    <dgm:cxn modelId="{B304A351-CF69-49C0-92D5-D5D771E6719B}"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While searchers looked for kidnapping victim, police illegally questioned suspect who showed them where to find the body.</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Victim’s body would have been </a:t>
          </a:r>
          <a:r>
            <a:rPr lang="en-US" dirty="0" smtClean="0">
              <a:solidFill>
                <a:schemeClr val="bg1"/>
              </a:solidFill>
            </a:rPr>
            <a:t>inevitably discovered</a:t>
          </a:r>
          <a:r>
            <a:rPr lang="en-US" dirty="0" smtClean="0"/>
            <a: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CDE15DC5-5D15-4276-819B-A56027FF976C}" type="presOf" srcId="{3B3B50AF-505E-4404-A0F4-B4539AE840CD}" destId="{40D61770-78A8-4475-AAB8-24F56EC1290A}" srcOrd="0" destOrd="0" presId="urn:microsoft.com/office/officeart/2009/3/layout/OpposingIdeas"/>
    <dgm:cxn modelId="{35FEF72C-5AAF-42A2-A1D2-E9AA0A96BCF9}" type="presOf" srcId="{A31AEEBA-A402-4036-B733-2E3A2039F8FC}" destId="{A0AC9751-2F82-4068-90A2-6D73D77BF196}" srcOrd="1" destOrd="0" presId="urn:microsoft.com/office/officeart/2009/3/layout/OpposingIdeas"/>
    <dgm:cxn modelId="{C680889B-A8AB-4FF4-80A0-D3DE83074216}" type="presOf" srcId="{AFE9C6AE-D795-4FB1-B323-2265C87C6D7B}" destId="{B169F710-53BE-42E5-B83A-76B3213E6AB6}" srcOrd="1"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DCAE0111-37E1-4A36-8109-8B75D61DF804}" type="presOf" srcId="{FAE7C4D3-419B-44B0-987D-C6DBD57B401F}" destId="{ABD6545D-DDC6-4362-A326-9EFA49D740FF}" srcOrd="0" destOrd="0" presId="urn:microsoft.com/office/officeart/2009/3/layout/OpposingIdeas"/>
    <dgm:cxn modelId="{693DD211-3649-499E-8BBE-7DEEA745B5FB}" type="presOf" srcId="{A31AEEBA-A402-4036-B733-2E3A2039F8FC}" destId="{D3235A5A-E2C8-4244-B3E5-8BF7CCB1005C}"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9847AB43-AEB4-4BEC-98D0-F4D6E1FD0C42}" type="presOf" srcId="{222EF2FE-1C0B-467E-917F-7765478504CE}" destId="{4CA101BB-B031-48CE-93DF-AD6DBF08C5BD}" srcOrd="0" destOrd="0" presId="urn:microsoft.com/office/officeart/2009/3/layout/OpposingIdeas"/>
    <dgm:cxn modelId="{B13929EC-281C-4B6A-ADA7-C0396D142F0B}" type="presOf" srcId="{AFE9C6AE-D795-4FB1-B323-2265C87C6D7B}" destId="{0749FF56-A546-4147-9B8B-2D28192E360B}" srcOrd="0" destOrd="0" presId="urn:microsoft.com/office/officeart/2009/3/layout/OpposingIdeas"/>
    <dgm:cxn modelId="{DE21C466-5248-4CC7-A557-1FFE649CE68C}" type="presParOf" srcId="{ABD6545D-DDC6-4362-A326-9EFA49D740FF}" destId="{CFD884ED-8FC9-4B61-965A-E438751AE5AD}" srcOrd="0" destOrd="0" presId="urn:microsoft.com/office/officeart/2009/3/layout/OpposingIdeas"/>
    <dgm:cxn modelId="{B0F9960A-13CC-4ECD-B9CE-CC48E8098E47}" type="presParOf" srcId="{ABD6545D-DDC6-4362-A326-9EFA49D740FF}" destId="{9808A7C7-A035-4199-B650-35E0AAC0FFB2}" srcOrd="1" destOrd="0" presId="urn:microsoft.com/office/officeart/2009/3/layout/OpposingIdeas"/>
    <dgm:cxn modelId="{8B1FB752-0B3F-430C-9565-91E8E764B8F1}" type="presParOf" srcId="{ABD6545D-DDC6-4362-A326-9EFA49D740FF}" destId="{4CA101BB-B031-48CE-93DF-AD6DBF08C5BD}" srcOrd="2" destOrd="0" presId="urn:microsoft.com/office/officeart/2009/3/layout/OpposingIdeas"/>
    <dgm:cxn modelId="{5B2DCDBC-268F-4758-B253-F0395F54DD98}" type="presParOf" srcId="{ABD6545D-DDC6-4362-A326-9EFA49D740FF}" destId="{40D61770-78A8-4475-AAB8-24F56EC1290A}" srcOrd="3" destOrd="0" presId="urn:microsoft.com/office/officeart/2009/3/layout/OpposingIdeas"/>
    <dgm:cxn modelId="{41512A32-7FA6-4CF8-A6E5-2035A9C39ACB}" type="presParOf" srcId="{ABD6545D-DDC6-4362-A326-9EFA49D740FF}" destId="{0749FF56-A546-4147-9B8B-2D28192E360B}" srcOrd="4" destOrd="0" presId="urn:microsoft.com/office/officeart/2009/3/layout/OpposingIdeas"/>
    <dgm:cxn modelId="{70EB01BE-45A3-4FBD-B295-35663A74EA52}" type="presParOf" srcId="{ABD6545D-DDC6-4362-A326-9EFA49D740FF}" destId="{B169F710-53BE-42E5-B83A-76B3213E6AB6}" srcOrd="5" destOrd="0" presId="urn:microsoft.com/office/officeart/2009/3/layout/OpposingIdeas"/>
    <dgm:cxn modelId="{57EDAA5A-5E65-4207-B372-3AF84D716F02}" type="presParOf" srcId="{ABD6545D-DDC6-4362-A326-9EFA49D740FF}" destId="{D3235A5A-E2C8-4244-B3E5-8BF7CCB1005C}" srcOrd="6" destOrd="0" presId="urn:microsoft.com/office/officeart/2009/3/layout/OpposingIdeas"/>
    <dgm:cxn modelId="{AE44F7D9-61B9-498C-8D3B-19E2FCD2E147}"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Rape suspect asked where gun was prior to receiving </a:t>
          </a:r>
          <a:r>
            <a:rPr lang="en-US" i="1" dirty="0" smtClean="0"/>
            <a:t>Miranda</a:t>
          </a:r>
          <a:r>
            <a:rPr lang="en-US" i="0" dirty="0" smtClean="0"/>
            <a:t> warning</a:t>
          </a:r>
          <a:r>
            <a:rPr lang="en-US" dirty="0" smtClean="0"/>
            <a:t>.</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Concern for </a:t>
          </a:r>
          <a:r>
            <a:rPr lang="en-US" dirty="0" smtClean="0">
              <a:solidFill>
                <a:schemeClr val="bg1"/>
              </a:solidFill>
            </a:rPr>
            <a:t>public safety </a:t>
          </a:r>
          <a:r>
            <a:rPr lang="en-US" dirty="0" smtClean="0"/>
            <a:t>supersedes </a:t>
          </a:r>
          <a:r>
            <a:rPr lang="en-US" i="1" dirty="0" smtClean="0"/>
            <a:t>Miranda</a:t>
          </a:r>
          <a:r>
            <a:rPr lang="en-US" i="0" dirty="0" smtClean="0"/>
            <a: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3B424889-1219-4CBA-8863-960AF45BC575}" type="presOf" srcId="{3B3B50AF-505E-4404-A0F4-B4539AE840CD}" destId="{40D61770-78A8-4475-AAB8-24F56EC1290A}" srcOrd="0" destOrd="0" presId="urn:microsoft.com/office/officeart/2009/3/layout/OpposingIdeas"/>
    <dgm:cxn modelId="{EBB48C4B-1796-48F0-AF6C-2A326B0B4975}" type="presOf" srcId="{AFE9C6AE-D795-4FB1-B323-2265C87C6D7B}" destId="{B169F710-53BE-42E5-B83A-76B3213E6AB6}" srcOrd="1" destOrd="0" presId="urn:microsoft.com/office/officeart/2009/3/layout/OpposingIdeas"/>
    <dgm:cxn modelId="{48B73CC2-F7A2-4327-9BAB-3B8C164A3839}" type="presOf" srcId="{AFE9C6AE-D795-4FB1-B323-2265C87C6D7B}" destId="{0749FF56-A546-4147-9B8B-2D28192E360B}"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08F8D9AB-D09A-4EA7-BB35-D0E426A7A2BB}" type="presOf" srcId="{A31AEEBA-A402-4036-B733-2E3A2039F8FC}" destId="{D3235A5A-E2C8-4244-B3E5-8BF7CCB1005C}"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D04B0072-8D9F-42AF-A76F-EB583F79B31D}" type="presOf" srcId="{222EF2FE-1C0B-467E-917F-7765478504CE}" destId="{4CA101BB-B031-48CE-93DF-AD6DBF08C5BD}" srcOrd="0" destOrd="0" presId="urn:microsoft.com/office/officeart/2009/3/layout/OpposingIdeas"/>
    <dgm:cxn modelId="{00DFC917-39CE-45CA-855B-1EC6FEFF0B89}" type="presOf" srcId="{FAE7C4D3-419B-44B0-987D-C6DBD57B401F}" destId="{ABD6545D-DDC6-4362-A326-9EFA49D740FF}" srcOrd="0" destOrd="0" presId="urn:microsoft.com/office/officeart/2009/3/layout/OpposingIdeas"/>
    <dgm:cxn modelId="{4BC62056-79E1-43BF-A667-3208B263E8A4}" type="presOf" srcId="{A31AEEBA-A402-4036-B733-2E3A2039F8FC}" destId="{A0AC9751-2F82-4068-90A2-6D73D77BF196}" srcOrd="1" destOrd="0" presId="urn:microsoft.com/office/officeart/2009/3/layout/OpposingIdeas"/>
    <dgm:cxn modelId="{A4C28ACC-4CB7-4FD0-B60D-B584ACA24D96}" type="presParOf" srcId="{ABD6545D-DDC6-4362-A326-9EFA49D740FF}" destId="{CFD884ED-8FC9-4B61-965A-E438751AE5AD}" srcOrd="0" destOrd="0" presId="urn:microsoft.com/office/officeart/2009/3/layout/OpposingIdeas"/>
    <dgm:cxn modelId="{16AB8BB5-6414-41D3-B854-DC6D8D780BFC}" type="presParOf" srcId="{ABD6545D-DDC6-4362-A326-9EFA49D740FF}" destId="{9808A7C7-A035-4199-B650-35E0AAC0FFB2}" srcOrd="1" destOrd="0" presId="urn:microsoft.com/office/officeart/2009/3/layout/OpposingIdeas"/>
    <dgm:cxn modelId="{FEF708AA-7083-4C9D-97E3-B20B43E736F1}" type="presParOf" srcId="{ABD6545D-DDC6-4362-A326-9EFA49D740FF}" destId="{4CA101BB-B031-48CE-93DF-AD6DBF08C5BD}" srcOrd="2" destOrd="0" presId="urn:microsoft.com/office/officeart/2009/3/layout/OpposingIdeas"/>
    <dgm:cxn modelId="{DD5569D0-BBD4-4F7C-95E2-2B216CB5EB73}" type="presParOf" srcId="{ABD6545D-DDC6-4362-A326-9EFA49D740FF}" destId="{40D61770-78A8-4475-AAB8-24F56EC1290A}" srcOrd="3" destOrd="0" presId="urn:microsoft.com/office/officeart/2009/3/layout/OpposingIdeas"/>
    <dgm:cxn modelId="{44DFF0BE-3755-4BDF-85E4-0079B330CDBE}" type="presParOf" srcId="{ABD6545D-DDC6-4362-A326-9EFA49D740FF}" destId="{0749FF56-A546-4147-9B8B-2D28192E360B}" srcOrd="4" destOrd="0" presId="urn:microsoft.com/office/officeart/2009/3/layout/OpposingIdeas"/>
    <dgm:cxn modelId="{2AE094D7-64DD-409D-A34F-2C890BF6E275}" type="presParOf" srcId="{ABD6545D-DDC6-4362-A326-9EFA49D740FF}" destId="{B169F710-53BE-42E5-B83A-76B3213E6AB6}" srcOrd="5" destOrd="0" presId="urn:microsoft.com/office/officeart/2009/3/layout/OpposingIdeas"/>
    <dgm:cxn modelId="{16F2612B-B541-4534-AA10-6D636B84339D}" type="presParOf" srcId="{ABD6545D-DDC6-4362-A326-9EFA49D740FF}" destId="{D3235A5A-E2C8-4244-B3E5-8BF7CCB1005C}" srcOrd="6" destOrd="0" presId="urn:microsoft.com/office/officeart/2009/3/layout/OpposingIdeas"/>
    <dgm:cxn modelId="{1246140C-3E87-444F-A264-F9E1AEF76D50}"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Police executed search warrant wrongly issued by judge.</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Exclusionary Rule applies to </a:t>
          </a:r>
          <a:r>
            <a:rPr lang="en-US" dirty="0" smtClean="0">
              <a:solidFill>
                <a:schemeClr val="bg1"/>
              </a:solidFill>
            </a:rPr>
            <a:t>police misconduct, </a:t>
          </a:r>
          <a:r>
            <a:rPr lang="en-US" dirty="0" smtClean="0"/>
            <a:t>not judicial errors.</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C4F4D32-7F1D-417B-80CF-3FB4EB1E0A3B}" type="presOf" srcId="{AFE9C6AE-D795-4FB1-B323-2265C87C6D7B}" destId="{0749FF56-A546-4147-9B8B-2D28192E360B}" srcOrd="0"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15354204-463C-425C-A2BB-A8477BC56DB1}" type="presOf" srcId="{3B3B50AF-505E-4404-A0F4-B4539AE840CD}" destId="{40D61770-78A8-4475-AAB8-24F56EC1290A}" srcOrd="0" destOrd="0" presId="urn:microsoft.com/office/officeart/2009/3/layout/OpposingIdeas"/>
    <dgm:cxn modelId="{368B3CB1-8F65-430E-A6E7-73E9573392D7}" type="presOf" srcId="{A31AEEBA-A402-4036-B733-2E3A2039F8FC}" destId="{A0AC9751-2F82-4068-90A2-6D73D77BF196}" srcOrd="1" destOrd="0" presId="urn:microsoft.com/office/officeart/2009/3/layout/OpposingIdeas"/>
    <dgm:cxn modelId="{B12B6E3A-4F6D-41F0-8672-E8EA8963665C}" type="presOf" srcId="{A31AEEBA-A402-4036-B733-2E3A2039F8FC}" destId="{D3235A5A-E2C8-4244-B3E5-8BF7CCB1005C}" srcOrd="0" destOrd="0" presId="urn:microsoft.com/office/officeart/2009/3/layout/OpposingIdeas"/>
    <dgm:cxn modelId="{21B9F620-A9D9-470E-AD99-06F1A11EFBFA}" type="presOf" srcId="{FAE7C4D3-419B-44B0-987D-C6DBD57B401F}" destId="{ABD6545D-DDC6-4362-A326-9EFA49D740FF}"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957259AB-2F4B-4B50-99EB-2AD06C1C2705}"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3B3CFF87-DADE-461B-A634-E728EB5057D1}" type="presOf" srcId="{AFE9C6AE-D795-4FB1-B323-2265C87C6D7B}" destId="{B169F710-53BE-42E5-B83A-76B3213E6AB6}" srcOrd="1" destOrd="0" presId="urn:microsoft.com/office/officeart/2009/3/layout/OpposingIdeas"/>
    <dgm:cxn modelId="{32B569C4-2DC5-4FDC-842D-E7D1A5CFE993}" type="presParOf" srcId="{ABD6545D-DDC6-4362-A326-9EFA49D740FF}" destId="{CFD884ED-8FC9-4B61-965A-E438751AE5AD}" srcOrd="0" destOrd="0" presId="urn:microsoft.com/office/officeart/2009/3/layout/OpposingIdeas"/>
    <dgm:cxn modelId="{87CA1662-E659-43CB-9CCE-ED6DE09184C5}" type="presParOf" srcId="{ABD6545D-DDC6-4362-A326-9EFA49D740FF}" destId="{9808A7C7-A035-4199-B650-35E0AAC0FFB2}" srcOrd="1" destOrd="0" presId="urn:microsoft.com/office/officeart/2009/3/layout/OpposingIdeas"/>
    <dgm:cxn modelId="{35503D48-5BF1-4DB3-B933-A9C5139E2D22}" type="presParOf" srcId="{ABD6545D-DDC6-4362-A326-9EFA49D740FF}" destId="{4CA101BB-B031-48CE-93DF-AD6DBF08C5BD}" srcOrd="2" destOrd="0" presId="urn:microsoft.com/office/officeart/2009/3/layout/OpposingIdeas"/>
    <dgm:cxn modelId="{8497A49C-8112-437D-9C09-99B71D62B8CB}" type="presParOf" srcId="{ABD6545D-DDC6-4362-A326-9EFA49D740FF}" destId="{40D61770-78A8-4475-AAB8-24F56EC1290A}" srcOrd="3" destOrd="0" presId="urn:microsoft.com/office/officeart/2009/3/layout/OpposingIdeas"/>
    <dgm:cxn modelId="{5C5418B3-F718-4458-81D1-E88C75D6D0B1}" type="presParOf" srcId="{ABD6545D-DDC6-4362-A326-9EFA49D740FF}" destId="{0749FF56-A546-4147-9B8B-2D28192E360B}" srcOrd="4" destOrd="0" presId="urn:microsoft.com/office/officeart/2009/3/layout/OpposingIdeas"/>
    <dgm:cxn modelId="{FDD30D4A-0F01-4C77-B67A-BEA0D6E67571}" type="presParOf" srcId="{ABD6545D-DDC6-4362-A326-9EFA49D740FF}" destId="{B169F710-53BE-42E5-B83A-76B3213E6AB6}" srcOrd="5" destOrd="0" presId="urn:microsoft.com/office/officeart/2009/3/layout/OpposingIdeas"/>
    <dgm:cxn modelId="{F2C9D107-5E69-4C85-AA9E-348AA8FD1A1F}" type="presParOf" srcId="{ABD6545D-DDC6-4362-A326-9EFA49D740FF}" destId="{D3235A5A-E2C8-4244-B3E5-8BF7CCB1005C}" srcOrd="6" destOrd="0" presId="urn:microsoft.com/office/officeart/2009/3/layout/OpposingIdeas"/>
    <dgm:cxn modelId="{340599F4-1F64-4D29-A4EE-02BAC24E7834}"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Woman uses key to admit police to apartment, where drugs are found in “plain view”.</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Remanded:  did police act reasonably in believing she could let them into the apartment?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12D0B20F-2377-45B2-B381-4F644C7B50BF}" type="presOf" srcId="{222EF2FE-1C0B-467E-917F-7765478504CE}" destId="{4CA101BB-B031-48CE-93DF-AD6DBF08C5BD}" srcOrd="0" destOrd="0" presId="urn:microsoft.com/office/officeart/2009/3/layout/OpposingIdeas"/>
    <dgm:cxn modelId="{13433B0A-1CC3-432D-B254-9B0B91D0C6B6}" type="presOf" srcId="{A31AEEBA-A402-4036-B733-2E3A2039F8FC}" destId="{A0AC9751-2F82-4068-90A2-6D73D77BF196}" srcOrd="1" destOrd="0" presId="urn:microsoft.com/office/officeart/2009/3/layout/OpposingIdeas"/>
    <dgm:cxn modelId="{AED4027E-7D5E-4FAA-B466-F810E7EADD5F}" type="presOf" srcId="{A31AEEBA-A402-4036-B733-2E3A2039F8FC}" destId="{D3235A5A-E2C8-4244-B3E5-8BF7CCB1005C}" srcOrd="0" destOrd="0" presId="urn:microsoft.com/office/officeart/2009/3/layout/OpposingIdeas"/>
    <dgm:cxn modelId="{FAF4104D-1144-4DDF-AAC3-584708B83E59}" type="presOf" srcId="{FAE7C4D3-419B-44B0-987D-C6DBD57B401F}" destId="{ABD6545D-DDC6-4362-A326-9EFA49D740FF}" srcOrd="0" destOrd="0" presId="urn:microsoft.com/office/officeart/2009/3/layout/OpposingIdeas"/>
    <dgm:cxn modelId="{F9277C7A-0941-4DE6-B0C0-F183671AF3D1}" type="presOf" srcId="{3B3B50AF-505E-4404-A0F4-B4539AE840CD}" destId="{40D61770-78A8-4475-AAB8-24F56EC1290A}"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42ED4683-6F02-429D-8A8B-AECC65B5D2E0}" type="presOf" srcId="{AFE9C6AE-D795-4FB1-B323-2265C87C6D7B}" destId="{0749FF56-A546-4147-9B8B-2D28192E360B}"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B08EBF0F-77CF-4EF7-8386-A292E4E46AB5}" type="presOf" srcId="{AFE9C6AE-D795-4FB1-B323-2265C87C6D7B}" destId="{B169F710-53BE-42E5-B83A-76B3213E6AB6}" srcOrd="1" destOrd="0" presId="urn:microsoft.com/office/officeart/2009/3/layout/OpposingIdeas"/>
    <dgm:cxn modelId="{50FE8ED2-4F48-4896-A130-44BB2957122A}" type="presParOf" srcId="{ABD6545D-DDC6-4362-A326-9EFA49D740FF}" destId="{CFD884ED-8FC9-4B61-965A-E438751AE5AD}" srcOrd="0" destOrd="0" presId="urn:microsoft.com/office/officeart/2009/3/layout/OpposingIdeas"/>
    <dgm:cxn modelId="{8BBE93DE-7905-4BA5-B380-33388EC84598}" type="presParOf" srcId="{ABD6545D-DDC6-4362-A326-9EFA49D740FF}" destId="{9808A7C7-A035-4199-B650-35E0AAC0FFB2}" srcOrd="1" destOrd="0" presId="urn:microsoft.com/office/officeart/2009/3/layout/OpposingIdeas"/>
    <dgm:cxn modelId="{DCE484AF-63F9-4C51-BFF3-42D55DD2811E}" type="presParOf" srcId="{ABD6545D-DDC6-4362-A326-9EFA49D740FF}" destId="{4CA101BB-B031-48CE-93DF-AD6DBF08C5BD}" srcOrd="2" destOrd="0" presId="urn:microsoft.com/office/officeart/2009/3/layout/OpposingIdeas"/>
    <dgm:cxn modelId="{55A54D31-4482-44D5-95A3-39A3D6379A3F}" type="presParOf" srcId="{ABD6545D-DDC6-4362-A326-9EFA49D740FF}" destId="{40D61770-78A8-4475-AAB8-24F56EC1290A}" srcOrd="3" destOrd="0" presId="urn:microsoft.com/office/officeart/2009/3/layout/OpposingIdeas"/>
    <dgm:cxn modelId="{024F0D05-A27C-4E11-BCD4-485E236D3E36}" type="presParOf" srcId="{ABD6545D-DDC6-4362-A326-9EFA49D740FF}" destId="{0749FF56-A546-4147-9B8B-2D28192E360B}" srcOrd="4" destOrd="0" presId="urn:microsoft.com/office/officeart/2009/3/layout/OpposingIdeas"/>
    <dgm:cxn modelId="{FC37CA76-FB73-4E29-BDBE-4BE267729983}" type="presParOf" srcId="{ABD6545D-DDC6-4362-A326-9EFA49D740FF}" destId="{B169F710-53BE-42E5-B83A-76B3213E6AB6}" srcOrd="5" destOrd="0" presId="urn:microsoft.com/office/officeart/2009/3/layout/OpposingIdeas"/>
    <dgm:cxn modelId="{CA800FA4-A837-4ED7-B9F7-E15129FE468D}" type="presParOf" srcId="{ABD6545D-DDC6-4362-A326-9EFA49D740FF}" destId="{D3235A5A-E2C8-4244-B3E5-8BF7CCB1005C}" srcOrd="6" destOrd="0" presId="urn:microsoft.com/office/officeart/2009/3/layout/OpposingIdeas"/>
    <dgm:cxn modelId="{9A647C20-0D7C-4874-86CF-1F492E6D5C0B}"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Computer showed outstanding warrant for wrong-way driver.  Marijuana found in car.</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Exclusionary Rule applies to </a:t>
          </a:r>
          <a:r>
            <a:rPr lang="en-US" dirty="0" smtClean="0">
              <a:solidFill>
                <a:schemeClr val="bg1"/>
              </a:solidFill>
            </a:rPr>
            <a:t>police misconduct, </a:t>
          </a:r>
          <a:r>
            <a:rPr lang="en-US" dirty="0" smtClean="0"/>
            <a:t>not court clerk’s errors.</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5CBCB701-9988-490A-B303-22FE22D07499}" type="presOf" srcId="{AFE9C6AE-D795-4FB1-B323-2265C87C6D7B}" destId="{0749FF56-A546-4147-9B8B-2D28192E360B}" srcOrd="0" destOrd="0" presId="urn:microsoft.com/office/officeart/2009/3/layout/OpposingIdeas"/>
    <dgm:cxn modelId="{DC0274A8-0D7D-40E4-84CA-521C38FB1E89}" type="presOf" srcId="{A31AEEBA-A402-4036-B733-2E3A2039F8FC}" destId="{A0AC9751-2F82-4068-90A2-6D73D77BF196}" srcOrd="1" destOrd="0" presId="urn:microsoft.com/office/officeart/2009/3/layout/OpposingIdeas"/>
    <dgm:cxn modelId="{38D7A5C3-6318-4F0B-90C3-56B72AE80563}" type="presOf" srcId="{FAE7C4D3-419B-44B0-987D-C6DBD57B401F}" destId="{ABD6545D-DDC6-4362-A326-9EFA49D740FF}" srcOrd="0" destOrd="0" presId="urn:microsoft.com/office/officeart/2009/3/layout/OpposingIdeas"/>
    <dgm:cxn modelId="{8C3399B3-D244-4998-89E3-5CE4B57BAAB3}" type="presOf" srcId="{3B3B50AF-505E-4404-A0F4-B4539AE840CD}" destId="{40D61770-78A8-4475-AAB8-24F56EC1290A}" srcOrd="0" destOrd="0" presId="urn:microsoft.com/office/officeart/2009/3/layout/OpposingIdeas"/>
    <dgm:cxn modelId="{046DE319-E573-49F7-AC90-104CDA00AE02}" type="presOf" srcId="{A31AEEBA-A402-4036-B733-2E3A2039F8FC}" destId="{D3235A5A-E2C8-4244-B3E5-8BF7CCB1005C}" srcOrd="0" destOrd="0" presId="urn:microsoft.com/office/officeart/2009/3/layout/OpposingIdeas"/>
    <dgm:cxn modelId="{A3D1D08E-0AB9-4870-8015-E0800EB99276}" type="presOf" srcId="{222EF2FE-1C0B-467E-917F-7765478504CE}" destId="{4CA101BB-B031-48CE-93DF-AD6DBF08C5BD}" srcOrd="0"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BA27A43B-5183-4E9A-8941-D108DAB6AAC6}" srcId="{FAE7C4D3-419B-44B0-987D-C6DBD57B401F}" destId="{AFE9C6AE-D795-4FB1-B323-2265C87C6D7B}" srcOrd="0" destOrd="0" parTransId="{59B9020D-4882-430B-A678-14207153B1D3}" sibTransId="{AF5E0ED9-FCAF-4E98-9812-47F1FE70E8ED}"/>
    <dgm:cxn modelId="{81F517BD-89C5-44DF-892B-AD65124A4DB4}" type="presOf" srcId="{AFE9C6AE-D795-4FB1-B323-2265C87C6D7B}" destId="{B169F710-53BE-42E5-B83A-76B3213E6AB6}" srcOrd="1"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6217615B-19E7-4EE0-9159-87265D50E1F2}" type="presParOf" srcId="{ABD6545D-DDC6-4362-A326-9EFA49D740FF}" destId="{CFD884ED-8FC9-4B61-965A-E438751AE5AD}" srcOrd="0" destOrd="0" presId="urn:microsoft.com/office/officeart/2009/3/layout/OpposingIdeas"/>
    <dgm:cxn modelId="{EA4EFEFB-2644-4FC6-ACCC-0D8B395BA186}" type="presParOf" srcId="{ABD6545D-DDC6-4362-A326-9EFA49D740FF}" destId="{9808A7C7-A035-4199-B650-35E0AAC0FFB2}" srcOrd="1" destOrd="0" presId="urn:microsoft.com/office/officeart/2009/3/layout/OpposingIdeas"/>
    <dgm:cxn modelId="{A422F4FA-8404-4255-8BE1-D278ABC78E9F}" type="presParOf" srcId="{ABD6545D-DDC6-4362-A326-9EFA49D740FF}" destId="{4CA101BB-B031-48CE-93DF-AD6DBF08C5BD}" srcOrd="2" destOrd="0" presId="urn:microsoft.com/office/officeart/2009/3/layout/OpposingIdeas"/>
    <dgm:cxn modelId="{3056E0E9-A855-492B-9084-624DE164880D}" type="presParOf" srcId="{ABD6545D-DDC6-4362-A326-9EFA49D740FF}" destId="{40D61770-78A8-4475-AAB8-24F56EC1290A}" srcOrd="3" destOrd="0" presId="urn:microsoft.com/office/officeart/2009/3/layout/OpposingIdeas"/>
    <dgm:cxn modelId="{C5DF0E7A-70E6-4FFF-A90E-6C680AF8842D}" type="presParOf" srcId="{ABD6545D-DDC6-4362-A326-9EFA49D740FF}" destId="{0749FF56-A546-4147-9B8B-2D28192E360B}" srcOrd="4" destOrd="0" presId="urn:microsoft.com/office/officeart/2009/3/layout/OpposingIdeas"/>
    <dgm:cxn modelId="{BADFB1E6-2B5E-4433-8863-33CBC426A4D9}" type="presParOf" srcId="{ABD6545D-DDC6-4362-A326-9EFA49D740FF}" destId="{B169F710-53BE-42E5-B83A-76B3213E6AB6}" srcOrd="5" destOrd="0" presId="urn:microsoft.com/office/officeart/2009/3/layout/OpposingIdeas"/>
    <dgm:cxn modelId="{F38B0B3D-DCB0-4D34-AB2D-9A90DF83F33F}" type="presParOf" srcId="{ABD6545D-DDC6-4362-A326-9EFA49D740FF}" destId="{D3235A5A-E2C8-4244-B3E5-8BF7CCB1005C}" srcOrd="6" destOrd="0" presId="urn:microsoft.com/office/officeart/2009/3/layout/OpposingIdeas"/>
    <dgm:cxn modelId="{302E672D-3409-4A48-A33E-628A14F019E4}"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Nearby county police showed outstanding warrant.  Drugs and gun found.</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Police clerk’s error was negligent, not reckless or deliberate.</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7A6C6403-7A77-440D-A5CE-A1CBCE3C9518}" type="presOf" srcId="{FAE7C4D3-419B-44B0-987D-C6DBD57B401F}" destId="{ABD6545D-DDC6-4362-A326-9EFA49D740FF}" srcOrd="0" destOrd="0" presId="urn:microsoft.com/office/officeart/2009/3/layout/OpposingIdeas"/>
    <dgm:cxn modelId="{1212F50E-6174-4B77-B036-B6CEB778A7AB}" type="presOf" srcId="{AFE9C6AE-D795-4FB1-B323-2265C87C6D7B}" destId="{0749FF56-A546-4147-9B8B-2D28192E360B}" srcOrd="0" destOrd="0" presId="urn:microsoft.com/office/officeart/2009/3/layout/OpposingIdeas"/>
    <dgm:cxn modelId="{3C1B2A17-2633-4FCA-816B-54BD3AC09EDA}" type="presOf" srcId="{A31AEEBA-A402-4036-B733-2E3A2039F8FC}" destId="{D3235A5A-E2C8-4244-B3E5-8BF7CCB1005C}" srcOrd="0" destOrd="0" presId="urn:microsoft.com/office/officeart/2009/3/layout/OpposingIdeas"/>
    <dgm:cxn modelId="{693110F3-4538-4B27-ACC3-56C6ADCF33C2}" type="presOf" srcId="{AFE9C6AE-D795-4FB1-B323-2265C87C6D7B}" destId="{B169F710-53BE-42E5-B83A-76B3213E6AB6}" srcOrd="1" destOrd="0" presId="urn:microsoft.com/office/officeart/2009/3/layout/OpposingIdeas"/>
    <dgm:cxn modelId="{E7550D73-8A60-4840-907B-17AE02BDCA52}" type="presOf" srcId="{A31AEEBA-A402-4036-B733-2E3A2039F8FC}" destId="{A0AC9751-2F82-4068-90A2-6D73D77BF196}" srcOrd="1"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617BC9F2-08EB-4734-BA9C-AA3732AF6703}"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6E2D0197-D4E6-4CDE-8295-0851B9A8994D}" type="presOf" srcId="{3B3B50AF-505E-4404-A0F4-B4539AE840CD}" destId="{40D61770-78A8-4475-AAB8-24F56EC1290A}" srcOrd="0"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1B69AEC1-498E-4309-B5BD-01BA6343E4C5}" type="presParOf" srcId="{ABD6545D-DDC6-4362-A326-9EFA49D740FF}" destId="{CFD884ED-8FC9-4B61-965A-E438751AE5AD}" srcOrd="0" destOrd="0" presId="urn:microsoft.com/office/officeart/2009/3/layout/OpposingIdeas"/>
    <dgm:cxn modelId="{53E8A945-C986-4965-BDF8-393559ECBBBF}" type="presParOf" srcId="{ABD6545D-DDC6-4362-A326-9EFA49D740FF}" destId="{9808A7C7-A035-4199-B650-35E0AAC0FFB2}" srcOrd="1" destOrd="0" presId="urn:microsoft.com/office/officeart/2009/3/layout/OpposingIdeas"/>
    <dgm:cxn modelId="{E2EEA368-359E-4EF4-899C-A845C66E7034}" type="presParOf" srcId="{ABD6545D-DDC6-4362-A326-9EFA49D740FF}" destId="{4CA101BB-B031-48CE-93DF-AD6DBF08C5BD}" srcOrd="2" destOrd="0" presId="urn:microsoft.com/office/officeart/2009/3/layout/OpposingIdeas"/>
    <dgm:cxn modelId="{529F86FA-4DF4-46EB-813F-9FEE072A1C42}" type="presParOf" srcId="{ABD6545D-DDC6-4362-A326-9EFA49D740FF}" destId="{40D61770-78A8-4475-AAB8-24F56EC1290A}" srcOrd="3" destOrd="0" presId="urn:microsoft.com/office/officeart/2009/3/layout/OpposingIdeas"/>
    <dgm:cxn modelId="{C4474275-7F6B-44FF-BFE2-E7FA9D1E9541}" type="presParOf" srcId="{ABD6545D-DDC6-4362-A326-9EFA49D740FF}" destId="{0749FF56-A546-4147-9B8B-2D28192E360B}" srcOrd="4" destOrd="0" presId="urn:microsoft.com/office/officeart/2009/3/layout/OpposingIdeas"/>
    <dgm:cxn modelId="{C5693B19-3433-4F62-9C9C-45A33F232FF2}" type="presParOf" srcId="{ABD6545D-DDC6-4362-A326-9EFA49D740FF}" destId="{B169F710-53BE-42E5-B83A-76B3213E6AB6}" srcOrd="5" destOrd="0" presId="urn:microsoft.com/office/officeart/2009/3/layout/OpposingIdeas"/>
    <dgm:cxn modelId="{F03BCE7A-D1BA-4FDD-9CEC-AC9A647F300F}" type="presParOf" srcId="{ABD6545D-DDC6-4362-A326-9EFA49D740FF}" destId="{D3235A5A-E2C8-4244-B3E5-8BF7CCB1005C}" srcOrd="6" destOrd="0" presId="urn:microsoft.com/office/officeart/2009/3/layout/OpposingIdeas"/>
    <dgm:cxn modelId="{DCD1A7BE-5522-4212-BDC3-C6771EFFA3C2}"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Police with warrant entered after knocking, but before Hudson could open door.</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Entry was wrong, but exclusion of evidence is too harsh a remedy.  </a:t>
          </a:r>
          <a:r>
            <a:rPr lang="en-US" i="1" dirty="0" smtClean="0">
              <a:solidFill>
                <a:schemeClr val="bg1"/>
              </a:solidFill>
            </a:rPr>
            <a:t>Scalia authors majority opinion.</a:t>
          </a:r>
          <a:endParaRPr lang="en-US" i="1"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4FDEC271-8846-46B9-AB43-2BD237E2E1D8}" type="presOf" srcId="{A31AEEBA-A402-4036-B733-2E3A2039F8FC}" destId="{D3235A5A-E2C8-4244-B3E5-8BF7CCB1005C}" srcOrd="0" destOrd="0" presId="urn:microsoft.com/office/officeart/2009/3/layout/OpposingIdeas"/>
    <dgm:cxn modelId="{153FC618-76A9-4ADD-907B-F30017D6CD4F}" type="presOf" srcId="{3B3B50AF-505E-4404-A0F4-B4539AE840CD}" destId="{40D61770-78A8-4475-AAB8-24F56EC1290A}" srcOrd="0" destOrd="0" presId="urn:microsoft.com/office/officeart/2009/3/layout/OpposingIdeas"/>
    <dgm:cxn modelId="{1248911E-E2BB-42A2-B229-302631C6C573}" type="presOf" srcId="{FAE7C4D3-419B-44B0-987D-C6DBD57B401F}" destId="{ABD6545D-DDC6-4362-A326-9EFA49D740FF}" srcOrd="0" destOrd="0" presId="urn:microsoft.com/office/officeart/2009/3/layout/OpposingIdeas"/>
    <dgm:cxn modelId="{24C0D247-01F7-402E-8E17-09DD9DCCFF82}" type="presOf" srcId="{AFE9C6AE-D795-4FB1-B323-2265C87C6D7B}" destId="{B169F710-53BE-42E5-B83A-76B3213E6AB6}" srcOrd="1"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E3BA4481-B506-4D48-8275-BD49D7A05229}" type="presOf" srcId="{A31AEEBA-A402-4036-B733-2E3A2039F8FC}" destId="{A0AC9751-2F82-4068-90A2-6D73D77BF196}" srcOrd="1" destOrd="0" presId="urn:microsoft.com/office/officeart/2009/3/layout/OpposingIdeas"/>
    <dgm:cxn modelId="{780790DF-760F-4EF7-8545-184D37CE6776}"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3760934A-F7DE-4AA8-A035-A25F24621591}" type="presOf" srcId="{AFE9C6AE-D795-4FB1-B323-2265C87C6D7B}" destId="{0749FF56-A546-4147-9B8B-2D28192E360B}" srcOrd="0" destOrd="0" presId="urn:microsoft.com/office/officeart/2009/3/layout/OpposingIdeas"/>
    <dgm:cxn modelId="{328F48A0-EBDF-4CE1-8C68-9139BF426039}" type="presParOf" srcId="{ABD6545D-DDC6-4362-A326-9EFA49D740FF}" destId="{CFD884ED-8FC9-4B61-965A-E438751AE5AD}" srcOrd="0" destOrd="0" presId="urn:microsoft.com/office/officeart/2009/3/layout/OpposingIdeas"/>
    <dgm:cxn modelId="{201F39EF-8678-4B62-983A-8FD28A1EA6FC}" type="presParOf" srcId="{ABD6545D-DDC6-4362-A326-9EFA49D740FF}" destId="{9808A7C7-A035-4199-B650-35E0AAC0FFB2}" srcOrd="1" destOrd="0" presId="urn:microsoft.com/office/officeart/2009/3/layout/OpposingIdeas"/>
    <dgm:cxn modelId="{2D38337A-74C0-48C4-9FAD-155D4CB40CC9}" type="presParOf" srcId="{ABD6545D-DDC6-4362-A326-9EFA49D740FF}" destId="{4CA101BB-B031-48CE-93DF-AD6DBF08C5BD}" srcOrd="2" destOrd="0" presId="urn:microsoft.com/office/officeart/2009/3/layout/OpposingIdeas"/>
    <dgm:cxn modelId="{2CE0C3CA-2E16-4F7C-84FB-0FB53B3DF7DE}" type="presParOf" srcId="{ABD6545D-DDC6-4362-A326-9EFA49D740FF}" destId="{40D61770-78A8-4475-AAB8-24F56EC1290A}" srcOrd="3" destOrd="0" presId="urn:microsoft.com/office/officeart/2009/3/layout/OpposingIdeas"/>
    <dgm:cxn modelId="{AC928BCA-D3AB-4E57-8C28-D7BC1429A806}" type="presParOf" srcId="{ABD6545D-DDC6-4362-A326-9EFA49D740FF}" destId="{0749FF56-A546-4147-9B8B-2D28192E360B}" srcOrd="4" destOrd="0" presId="urn:microsoft.com/office/officeart/2009/3/layout/OpposingIdeas"/>
    <dgm:cxn modelId="{E20CEB59-DFDD-42CA-B83C-534EBF5A9CC4}" type="presParOf" srcId="{ABD6545D-DDC6-4362-A326-9EFA49D740FF}" destId="{B169F710-53BE-42E5-B83A-76B3213E6AB6}" srcOrd="5" destOrd="0" presId="urn:microsoft.com/office/officeart/2009/3/layout/OpposingIdeas"/>
    <dgm:cxn modelId="{5E2426BA-0BC6-40A9-930A-E8DD4C3779AC}" type="presParOf" srcId="{ABD6545D-DDC6-4362-A326-9EFA49D740FF}" destId="{D3235A5A-E2C8-4244-B3E5-8BF7CCB1005C}" srcOrd="6" destOrd="0" presId="urn:microsoft.com/office/officeart/2009/3/layout/OpposingIdeas"/>
    <dgm:cxn modelId="{3375EDA4-6BBF-45E1-A747-061E517F8534}"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Arrested for suspended license, vehicle searched while in back of patrol car.</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Search incident to recent occupant’s arrest only if suspect might access car or reasonable belief vehicle contains evidence related to offense of arrest.  </a:t>
          </a:r>
          <a:r>
            <a:rPr lang="en-US" i="1" dirty="0" smtClean="0">
              <a:solidFill>
                <a:schemeClr val="bg1"/>
              </a:solidFill>
            </a:rPr>
            <a:t>Scalia concurs.</a:t>
          </a:r>
          <a:endParaRPr lang="en-US"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7F0969CE-2EC0-4E4E-A377-A521445907A0}" type="presOf" srcId="{A31AEEBA-A402-4036-B733-2E3A2039F8FC}" destId="{A0AC9751-2F82-4068-90A2-6D73D77BF196}" srcOrd="1" destOrd="0" presId="urn:microsoft.com/office/officeart/2009/3/layout/OpposingIdeas"/>
    <dgm:cxn modelId="{56ADE28E-7DDE-4E42-92DF-CE3422120FFF}" type="presOf" srcId="{3B3B50AF-505E-4404-A0F4-B4539AE840CD}" destId="{40D61770-78A8-4475-AAB8-24F56EC1290A}" srcOrd="0" destOrd="0" presId="urn:microsoft.com/office/officeart/2009/3/layout/OpposingIdeas"/>
    <dgm:cxn modelId="{D3D13B19-2BFF-41BF-BEE7-420FC591442F}" type="presOf" srcId="{222EF2FE-1C0B-467E-917F-7765478504CE}" destId="{4CA101BB-B031-48CE-93DF-AD6DBF08C5BD}" srcOrd="0" destOrd="0" presId="urn:microsoft.com/office/officeart/2009/3/layout/OpposingIdeas"/>
    <dgm:cxn modelId="{D9C7D263-E9A3-44F7-AB92-3053D02B911A}" type="presOf" srcId="{A31AEEBA-A402-4036-B733-2E3A2039F8FC}" destId="{D3235A5A-E2C8-4244-B3E5-8BF7CCB1005C}" srcOrd="0" destOrd="0" presId="urn:microsoft.com/office/officeart/2009/3/layout/OpposingIdeas"/>
    <dgm:cxn modelId="{3F656FE9-DA14-4555-913E-BEA3AC9659DE}" type="presOf" srcId="{AFE9C6AE-D795-4FB1-B323-2265C87C6D7B}" destId="{B169F710-53BE-42E5-B83A-76B3213E6AB6}" srcOrd="1" destOrd="0" presId="urn:microsoft.com/office/officeart/2009/3/layout/OpposingIdeas"/>
    <dgm:cxn modelId="{6494F2A6-47A6-4B61-B651-37E7901040AE}" type="presOf" srcId="{AFE9C6AE-D795-4FB1-B323-2265C87C6D7B}" destId="{0749FF56-A546-4147-9B8B-2D28192E360B}" srcOrd="0"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793BFBFA-3FF7-4619-993B-80646852DCEF}" type="presOf" srcId="{FAE7C4D3-419B-44B0-987D-C6DBD57B401F}" destId="{ABD6545D-DDC6-4362-A326-9EFA49D740FF}"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6256D303-7600-4548-9D95-EBEC4A8D3055}" type="presParOf" srcId="{ABD6545D-DDC6-4362-A326-9EFA49D740FF}" destId="{CFD884ED-8FC9-4B61-965A-E438751AE5AD}" srcOrd="0" destOrd="0" presId="urn:microsoft.com/office/officeart/2009/3/layout/OpposingIdeas"/>
    <dgm:cxn modelId="{14F93FB7-43B1-4CD4-8103-C8A29520F477}" type="presParOf" srcId="{ABD6545D-DDC6-4362-A326-9EFA49D740FF}" destId="{9808A7C7-A035-4199-B650-35E0AAC0FFB2}" srcOrd="1" destOrd="0" presId="urn:microsoft.com/office/officeart/2009/3/layout/OpposingIdeas"/>
    <dgm:cxn modelId="{6AD39193-AFF8-43BA-AC9D-0CE424000A9A}" type="presParOf" srcId="{ABD6545D-DDC6-4362-A326-9EFA49D740FF}" destId="{4CA101BB-B031-48CE-93DF-AD6DBF08C5BD}" srcOrd="2" destOrd="0" presId="urn:microsoft.com/office/officeart/2009/3/layout/OpposingIdeas"/>
    <dgm:cxn modelId="{3ED9E397-ACB0-4396-8C17-716C60CE467F}" type="presParOf" srcId="{ABD6545D-DDC6-4362-A326-9EFA49D740FF}" destId="{40D61770-78A8-4475-AAB8-24F56EC1290A}" srcOrd="3" destOrd="0" presId="urn:microsoft.com/office/officeart/2009/3/layout/OpposingIdeas"/>
    <dgm:cxn modelId="{D082B2E8-182A-4252-BA92-E73A95BE3A41}" type="presParOf" srcId="{ABD6545D-DDC6-4362-A326-9EFA49D740FF}" destId="{0749FF56-A546-4147-9B8B-2D28192E360B}" srcOrd="4" destOrd="0" presId="urn:microsoft.com/office/officeart/2009/3/layout/OpposingIdeas"/>
    <dgm:cxn modelId="{CA4C60FB-4FE1-4247-977A-098D5158FC55}" type="presParOf" srcId="{ABD6545D-DDC6-4362-A326-9EFA49D740FF}" destId="{B169F710-53BE-42E5-B83A-76B3213E6AB6}" srcOrd="5" destOrd="0" presId="urn:microsoft.com/office/officeart/2009/3/layout/OpposingIdeas"/>
    <dgm:cxn modelId="{37AAAA39-6ADC-40D9-8E14-90CEDABED0E2}" type="presParOf" srcId="{ABD6545D-DDC6-4362-A326-9EFA49D740FF}" destId="{D3235A5A-E2C8-4244-B3E5-8BF7CCB1005C}" srcOrd="6" destOrd="0" presId="urn:microsoft.com/office/officeart/2009/3/layout/OpposingIdeas"/>
    <dgm:cxn modelId="{F1398263-1ABE-4FB9-B28E-8F1C5E3A875E}"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Warrantless, forced blood test of DWI suspect.</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Natural dissipation of blood alcohol is not an exigent circumstance allowing blood draw without warrant.</a:t>
          </a:r>
          <a:br>
            <a:rPr lang="en-US" dirty="0" smtClean="0"/>
          </a:br>
          <a:r>
            <a:rPr lang="en-US" i="1" dirty="0" smtClean="0">
              <a:solidFill>
                <a:schemeClr val="bg1"/>
              </a:solidFill>
            </a:rPr>
            <a:t>Scalia in majority.</a:t>
          </a:r>
          <a:endParaRPr lang="en-US" i="1"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9E7F748C-1FA9-427D-AE52-E97F0724198A}" type="presOf" srcId="{A31AEEBA-A402-4036-B733-2E3A2039F8FC}" destId="{D3235A5A-E2C8-4244-B3E5-8BF7CCB1005C}" srcOrd="0" destOrd="0" presId="urn:microsoft.com/office/officeart/2009/3/layout/OpposingIdeas"/>
    <dgm:cxn modelId="{5DF3D2FC-953A-4AC3-9B57-02E33CEFFAD4}" type="presOf" srcId="{FAE7C4D3-419B-44B0-987D-C6DBD57B401F}" destId="{ABD6545D-DDC6-4362-A326-9EFA49D740FF}"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CB6D7DD3-1AC9-40FE-A6C6-6BB12356DA74}" type="presOf" srcId="{222EF2FE-1C0B-467E-917F-7765478504CE}" destId="{4CA101BB-B031-48CE-93DF-AD6DBF08C5BD}" srcOrd="0" destOrd="0" presId="urn:microsoft.com/office/officeart/2009/3/layout/OpposingIdeas"/>
    <dgm:cxn modelId="{70F90FFF-A60E-49DC-93E4-214D9BE39815}" type="presOf" srcId="{AFE9C6AE-D795-4FB1-B323-2265C87C6D7B}" destId="{B169F710-53BE-42E5-B83A-76B3213E6AB6}" srcOrd="1" destOrd="0" presId="urn:microsoft.com/office/officeart/2009/3/layout/OpposingIdeas"/>
    <dgm:cxn modelId="{FAC16122-312F-4F27-9EBB-C678A2C7AC8A}" type="presOf" srcId="{AFE9C6AE-D795-4FB1-B323-2265C87C6D7B}" destId="{0749FF56-A546-4147-9B8B-2D28192E360B}"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1B6BAED5-73ED-4AA4-B606-FD00BE466A97}" type="presOf" srcId="{A31AEEBA-A402-4036-B733-2E3A2039F8FC}" destId="{A0AC9751-2F82-4068-90A2-6D73D77BF196}" srcOrd="1"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FAD0A851-EFAD-457E-A543-87ACE142698A}" type="presOf" srcId="{3B3B50AF-505E-4404-A0F4-B4539AE840CD}" destId="{40D61770-78A8-4475-AAB8-24F56EC1290A}" srcOrd="0" destOrd="0" presId="urn:microsoft.com/office/officeart/2009/3/layout/OpposingIdeas"/>
    <dgm:cxn modelId="{5D5444B3-A49D-48D3-B47A-CBEB45C770AF}" type="presParOf" srcId="{ABD6545D-DDC6-4362-A326-9EFA49D740FF}" destId="{CFD884ED-8FC9-4B61-965A-E438751AE5AD}" srcOrd="0" destOrd="0" presId="urn:microsoft.com/office/officeart/2009/3/layout/OpposingIdeas"/>
    <dgm:cxn modelId="{9F55606F-9BAA-40AC-9B7E-8042BF3F1D94}" type="presParOf" srcId="{ABD6545D-DDC6-4362-A326-9EFA49D740FF}" destId="{9808A7C7-A035-4199-B650-35E0AAC0FFB2}" srcOrd="1" destOrd="0" presId="urn:microsoft.com/office/officeart/2009/3/layout/OpposingIdeas"/>
    <dgm:cxn modelId="{A81BC7CD-7458-4848-8BA8-B747ABC0C445}" type="presParOf" srcId="{ABD6545D-DDC6-4362-A326-9EFA49D740FF}" destId="{4CA101BB-B031-48CE-93DF-AD6DBF08C5BD}" srcOrd="2" destOrd="0" presId="urn:microsoft.com/office/officeart/2009/3/layout/OpposingIdeas"/>
    <dgm:cxn modelId="{7FF0DF24-A266-4ADF-A4D3-591082D02ADD}" type="presParOf" srcId="{ABD6545D-DDC6-4362-A326-9EFA49D740FF}" destId="{40D61770-78A8-4475-AAB8-24F56EC1290A}" srcOrd="3" destOrd="0" presId="urn:microsoft.com/office/officeart/2009/3/layout/OpposingIdeas"/>
    <dgm:cxn modelId="{27AE471E-CD47-4616-AC9B-B647C3EDEDE4}" type="presParOf" srcId="{ABD6545D-DDC6-4362-A326-9EFA49D740FF}" destId="{0749FF56-A546-4147-9B8B-2D28192E360B}" srcOrd="4" destOrd="0" presId="urn:microsoft.com/office/officeart/2009/3/layout/OpposingIdeas"/>
    <dgm:cxn modelId="{66AB0489-28FE-4162-91B1-B924678586BC}" type="presParOf" srcId="{ABD6545D-DDC6-4362-A326-9EFA49D740FF}" destId="{B169F710-53BE-42E5-B83A-76B3213E6AB6}" srcOrd="5" destOrd="0" presId="urn:microsoft.com/office/officeart/2009/3/layout/OpposingIdeas"/>
    <dgm:cxn modelId="{73574422-559D-4795-8AF4-B1A94B1D63A5}" type="presParOf" srcId="{ABD6545D-DDC6-4362-A326-9EFA49D740FF}" destId="{D3235A5A-E2C8-4244-B3E5-8BF7CCB1005C}" srcOrd="6" destOrd="0" presId="urn:microsoft.com/office/officeart/2009/3/layout/OpposingIdeas"/>
    <dgm:cxn modelId="{9474C27F-E013-4524-BA18-739D496698EF}"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Without a warrant, officers on two separate occasions searched home and seized papers.</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The search and seizure of the papers violated the protections of the Fourth Amendment.  </a:t>
          </a:r>
        </a:p>
        <a:p>
          <a:pPr rtl="0"/>
          <a:r>
            <a:rPr lang="en-US" dirty="0" smtClean="0"/>
            <a:t>The case applies the </a:t>
          </a:r>
          <a:r>
            <a:rPr lang="en-US" dirty="0" smtClean="0">
              <a:solidFill>
                <a:schemeClr val="bg1"/>
              </a:solidFill>
            </a:rPr>
            <a:t>Exclusionary Rule</a:t>
          </a:r>
          <a:r>
            <a:rPr lang="en-US" dirty="0" smtClean="0"/>
            <a:t> discussed in </a:t>
          </a:r>
          <a:r>
            <a:rPr lang="en-US" i="1" dirty="0" smtClean="0"/>
            <a:t>Boyd v. United States</a:t>
          </a:r>
          <a:r>
            <a:rPr lang="en-US" dirty="0" smtClean="0"/>
            <a:t> (1886) to criminal cases.</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5EE8CBBC-D055-4801-B80A-A3FC53D8BCEC}" type="presOf" srcId="{3B3B50AF-505E-4404-A0F4-B4539AE840CD}" destId="{40D61770-78A8-4475-AAB8-24F56EC1290A}" srcOrd="0" destOrd="0" presId="urn:microsoft.com/office/officeart/2009/3/layout/OpposingIdeas"/>
    <dgm:cxn modelId="{7153A4D6-C057-400B-9664-2EE029F47A0D}" type="presOf" srcId="{222EF2FE-1C0B-467E-917F-7765478504CE}" destId="{4CA101BB-B031-48CE-93DF-AD6DBF08C5BD}" srcOrd="0" destOrd="0" presId="urn:microsoft.com/office/officeart/2009/3/layout/OpposingIdeas"/>
    <dgm:cxn modelId="{DBC43559-6F19-4219-91D3-EA9739DDEEF5}" type="presOf" srcId="{AFE9C6AE-D795-4FB1-B323-2265C87C6D7B}" destId="{B169F710-53BE-42E5-B83A-76B3213E6AB6}" srcOrd="1" destOrd="0" presId="urn:microsoft.com/office/officeart/2009/3/layout/OpposingIdeas"/>
    <dgm:cxn modelId="{4B783CCF-8459-4667-83D8-A868F0FBB9F6}" type="presOf" srcId="{A31AEEBA-A402-4036-B733-2E3A2039F8FC}" destId="{A0AC9751-2F82-4068-90A2-6D73D77BF196}" srcOrd="1" destOrd="0" presId="urn:microsoft.com/office/officeart/2009/3/layout/OpposingIdeas"/>
    <dgm:cxn modelId="{109C691E-9690-4FFA-91F1-2F9F68057839}" type="presOf" srcId="{FAE7C4D3-419B-44B0-987D-C6DBD57B401F}" destId="{ABD6545D-DDC6-4362-A326-9EFA49D740FF}"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1003E379-AD7D-4DCE-A5EE-18735AB16BC0}" type="presOf" srcId="{AFE9C6AE-D795-4FB1-B323-2265C87C6D7B}" destId="{0749FF56-A546-4147-9B8B-2D28192E360B}"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1E6A26E4-CE39-4C77-881F-59F18BB591B2}" type="presOf" srcId="{A31AEEBA-A402-4036-B733-2E3A2039F8FC}" destId="{D3235A5A-E2C8-4244-B3E5-8BF7CCB1005C}" srcOrd="0" destOrd="0" presId="urn:microsoft.com/office/officeart/2009/3/layout/OpposingIdeas"/>
    <dgm:cxn modelId="{4A4562C3-6D98-47C2-B27A-669AA69CC659}" type="presParOf" srcId="{ABD6545D-DDC6-4362-A326-9EFA49D740FF}" destId="{CFD884ED-8FC9-4B61-965A-E438751AE5AD}" srcOrd="0" destOrd="0" presId="urn:microsoft.com/office/officeart/2009/3/layout/OpposingIdeas"/>
    <dgm:cxn modelId="{6EF96A0B-FBE6-4937-9D88-B7327288ABEA}" type="presParOf" srcId="{ABD6545D-DDC6-4362-A326-9EFA49D740FF}" destId="{9808A7C7-A035-4199-B650-35E0AAC0FFB2}" srcOrd="1" destOrd="0" presId="urn:microsoft.com/office/officeart/2009/3/layout/OpposingIdeas"/>
    <dgm:cxn modelId="{8E1C9B86-1F38-43EB-854F-F85C92EEFC68}" type="presParOf" srcId="{ABD6545D-DDC6-4362-A326-9EFA49D740FF}" destId="{4CA101BB-B031-48CE-93DF-AD6DBF08C5BD}" srcOrd="2" destOrd="0" presId="urn:microsoft.com/office/officeart/2009/3/layout/OpposingIdeas"/>
    <dgm:cxn modelId="{4C7D1FDF-841B-4E15-A9E3-043EFA400C76}" type="presParOf" srcId="{ABD6545D-DDC6-4362-A326-9EFA49D740FF}" destId="{40D61770-78A8-4475-AAB8-24F56EC1290A}" srcOrd="3" destOrd="0" presId="urn:microsoft.com/office/officeart/2009/3/layout/OpposingIdeas"/>
    <dgm:cxn modelId="{2D5D5BF8-7130-4B22-92CE-4DABEE0E28AF}" type="presParOf" srcId="{ABD6545D-DDC6-4362-A326-9EFA49D740FF}" destId="{0749FF56-A546-4147-9B8B-2D28192E360B}" srcOrd="4" destOrd="0" presId="urn:microsoft.com/office/officeart/2009/3/layout/OpposingIdeas"/>
    <dgm:cxn modelId="{FB46FC05-B2F4-4CC5-A092-E6BA904329F8}" type="presParOf" srcId="{ABD6545D-DDC6-4362-A326-9EFA49D740FF}" destId="{B169F710-53BE-42E5-B83A-76B3213E6AB6}" srcOrd="5" destOrd="0" presId="urn:microsoft.com/office/officeart/2009/3/layout/OpposingIdeas"/>
    <dgm:cxn modelId="{CEF9E22E-C243-4CED-BDF4-68A590186F5B}" type="presParOf" srcId="{ABD6545D-DDC6-4362-A326-9EFA49D740FF}" destId="{D3235A5A-E2C8-4244-B3E5-8BF7CCB1005C}" srcOrd="6" destOrd="0" presId="urn:microsoft.com/office/officeart/2009/3/layout/OpposingIdeas"/>
    <dgm:cxn modelId="{0D29AAA6-33ED-453B-BE8B-D5308D949133}"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Drug dog taken onto front porch without a warrant alerts.</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Taking drug dog onto front porch was a “search” under the Fourth Amendment and required a warrant or probable cause. </a:t>
          </a:r>
          <a:r>
            <a:rPr lang="en-US" i="1" dirty="0" smtClean="0">
              <a:solidFill>
                <a:schemeClr val="bg1"/>
              </a:solidFill>
            </a:rPr>
            <a:t>Scalia authors majority opinion.</a:t>
          </a:r>
          <a:endParaRPr lang="en-US" i="1"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FE8DB441-18EB-436E-AAC1-539723522190}" type="presOf" srcId="{A31AEEBA-A402-4036-B733-2E3A2039F8FC}" destId="{D3235A5A-E2C8-4244-B3E5-8BF7CCB1005C}" srcOrd="0" destOrd="0" presId="urn:microsoft.com/office/officeart/2009/3/layout/OpposingIdeas"/>
    <dgm:cxn modelId="{E4BA5458-57BA-4EB8-AFB8-56D47713C444}" type="presOf" srcId="{FAE7C4D3-419B-44B0-987D-C6DBD57B401F}" destId="{ABD6545D-DDC6-4362-A326-9EFA49D740FF}" srcOrd="0" destOrd="0" presId="urn:microsoft.com/office/officeart/2009/3/layout/OpposingIdeas"/>
    <dgm:cxn modelId="{84D8AC15-1306-4AA1-8819-D7646DC6EA1C}" type="presOf" srcId="{A31AEEBA-A402-4036-B733-2E3A2039F8FC}" destId="{A0AC9751-2F82-4068-90A2-6D73D77BF196}" srcOrd="1" destOrd="0" presId="urn:microsoft.com/office/officeart/2009/3/layout/OpposingIdeas"/>
    <dgm:cxn modelId="{80F64F51-73E5-467C-9544-35E945932105}" type="presOf" srcId="{AFE9C6AE-D795-4FB1-B323-2265C87C6D7B}" destId="{0749FF56-A546-4147-9B8B-2D28192E360B}"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8A310907-F0B7-40E4-87E4-85BCDD051FB4}" type="presOf" srcId="{AFE9C6AE-D795-4FB1-B323-2265C87C6D7B}" destId="{B169F710-53BE-42E5-B83A-76B3213E6AB6}" srcOrd="1" destOrd="0" presId="urn:microsoft.com/office/officeart/2009/3/layout/OpposingIdeas"/>
    <dgm:cxn modelId="{40882820-6EDA-46AE-9DE5-9F80C4D192FD}"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1BA57AB3-41FF-477E-BC5C-DA72FF981E9C}" type="presOf" srcId="{3B3B50AF-505E-4404-A0F4-B4539AE840CD}" destId="{40D61770-78A8-4475-AAB8-24F56EC1290A}" srcOrd="0"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A118DB25-7D91-4B93-A74B-34FED567550B}" type="presParOf" srcId="{ABD6545D-DDC6-4362-A326-9EFA49D740FF}" destId="{CFD884ED-8FC9-4B61-965A-E438751AE5AD}" srcOrd="0" destOrd="0" presId="urn:microsoft.com/office/officeart/2009/3/layout/OpposingIdeas"/>
    <dgm:cxn modelId="{B9AB0738-0100-45B1-9EA9-738F61B14C15}" type="presParOf" srcId="{ABD6545D-DDC6-4362-A326-9EFA49D740FF}" destId="{9808A7C7-A035-4199-B650-35E0AAC0FFB2}" srcOrd="1" destOrd="0" presId="urn:microsoft.com/office/officeart/2009/3/layout/OpposingIdeas"/>
    <dgm:cxn modelId="{A7EF1CE7-8AF5-4D11-80BC-3C2BF8796219}" type="presParOf" srcId="{ABD6545D-DDC6-4362-A326-9EFA49D740FF}" destId="{4CA101BB-B031-48CE-93DF-AD6DBF08C5BD}" srcOrd="2" destOrd="0" presId="urn:microsoft.com/office/officeart/2009/3/layout/OpposingIdeas"/>
    <dgm:cxn modelId="{155389D4-B494-4AB6-A3CC-B8F8BFE53C64}" type="presParOf" srcId="{ABD6545D-DDC6-4362-A326-9EFA49D740FF}" destId="{40D61770-78A8-4475-AAB8-24F56EC1290A}" srcOrd="3" destOrd="0" presId="urn:microsoft.com/office/officeart/2009/3/layout/OpposingIdeas"/>
    <dgm:cxn modelId="{121C42A9-106D-4FCA-9217-88F6402DD659}" type="presParOf" srcId="{ABD6545D-DDC6-4362-A326-9EFA49D740FF}" destId="{0749FF56-A546-4147-9B8B-2D28192E360B}" srcOrd="4" destOrd="0" presId="urn:microsoft.com/office/officeart/2009/3/layout/OpposingIdeas"/>
    <dgm:cxn modelId="{CBBCC9DE-9921-4233-B61A-0A49818D79F8}" type="presParOf" srcId="{ABD6545D-DDC6-4362-A326-9EFA49D740FF}" destId="{B169F710-53BE-42E5-B83A-76B3213E6AB6}" srcOrd="5" destOrd="0" presId="urn:microsoft.com/office/officeart/2009/3/layout/OpposingIdeas"/>
    <dgm:cxn modelId="{DBD3C358-271D-42AA-8ED8-2A83652A24E0}" type="presParOf" srcId="{ABD6545D-DDC6-4362-A326-9EFA49D740FF}" destId="{D3235A5A-E2C8-4244-B3E5-8BF7CCB1005C}" srcOrd="6" destOrd="0" presId="urn:microsoft.com/office/officeart/2009/3/layout/OpposingIdeas"/>
    <dgm:cxn modelId="{8E38DA7B-F0DE-4C90-8BEE-65E34B5ED4BD}"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Stopped one mile after leaving area about to be searched, apartment key found on Bailey.</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Detention was beyond any reasonable understanding of “immediate vicinity” of area to be searched. </a:t>
          </a:r>
          <a:r>
            <a:rPr lang="en-US" i="1" dirty="0" smtClean="0">
              <a:solidFill>
                <a:schemeClr val="bg1"/>
              </a:solidFill>
            </a:rPr>
            <a:t>Scalia in majority.</a:t>
          </a:r>
          <a:endParaRPr lang="en-US" i="1"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34AC4BDE-6B97-4380-B3A9-7E602D58EC0D}" type="presOf" srcId="{AFE9C6AE-D795-4FB1-B323-2265C87C6D7B}" destId="{0749FF56-A546-4147-9B8B-2D28192E360B}" srcOrd="0" destOrd="0" presId="urn:microsoft.com/office/officeart/2009/3/layout/OpposingIdeas"/>
    <dgm:cxn modelId="{F6C58E03-4736-4062-B2A3-C9F58137CAA4}" type="presOf" srcId="{AFE9C6AE-D795-4FB1-B323-2265C87C6D7B}" destId="{B169F710-53BE-42E5-B83A-76B3213E6AB6}" srcOrd="1" destOrd="0" presId="urn:microsoft.com/office/officeart/2009/3/layout/OpposingIdeas"/>
    <dgm:cxn modelId="{33C8BBC6-C9E1-494B-BED2-FF293CFBB3B7}" type="presOf" srcId="{222EF2FE-1C0B-467E-917F-7765478504CE}" destId="{4CA101BB-B031-48CE-93DF-AD6DBF08C5BD}" srcOrd="0" destOrd="0" presId="urn:microsoft.com/office/officeart/2009/3/layout/OpposingIdeas"/>
    <dgm:cxn modelId="{E52BB3D8-5468-44BF-8063-C7B6CC41220A}" type="presOf" srcId="{A31AEEBA-A402-4036-B733-2E3A2039F8FC}" destId="{D3235A5A-E2C8-4244-B3E5-8BF7CCB1005C}" srcOrd="0" destOrd="0" presId="urn:microsoft.com/office/officeart/2009/3/layout/OpposingIdeas"/>
    <dgm:cxn modelId="{B273C39A-E29A-4370-A326-AC5F4EBD1C3F}" type="presOf" srcId="{3B3B50AF-505E-4404-A0F4-B4539AE840CD}" destId="{40D61770-78A8-4475-AAB8-24F56EC1290A}"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DA63C14D-3DAC-44E6-85E5-DAE5B5E9D0E6}" type="presOf" srcId="{FAE7C4D3-419B-44B0-987D-C6DBD57B401F}" destId="{ABD6545D-DDC6-4362-A326-9EFA49D740FF}" srcOrd="0" destOrd="0" presId="urn:microsoft.com/office/officeart/2009/3/layout/OpposingIdeas"/>
    <dgm:cxn modelId="{AD625BD4-B28A-4540-901B-DE14C2D77E53}" type="presOf" srcId="{A31AEEBA-A402-4036-B733-2E3A2039F8FC}" destId="{A0AC9751-2F82-4068-90A2-6D73D77BF196}" srcOrd="1"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606BC783-E1F6-42DE-929F-F829DF260C41}" type="presParOf" srcId="{ABD6545D-DDC6-4362-A326-9EFA49D740FF}" destId="{CFD884ED-8FC9-4B61-965A-E438751AE5AD}" srcOrd="0" destOrd="0" presId="urn:microsoft.com/office/officeart/2009/3/layout/OpposingIdeas"/>
    <dgm:cxn modelId="{8CC3AA13-8389-483A-AED1-6A05931A1AA2}" type="presParOf" srcId="{ABD6545D-DDC6-4362-A326-9EFA49D740FF}" destId="{9808A7C7-A035-4199-B650-35E0AAC0FFB2}" srcOrd="1" destOrd="0" presId="urn:microsoft.com/office/officeart/2009/3/layout/OpposingIdeas"/>
    <dgm:cxn modelId="{283331C2-9D46-4B12-A71C-FE21B84AC1B9}" type="presParOf" srcId="{ABD6545D-DDC6-4362-A326-9EFA49D740FF}" destId="{4CA101BB-B031-48CE-93DF-AD6DBF08C5BD}" srcOrd="2" destOrd="0" presId="urn:microsoft.com/office/officeart/2009/3/layout/OpposingIdeas"/>
    <dgm:cxn modelId="{8E95197E-6E7C-4B1B-9053-C61917163066}" type="presParOf" srcId="{ABD6545D-DDC6-4362-A326-9EFA49D740FF}" destId="{40D61770-78A8-4475-AAB8-24F56EC1290A}" srcOrd="3" destOrd="0" presId="urn:microsoft.com/office/officeart/2009/3/layout/OpposingIdeas"/>
    <dgm:cxn modelId="{5D5C796A-0AEF-4946-AE48-D9A22DD1D5D1}" type="presParOf" srcId="{ABD6545D-DDC6-4362-A326-9EFA49D740FF}" destId="{0749FF56-A546-4147-9B8B-2D28192E360B}" srcOrd="4" destOrd="0" presId="urn:microsoft.com/office/officeart/2009/3/layout/OpposingIdeas"/>
    <dgm:cxn modelId="{A01DFC85-6D6D-4916-B86C-26F704FD61AD}" type="presParOf" srcId="{ABD6545D-DDC6-4362-A326-9EFA49D740FF}" destId="{B169F710-53BE-42E5-B83A-76B3213E6AB6}" srcOrd="5" destOrd="0" presId="urn:microsoft.com/office/officeart/2009/3/layout/OpposingIdeas"/>
    <dgm:cxn modelId="{BBB2F5BE-62B2-4195-9427-C91C3EDA3B68}" type="presParOf" srcId="{ABD6545D-DDC6-4362-A326-9EFA49D740FF}" destId="{D3235A5A-E2C8-4244-B3E5-8BF7CCB1005C}" srcOrd="6" destOrd="0" presId="urn:microsoft.com/office/officeart/2009/3/layout/OpposingIdeas"/>
    <dgm:cxn modelId="{E6AE2FD1-A6B2-414A-A9E7-BC08A8349DEA}"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DNA sample after assault arrest matched unsolved rape case.</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DNA sampling of arrestees is similar to photographing and fingerprinting. </a:t>
          </a:r>
          <a:r>
            <a:rPr lang="en-US" i="1" dirty="0" smtClean="0">
              <a:solidFill>
                <a:schemeClr val="bg1"/>
              </a:solidFill>
            </a:rPr>
            <a:t>Scalia dissents.</a:t>
          </a:r>
          <a:endParaRPr lang="en-US" i="1" dirty="0">
            <a:solidFill>
              <a:schemeClr val="bg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57D23C97-88F7-4CE2-B0A6-C38BA1309184}" type="presOf" srcId="{A31AEEBA-A402-4036-B733-2E3A2039F8FC}" destId="{D3235A5A-E2C8-4244-B3E5-8BF7CCB1005C}" srcOrd="0" destOrd="0" presId="urn:microsoft.com/office/officeart/2009/3/layout/OpposingIdeas"/>
    <dgm:cxn modelId="{BDF377B4-0C0F-4AAF-AA74-3DB484DFE554}" type="presOf" srcId="{AFE9C6AE-D795-4FB1-B323-2265C87C6D7B}" destId="{B169F710-53BE-42E5-B83A-76B3213E6AB6}" srcOrd="1" destOrd="0" presId="urn:microsoft.com/office/officeart/2009/3/layout/OpposingIdeas"/>
    <dgm:cxn modelId="{FF5763AF-E2F1-4650-B8A3-6B32A838A1AF}" type="presOf" srcId="{FAE7C4D3-419B-44B0-987D-C6DBD57B401F}" destId="{ABD6545D-DDC6-4362-A326-9EFA49D740FF}" srcOrd="0" destOrd="0" presId="urn:microsoft.com/office/officeart/2009/3/layout/OpposingIdeas"/>
    <dgm:cxn modelId="{13503CDC-5008-4C76-BBE3-080117FB3F01}" type="presOf" srcId="{AFE9C6AE-D795-4FB1-B323-2265C87C6D7B}" destId="{0749FF56-A546-4147-9B8B-2D28192E360B}" srcOrd="0" destOrd="0" presId="urn:microsoft.com/office/officeart/2009/3/layout/OpposingIdeas"/>
    <dgm:cxn modelId="{BAB9DA4F-D058-4FA1-9A4E-BBB171FC01E9}" type="presOf" srcId="{3B3B50AF-505E-4404-A0F4-B4539AE840CD}" destId="{40D61770-78A8-4475-AAB8-24F56EC1290A}"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C4730F27-6DA4-4E42-8E7C-07C53A84DBF2}" type="presOf" srcId="{A31AEEBA-A402-4036-B733-2E3A2039F8FC}" destId="{A0AC9751-2F82-4068-90A2-6D73D77BF196}" srcOrd="1" destOrd="0" presId="urn:microsoft.com/office/officeart/2009/3/layout/OpposingIdeas"/>
    <dgm:cxn modelId="{022A501C-63A1-419A-A0FB-5CB8FC4F7969}"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4BA4B294-EC84-456A-AEC0-4E5DE8976AFF}" type="presParOf" srcId="{ABD6545D-DDC6-4362-A326-9EFA49D740FF}" destId="{CFD884ED-8FC9-4B61-965A-E438751AE5AD}" srcOrd="0" destOrd="0" presId="urn:microsoft.com/office/officeart/2009/3/layout/OpposingIdeas"/>
    <dgm:cxn modelId="{9738E78B-25E3-4BFD-A17F-7DAB7D4A6019}" type="presParOf" srcId="{ABD6545D-DDC6-4362-A326-9EFA49D740FF}" destId="{9808A7C7-A035-4199-B650-35E0AAC0FFB2}" srcOrd="1" destOrd="0" presId="urn:microsoft.com/office/officeart/2009/3/layout/OpposingIdeas"/>
    <dgm:cxn modelId="{72B2A948-7AA6-454E-B467-B0BF244B28D7}" type="presParOf" srcId="{ABD6545D-DDC6-4362-A326-9EFA49D740FF}" destId="{4CA101BB-B031-48CE-93DF-AD6DBF08C5BD}" srcOrd="2" destOrd="0" presId="urn:microsoft.com/office/officeart/2009/3/layout/OpposingIdeas"/>
    <dgm:cxn modelId="{29919756-5B03-487C-8527-B26E5670F12A}" type="presParOf" srcId="{ABD6545D-DDC6-4362-A326-9EFA49D740FF}" destId="{40D61770-78A8-4475-AAB8-24F56EC1290A}" srcOrd="3" destOrd="0" presId="urn:microsoft.com/office/officeart/2009/3/layout/OpposingIdeas"/>
    <dgm:cxn modelId="{B861C146-FACF-49A5-9A04-A721E776A7E5}" type="presParOf" srcId="{ABD6545D-DDC6-4362-A326-9EFA49D740FF}" destId="{0749FF56-A546-4147-9B8B-2D28192E360B}" srcOrd="4" destOrd="0" presId="urn:microsoft.com/office/officeart/2009/3/layout/OpposingIdeas"/>
    <dgm:cxn modelId="{1A08C957-6D5F-484B-A94C-B3EB1D4BF863}" type="presParOf" srcId="{ABD6545D-DDC6-4362-A326-9EFA49D740FF}" destId="{B169F710-53BE-42E5-B83A-76B3213E6AB6}" srcOrd="5" destOrd="0" presId="urn:microsoft.com/office/officeart/2009/3/layout/OpposingIdeas"/>
    <dgm:cxn modelId="{B7F217BE-DFB1-4476-9D81-B12B9DEF8460}" type="presParOf" srcId="{ABD6545D-DDC6-4362-A326-9EFA49D740FF}" destId="{D3235A5A-E2C8-4244-B3E5-8BF7CCB1005C}" srcOrd="6" destOrd="0" presId="urn:microsoft.com/office/officeart/2009/3/layout/OpposingIdeas"/>
    <dgm:cxn modelId="{BCCDBF0A-D398-4A01-8528-B6BB7C8A6881}"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Cell phone searched after arrest for crime unrelated to phone.</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Police may not generally search phone of arrestees without warrant. </a:t>
          </a:r>
          <a:r>
            <a:rPr lang="en-US" i="1" dirty="0" smtClean="0">
              <a:solidFill>
                <a:schemeClr val="bg1"/>
              </a:solidFill>
            </a:rPr>
            <a:t>Unanimous.</a:t>
          </a:r>
          <a:endParaRPr lang="en-US" i="1" dirty="0">
            <a:solidFill>
              <a:schemeClr val="tx1"/>
            </a:solidFill>
          </a:endParaRPr>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F6545DBF-E2AD-4F62-9FD2-68DD9BA9FB99}" type="presOf" srcId="{A31AEEBA-A402-4036-B733-2E3A2039F8FC}" destId="{D3235A5A-E2C8-4244-B3E5-8BF7CCB1005C}"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380E1266-28B5-4E5A-BCA7-DA022CA3A4C4}" type="presOf" srcId="{AFE9C6AE-D795-4FB1-B323-2265C87C6D7B}" destId="{0749FF56-A546-4147-9B8B-2D28192E360B}" srcOrd="0" destOrd="0" presId="urn:microsoft.com/office/officeart/2009/3/layout/OpposingIdeas"/>
    <dgm:cxn modelId="{F6285E51-7004-4F34-83B1-38F2358D5F8B}" type="presOf" srcId="{AFE9C6AE-D795-4FB1-B323-2265C87C6D7B}" destId="{B169F710-53BE-42E5-B83A-76B3213E6AB6}" srcOrd="1" destOrd="0" presId="urn:microsoft.com/office/officeart/2009/3/layout/OpposingIdeas"/>
    <dgm:cxn modelId="{B72D1D51-DC03-44E2-89AF-CE50E233F7DB}" type="presOf" srcId="{3B3B50AF-505E-4404-A0F4-B4539AE840CD}" destId="{40D61770-78A8-4475-AAB8-24F56EC1290A}"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BE09B116-BE99-47F9-9884-51444546DB41}" type="presOf" srcId="{A31AEEBA-A402-4036-B733-2E3A2039F8FC}" destId="{A0AC9751-2F82-4068-90A2-6D73D77BF196}" srcOrd="1"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6B936F37-5DD2-451F-A5E1-BE26092991F8}" type="presOf" srcId="{FAE7C4D3-419B-44B0-987D-C6DBD57B401F}" destId="{ABD6545D-DDC6-4362-A326-9EFA49D740FF}" srcOrd="0" destOrd="0" presId="urn:microsoft.com/office/officeart/2009/3/layout/OpposingIdeas"/>
    <dgm:cxn modelId="{E3C409E8-1DCC-468D-9949-65500F3D7F0B}" type="presOf" srcId="{222EF2FE-1C0B-467E-917F-7765478504CE}" destId="{4CA101BB-B031-48CE-93DF-AD6DBF08C5BD}" srcOrd="0" destOrd="0" presId="urn:microsoft.com/office/officeart/2009/3/layout/OpposingIdeas"/>
    <dgm:cxn modelId="{7AC438C5-1887-4C96-8162-D802A724D972}" type="presParOf" srcId="{ABD6545D-DDC6-4362-A326-9EFA49D740FF}" destId="{CFD884ED-8FC9-4B61-965A-E438751AE5AD}" srcOrd="0" destOrd="0" presId="urn:microsoft.com/office/officeart/2009/3/layout/OpposingIdeas"/>
    <dgm:cxn modelId="{C282DCE6-6665-4001-BE1F-ACB6746A77D5}" type="presParOf" srcId="{ABD6545D-DDC6-4362-A326-9EFA49D740FF}" destId="{9808A7C7-A035-4199-B650-35E0AAC0FFB2}" srcOrd="1" destOrd="0" presId="urn:microsoft.com/office/officeart/2009/3/layout/OpposingIdeas"/>
    <dgm:cxn modelId="{80504C24-FAC0-4F53-8A94-67F6EFAF0269}" type="presParOf" srcId="{ABD6545D-DDC6-4362-A326-9EFA49D740FF}" destId="{4CA101BB-B031-48CE-93DF-AD6DBF08C5BD}" srcOrd="2" destOrd="0" presId="urn:microsoft.com/office/officeart/2009/3/layout/OpposingIdeas"/>
    <dgm:cxn modelId="{83ED1B3A-1CA1-429A-BB4D-D5C9F8BB0E23}" type="presParOf" srcId="{ABD6545D-DDC6-4362-A326-9EFA49D740FF}" destId="{40D61770-78A8-4475-AAB8-24F56EC1290A}" srcOrd="3" destOrd="0" presId="urn:microsoft.com/office/officeart/2009/3/layout/OpposingIdeas"/>
    <dgm:cxn modelId="{2AF307C1-3B22-41DA-874C-2847AA0ADA20}" type="presParOf" srcId="{ABD6545D-DDC6-4362-A326-9EFA49D740FF}" destId="{0749FF56-A546-4147-9B8B-2D28192E360B}" srcOrd="4" destOrd="0" presId="urn:microsoft.com/office/officeart/2009/3/layout/OpposingIdeas"/>
    <dgm:cxn modelId="{8EE54E85-8B2D-4FD8-B93F-35CC9F3A53C0}" type="presParOf" srcId="{ABD6545D-DDC6-4362-A326-9EFA49D740FF}" destId="{B169F710-53BE-42E5-B83A-76B3213E6AB6}" srcOrd="5" destOrd="0" presId="urn:microsoft.com/office/officeart/2009/3/layout/OpposingIdeas"/>
    <dgm:cxn modelId="{9646CFA5-FA8E-45A5-928B-5A8AA8732BB2}" type="presParOf" srcId="{ABD6545D-DDC6-4362-A326-9EFA49D740FF}" destId="{D3235A5A-E2C8-4244-B3E5-8BF7CCB1005C}" srcOrd="6" destOrd="0" presId="urn:microsoft.com/office/officeart/2009/3/layout/OpposingIdeas"/>
    <dgm:cxn modelId="{0387F9AA-922C-4C91-B188-F0E69B986F03}"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17280-6AD8-4434-8425-2F3D91AF486F}" type="doc">
      <dgm:prSet loTypeId="urn:microsoft.com/office/officeart/2005/8/layout/radial4" loCatId="relationship" qsTypeId="urn:microsoft.com/office/officeart/2005/8/quickstyle/simple5" qsCatId="simple" csTypeId="urn:microsoft.com/office/officeart/2005/8/colors/accent1_1" csCatId="accent1" phldr="1"/>
      <dgm:spPr/>
      <dgm:t>
        <a:bodyPr/>
        <a:lstStyle/>
        <a:p>
          <a:endParaRPr lang="en-US"/>
        </a:p>
      </dgm:t>
    </dgm:pt>
    <dgm:pt modelId="{F7ABD358-8A9C-41B9-9964-B8856C3F1E0E}">
      <dgm:prSet/>
      <dgm:spPr/>
      <dgm:t>
        <a:bodyPr/>
        <a:lstStyle/>
        <a:p>
          <a:pPr rtl="0"/>
          <a:r>
            <a:rPr lang="en-US" smtClean="0"/>
            <a:t>Why choose exclusion?</a:t>
          </a:r>
          <a:endParaRPr lang="en-US"/>
        </a:p>
      </dgm:t>
    </dgm:pt>
    <dgm:pt modelId="{7248DE12-CA90-4A0E-B265-046744064F94}" type="parTrans" cxnId="{E41D95CB-86A1-4710-8146-6A38A2D5A5B9}">
      <dgm:prSet/>
      <dgm:spPr/>
      <dgm:t>
        <a:bodyPr/>
        <a:lstStyle/>
        <a:p>
          <a:endParaRPr lang="en-US"/>
        </a:p>
      </dgm:t>
    </dgm:pt>
    <dgm:pt modelId="{3907E497-3D5C-47ED-982D-36BCC3006708}" type="sibTrans" cxnId="{E41D95CB-86A1-4710-8146-6A38A2D5A5B9}">
      <dgm:prSet/>
      <dgm:spPr/>
      <dgm:t>
        <a:bodyPr/>
        <a:lstStyle/>
        <a:p>
          <a:endParaRPr lang="en-US"/>
        </a:p>
      </dgm:t>
    </dgm:pt>
    <dgm:pt modelId="{BA19E02A-8ADB-4DAD-BB7C-0FBB83885ED6}">
      <dgm:prSet/>
      <dgm:spPr/>
      <dgm:t>
        <a:bodyPr/>
        <a:lstStyle/>
        <a:p>
          <a:pPr rtl="0"/>
          <a:r>
            <a:rPr lang="en-US" dirty="0" smtClean="0"/>
            <a:t>Think back to 1914…</a:t>
          </a:r>
          <a:endParaRPr lang="en-US" dirty="0"/>
        </a:p>
      </dgm:t>
    </dgm:pt>
    <dgm:pt modelId="{B4130641-4771-40E0-9E5C-E907A52B115D}" type="parTrans" cxnId="{E3BCF061-A067-4BEB-A80E-4F80C84EE6B6}">
      <dgm:prSet/>
      <dgm:spPr/>
      <dgm:t>
        <a:bodyPr/>
        <a:lstStyle/>
        <a:p>
          <a:endParaRPr lang="en-US"/>
        </a:p>
      </dgm:t>
    </dgm:pt>
    <dgm:pt modelId="{8E2051A6-42A4-4C4D-BD9E-9C20B3EE2FBC}" type="sibTrans" cxnId="{E3BCF061-A067-4BEB-A80E-4F80C84EE6B6}">
      <dgm:prSet/>
      <dgm:spPr/>
      <dgm:t>
        <a:bodyPr/>
        <a:lstStyle/>
        <a:p>
          <a:endParaRPr lang="en-US"/>
        </a:p>
      </dgm:t>
    </dgm:pt>
    <dgm:pt modelId="{35C18855-E35B-4A0B-88DA-55728716225F}">
      <dgm:prSet/>
      <dgm:spPr/>
      <dgm:t>
        <a:bodyPr/>
        <a:lstStyle/>
        <a:p>
          <a:pPr rtl="0"/>
          <a:r>
            <a:rPr lang="en-US" dirty="0" smtClean="0"/>
            <a:t>There was little to </a:t>
          </a:r>
          <a:r>
            <a:rPr lang="en-US" b="1" i="1" dirty="0" smtClean="0"/>
            <a:t>no formal police training</a:t>
          </a:r>
          <a:r>
            <a:rPr lang="en-US" dirty="0" smtClean="0"/>
            <a:t>  (“scientific” policing classes began in 1919, and New York became the first state to mandate training and create a police academy in 1959).</a:t>
          </a:r>
          <a:endParaRPr lang="en-US" dirty="0"/>
        </a:p>
      </dgm:t>
    </dgm:pt>
    <dgm:pt modelId="{16FF2332-55DB-4ECD-A201-4E552774C8DC}" type="parTrans" cxnId="{AF97D77F-8CA8-4361-8862-E5B974B28D4E}">
      <dgm:prSet/>
      <dgm:spPr/>
      <dgm:t>
        <a:bodyPr/>
        <a:lstStyle/>
        <a:p>
          <a:endParaRPr lang="en-US"/>
        </a:p>
      </dgm:t>
    </dgm:pt>
    <dgm:pt modelId="{141F8488-10D3-4D29-BE04-863DBBBB5E45}" type="sibTrans" cxnId="{AF97D77F-8CA8-4361-8862-E5B974B28D4E}">
      <dgm:prSet/>
      <dgm:spPr/>
      <dgm:t>
        <a:bodyPr/>
        <a:lstStyle/>
        <a:p>
          <a:endParaRPr lang="en-US"/>
        </a:p>
      </dgm:t>
    </dgm:pt>
    <dgm:pt modelId="{69CC21F2-44CE-4300-87B5-AA93780D74E2}">
      <dgm:prSet/>
      <dgm:spPr/>
      <dgm:t>
        <a:bodyPr/>
        <a:lstStyle/>
        <a:p>
          <a:pPr rtl="0"/>
          <a:r>
            <a:rPr lang="en-US" smtClean="0"/>
            <a:t>Police officers were mainly </a:t>
          </a:r>
          <a:r>
            <a:rPr lang="en-US" b="1" i="1" smtClean="0"/>
            <a:t>judgment proof</a:t>
          </a:r>
          <a:r>
            <a:rPr lang="en-US" smtClean="0"/>
            <a:t>; no assets to satisfy a judgment after a civil suit.</a:t>
          </a:r>
          <a:endParaRPr lang="en-US"/>
        </a:p>
      </dgm:t>
    </dgm:pt>
    <dgm:pt modelId="{C19CA03A-FC3E-4437-AE8D-869F85C4849E}" type="parTrans" cxnId="{C3FE256D-8D80-4988-B3DD-345A3C1D5699}">
      <dgm:prSet/>
      <dgm:spPr/>
      <dgm:t>
        <a:bodyPr/>
        <a:lstStyle/>
        <a:p>
          <a:endParaRPr lang="en-US"/>
        </a:p>
      </dgm:t>
    </dgm:pt>
    <dgm:pt modelId="{010530A9-200B-4172-9D1F-955FE76B32F0}" type="sibTrans" cxnId="{C3FE256D-8D80-4988-B3DD-345A3C1D5699}">
      <dgm:prSet/>
      <dgm:spPr/>
      <dgm:t>
        <a:bodyPr/>
        <a:lstStyle/>
        <a:p>
          <a:endParaRPr lang="en-US"/>
        </a:p>
      </dgm:t>
    </dgm:pt>
    <dgm:pt modelId="{40B283F9-0A12-4B6A-87AE-782D3FFB85FD}">
      <dgm:prSet/>
      <dgm:spPr/>
      <dgm:t>
        <a:bodyPr/>
        <a:lstStyle/>
        <a:p>
          <a:pPr rtl="0"/>
          <a:r>
            <a:rPr lang="en-US" smtClean="0"/>
            <a:t>If the court allowed illegally seized evidence, the court would be </a:t>
          </a:r>
          <a:r>
            <a:rPr lang="en-US" b="1" i="1" smtClean="0"/>
            <a:t>condoning wrong-doing</a:t>
          </a:r>
          <a:r>
            <a:rPr lang="en-US" smtClean="0"/>
            <a:t>.</a:t>
          </a:r>
          <a:endParaRPr lang="en-US"/>
        </a:p>
      </dgm:t>
    </dgm:pt>
    <dgm:pt modelId="{C3248106-8F95-4B11-AD10-3FEF61F0DEB9}" type="parTrans" cxnId="{6F857832-B894-4302-B333-0C0B93DA5D4A}">
      <dgm:prSet/>
      <dgm:spPr/>
      <dgm:t>
        <a:bodyPr/>
        <a:lstStyle/>
        <a:p>
          <a:endParaRPr lang="en-US"/>
        </a:p>
      </dgm:t>
    </dgm:pt>
    <dgm:pt modelId="{A3434C85-BD0F-42CD-9DEE-9D769DB83DD4}" type="sibTrans" cxnId="{6F857832-B894-4302-B333-0C0B93DA5D4A}">
      <dgm:prSet/>
      <dgm:spPr/>
      <dgm:t>
        <a:bodyPr/>
        <a:lstStyle/>
        <a:p>
          <a:endParaRPr lang="en-US"/>
        </a:p>
      </dgm:t>
    </dgm:pt>
    <dgm:pt modelId="{8F010F08-2797-4D9A-A0CA-498A55CA639E}">
      <dgm:prSet/>
      <dgm:spPr/>
      <dgm:t>
        <a:bodyPr/>
        <a:lstStyle/>
        <a:p>
          <a:pPr rtl="0"/>
          <a:r>
            <a:rPr lang="en-US" smtClean="0"/>
            <a:t>Excluding illegally seized evidence would have </a:t>
          </a:r>
          <a:r>
            <a:rPr lang="en-US" b="1" i="1" smtClean="0"/>
            <a:t>deterrent effect</a:t>
          </a:r>
          <a:r>
            <a:rPr lang="en-US" smtClean="0"/>
            <a:t> on police wrong-doing.</a:t>
          </a:r>
          <a:endParaRPr lang="en-US"/>
        </a:p>
      </dgm:t>
    </dgm:pt>
    <dgm:pt modelId="{A7452A02-975A-44E9-AD53-269D8DDE29ED}" type="parTrans" cxnId="{612193E8-6374-4A1E-B920-7640FEE6B30C}">
      <dgm:prSet/>
      <dgm:spPr/>
      <dgm:t>
        <a:bodyPr/>
        <a:lstStyle/>
        <a:p>
          <a:endParaRPr lang="en-US"/>
        </a:p>
      </dgm:t>
    </dgm:pt>
    <dgm:pt modelId="{8330F869-3A48-430C-9C2A-7D58F5309193}" type="sibTrans" cxnId="{612193E8-6374-4A1E-B920-7640FEE6B30C}">
      <dgm:prSet/>
      <dgm:spPr/>
      <dgm:t>
        <a:bodyPr/>
        <a:lstStyle/>
        <a:p>
          <a:endParaRPr lang="en-US"/>
        </a:p>
      </dgm:t>
    </dgm:pt>
    <dgm:pt modelId="{F98B851B-D59D-481C-864F-4D9007E65623}" type="pres">
      <dgm:prSet presAssocID="{68D17280-6AD8-4434-8425-2F3D91AF486F}" presName="cycle" presStyleCnt="0">
        <dgm:presLayoutVars>
          <dgm:chMax val="1"/>
          <dgm:dir/>
          <dgm:animLvl val="ctr"/>
          <dgm:resizeHandles val="exact"/>
        </dgm:presLayoutVars>
      </dgm:prSet>
      <dgm:spPr/>
      <dgm:t>
        <a:bodyPr/>
        <a:lstStyle/>
        <a:p>
          <a:endParaRPr lang="en-US"/>
        </a:p>
      </dgm:t>
    </dgm:pt>
    <dgm:pt modelId="{939C099E-1E2E-434B-A8B6-5660FADB9C14}" type="pres">
      <dgm:prSet presAssocID="{F7ABD358-8A9C-41B9-9964-B8856C3F1E0E}" presName="centerShape" presStyleLbl="node0" presStyleIdx="0" presStyleCnt="1"/>
      <dgm:spPr/>
      <dgm:t>
        <a:bodyPr/>
        <a:lstStyle/>
        <a:p>
          <a:endParaRPr lang="en-US"/>
        </a:p>
      </dgm:t>
    </dgm:pt>
    <dgm:pt modelId="{D6457501-4C5C-4332-B8F8-E699E474A45C}" type="pres">
      <dgm:prSet presAssocID="{B4130641-4771-40E0-9E5C-E907A52B115D}" presName="parTrans" presStyleLbl="bgSibTrans2D1" presStyleIdx="0" presStyleCnt="5"/>
      <dgm:spPr/>
      <dgm:t>
        <a:bodyPr/>
        <a:lstStyle/>
        <a:p>
          <a:endParaRPr lang="en-US"/>
        </a:p>
      </dgm:t>
    </dgm:pt>
    <dgm:pt modelId="{AF4916F6-2A82-4E9A-88AA-ABC0C33E14CB}" type="pres">
      <dgm:prSet presAssocID="{BA19E02A-8ADB-4DAD-BB7C-0FBB83885ED6}" presName="node" presStyleLbl="node1" presStyleIdx="0" presStyleCnt="5">
        <dgm:presLayoutVars>
          <dgm:bulletEnabled val="1"/>
        </dgm:presLayoutVars>
      </dgm:prSet>
      <dgm:spPr/>
      <dgm:t>
        <a:bodyPr/>
        <a:lstStyle/>
        <a:p>
          <a:endParaRPr lang="en-US"/>
        </a:p>
      </dgm:t>
    </dgm:pt>
    <dgm:pt modelId="{C2F40799-81B8-44D2-B753-FE4BC6734AFF}" type="pres">
      <dgm:prSet presAssocID="{16FF2332-55DB-4ECD-A201-4E552774C8DC}" presName="parTrans" presStyleLbl="bgSibTrans2D1" presStyleIdx="1" presStyleCnt="5"/>
      <dgm:spPr/>
      <dgm:t>
        <a:bodyPr/>
        <a:lstStyle/>
        <a:p>
          <a:endParaRPr lang="en-US"/>
        </a:p>
      </dgm:t>
    </dgm:pt>
    <dgm:pt modelId="{423E865B-4911-4FAA-991C-9B400C022A9F}" type="pres">
      <dgm:prSet presAssocID="{35C18855-E35B-4A0B-88DA-55728716225F}" presName="node" presStyleLbl="node1" presStyleIdx="1" presStyleCnt="5">
        <dgm:presLayoutVars>
          <dgm:bulletEnabled val="1"/>
        </dgm:presLayoutVars>
      </dgm:prSet>
      <dgm:spPr/>
      <dgm:t>
        <a:bodyPr/>
        <a:lstStyle/>
        <a:p>
          <a:endParaRPr lang="en-US"/>
        </a:p>
      </dgm:t>
    </dgm:pt>
    <dgm:pt modelId="{432125D8-F8B1-4F6E-982F-F11E706751B9}" type="pres">
      <dgm:prSet presAssocID="{C19CA03A-FC3E-4437-AE8D-869F85C4849E}" presName="parTrans" presStyleLbl="bgSibTrans2D1" presStyleIdx="2" presStyleCnt="5"/>
      <dgm:spPr/>
      <dgm:t>
        <a:bodyPr/>
        <a:lstStyle/>
        <a:p>
          <a:endParaRPr lang="en-US"/>
        </a:p>
      </dgm:t>
    </dgm:pt>
    <dgm:pt modelId="{688B6872-B4F7-4B50-B624-2951F7ACBEEC}" type="pres">
      <dgm:prSet presAssocID="{69CC21F2-44CE-4300-87B5-AA93780D74E2}" presName="node" presStyleLbl="node1" presStyleIdx="2" presStyleCnt="5">
        <dgm:presLayoutVars>
          <dgm:bulletEnabled val="1"/>
        </dgm:presLayoutVars>
      </dgm:prSet>
      <dgm:spPr/>
      <dgm:t>
        <a:bodyPr/>
        <a:lstStyle/>
        <a:p>
          <a:endParaRPr lang="en-US"/>
        </a:p>
      </dgm:t>
    </dgm:pt>
    <dgm:pt modelId="{F6F4A36A-6208-4D45-9BBE-DBDFC275EA53}" type="pres">
      <dgm:prSet presAssocID="{C3248106-8F95-4B11-AD10-3FEF61F0DEB9}" presName="parTrans" presStyleLbl="bgSibTrans2D1" presStyleIdx="3" presStyleCnt="5"/>
      <dgm:spPr/>
      <dgm:t>
        <a:bodyPr/>
        <a:lstStyle/>
        <a:p>
          <a:endParaRPr lang="en-US"/>
        </a:p>
      </dgm:t>
    </dgm:pt>
    <dgm:pt modelId="{923F9504-BD7C-47E8-9540-996C1B575EDF}" type="pres">
      <dgm:prSet presAssocID="{40B283F9-0A12-4B6A-87AE-782D3FFB85FD}" presName="node" presStyleLbl="node1" presStyleIdx="3" presStyleCnt="5">
        <dgm:presLayoutVars>
          <dgm:bulletEnabled val="1"/>
        </dgm:presLayoutVars>
      </dgm:prSet>
      <dgm:spPr/>
      <dgm:t>
        <a:bodyPr/>
        <a:lstStyle/>
        <a:p>
          <a:endParaRPr lang="en-US"/>
        </a:p>
      </dgm:t>
    </dgm:pt>
    <dgm:pt modelId="{4A71296C-E104-41AA-9E8D-AA7930A726E0}" type="pres">
      <dgm:prSet presAssocID="{A7452A02-975A-44E9-AD53-269D8DDE29ED}" presName="parTrans" presStyleLbl="bgSibTrans2D1" presStyleIdx="4" presStyleCnt="5"/>
      <dgm:spPr/>
      <dgm:t>
        <a:bodyPr/>
        <a:lstStyle/>
        <a:p>
          <a:endParaRPr lang="en-US"/>
        </a:p>
      </dgm:t>
    </dgm:pt>
    <dgm:pt modelId="{28DA9AF3-F98B-4D52-A94B-5EB1524471DD}" type="pres">
      <dgm:prSet presAssocID="{8F010F08-2797-4D9A-A0CA-498A55CA639E}" presName="node" presStyleLbl="node1" presStyleIdx="4" presStyleCnt="5">
        <dgm:presLayoutVars>
          <dgm:bulletEnabled val="1"/>
        </dgm:presLayoutVars>
      </dgm:prSet>
      <dgm:spPr/>
      <dgm:t>
        <a:bodyPr/>
        <a:lstStyle/>
        <a:p>
          <a:endParaRPr lang="en-US"/>
        </a:p>
      </dgm:t>
    </dgm:pt>
  </dgm:ptLst>
  <dgm:cxnLst>
    <dgm:cxn modelId="{0E6EF4F9-25E5-4F2A-92E9-5BB4471505F8}" type="presOf" srcId="{C19CA03A-FC3E-4437-AE8D-869F85C4849E}" destId="{432125D8-F8B1-4F6E-982F-F11E706751B9}" srcOrd="0" destOrd="0" presId="urn:microsoft.com/office/officeart/2005/8/layout/radial4"/>
    <dgm:cxn modelId="{E41D95CB-86A1-4710-8146-6A38A2D5A5B9}" srcId="{68D17280-6AD8-4434-8425-2F3D91AF486F}" destId="{F7ABD358-8A9C-41B9-9964-B8856C3F1E0E}" srcOrd="0" destOrd="0" parTransId="{7248DE12-CA90-4A0E-B265-046744064F94}" sibTransId="{3907E497-3D5C-47ED-982D-36BCC3006708}"/>
    <dgm:cxn modelId="{50CB0AF0-E2AD-4AE4-97E0-E59D1B23D579}" type="presOf" srcId="{F7ABD358-8A9C-41B9-9964-B8856C3F1E0E}" destId="{939C099E-1E2E-434B-A8B6-5660FADB9C14}" srcOrd="0" destOrd="0" presId="urn:microsoft.com/office/officeart/2005/8/layout/radial4"/>
    <dgm:cxn modelId="{C3FE256D-8D80-4988-B3DD-345A3C1D5699}" srcId="{F7ABD358-8A9C-41B9-9964-B8856C3F1E0E}" destId="{69CC21F2-44CE-4300-87B5-AA93780D74E2}" srcOrd="2" destOrd="0" parTransId="{C19CA03A-FC3E-4437-AE8D-869F85C4849E}" sibTransId="{010530A9-200B-4172-9D1F-955FE76B32F0}"/>
    <dgm:cxn modelId="{4130124A-A0A6-4B25-B861-D913D314B8A8}" type="presOf" srcId="{16FF2332-55DB-4ECD-A201-4E552774C8DC}" destId="{C2F40799-81B8-44D2-B753-FE4BC6734AFF}" srcOrd="0" destOrd="0" presId="urn:microsoft.com/office/officeart/2005/8/layout/radial4"/>
    <dgm:cxn modelId="{98A0CC5C-361B-4CFB-9CB3-74D02B6F7C5C}" type="presOf" srcId="{69CC21F2-44CE-4300-87B5-AA93780D74E2}" destId="{688B6872-B4F7-4B50-B624-2951F7ACBEEC}" srcOrd="0" destOrd="0" presId="urn:microsoft.com/office/officeart/2005/8/layout/radial4"/>
    <dgm:cxn modelId="{6F857832-B894-4302-B333-0C0B93DA5D4A}" srcId="{F7ABD358-8A9C-41B9-9964-B8856C3F1E0E}" destId="{40B283F9-0A12-4B6A-87AE-782D3FFB85FD}" srcOrd="3" destOrd="0" parTransId="{C3248106-8F95-4B11-AD10-3FEF61F0DEB9}" sibTransId="{A3434C85-BD0F-42CD-9DEE-9D769DB83DD4}"/>
    <dgm:cxn modelId="{C79BC07A-888A-4990-B650-2B4C28E50AD5}" type="presOf" srcId="{35C18855-E35B-4A0B-88DA-55728716225F}" destId="{423E865B-4911-4FAA-991C-9B400C022A9F}" srcOrd="0" destOrd="0" presId="urn:microsoft.com/office/officeart/2005/8/layout/radial4"/>
    <dgm:cxn modelId="{E3BCF061-A067-4BEB-A80E-4F80C84EE6B6}" srcId="{F7ABD358-8A9C-41B9-9964-B8856C3F1E0E}" destId="{BA19E02A-8ADB-4DAD-BB7C-0FBB83885ED6}" srcOrd="0" destOrd="0" parTransId="{B4130641-4771-40E0-9E5C-E907A52B115D}" sibTransId="{8E2051A6-42A4-4C4D-BD9E-9C20B3EE2FBC}"/>
    <dgm:cxn modelId="{BB3A5FB6-5376-499E-B0A3-2DD7F46600D0}" type="presOf" srcId="{B4130641-4771-40E0-9E5C-E907A52B115D}" destId="{D6457501-4C5C-4332-B8F8-E699E474A45C}" srcOrd="0" destOrd="0" presId="urn:microsoft.com/office/officeart/2005/8/layout/radial4"/>
    <dgm:cxn modelId="{92947435-F26A-4598-ABAB-2B9BE75D2653}" type="presOf" srcId="{BA19E02A-8ADB-4DAD-BB7C-0FBB83885ED6}" destId="{AF4916F6-2A82-4E9A-88AA-ABC0C33E14CB}" srcOrd="0" destOrd="0" presId="urn:microsoft.com/office/officeart/2005/8/layout/radial4"/>
    <dgm:cxn modelId="{AF97D77F-8CA8-4361-8862-E5B974B28D4E}" srcId="{F7ABD358-8A9C-41B9-9964-B8856C3F1E0E}" destId="{35C18855-E35B-4A0B-88DA-55728716225F}" srcOrd="1" destOrd="0" parTransId="{16FF2332-55DB-4ECD-A201-4E552774C8DC}" sibTransId="{141F8488-10D3-4D29-BE04-863DBBBB5E45}"/>
    <dgm:cxn modelId="{913BFC48-221E-44BB-9EB2-E7EA67757A8F}" type="presOf" srcId="{40B283F9-0A12-4B6A-87AE-782D3FFB85FD}" destId="{923F9504-BD7C-47E8-9540-996C1B575EDF}" srcOrd="0" destOrd="0" presId="urn:microsoft.com/office/officeart/2005/8/layout/radial4"/>
    <dgm:cxn modelId="{2DC618C6-ED07-48A6-8668-94CB76F65499}" type="presOf" srcId="{C3248106-8F95-4B11-AD10-3FEF61F0DEB9}" destId="{F6F4A36A-6208-4D45-9BBE-DBDFC275EA53}" srcOrd="0" destOrd="0" presId="urn:microsoft.com/office/officeart/2005/8/layout/radial4"/>
    <dgm:cxn modelId="{612193E8-6374-4A1E-B920-7640FEE6B30C}" srcId="{F7ABD358-8A9C-41B9-9964-B8856C3F1E0E}" destId="{8F010F08-2797-4D9A-A0CA-498A55CA639E}" srcOrd="4" destOrd="0" parTransId="{A7452A02-975A-44E9-AD53-269D8DDE29ED}" sibTransId="{8330F869-3A48-430C-9C2A-7D58F5309193}"/>
    <dgm:cxn modelId="{F5C4C439-84FA-4CA2-A730-F150C92FBF34}" type="presOf" srcId="{8F010F08-2797-4D9A-A0CA-498A55CA639E}" destId="{28DA9AF3-F98B-4D52-A94B-5EB1524471DD}" srcOrd="0" destOrd="0" presId="urn:microsoft.com/office/officeart/2005/8/layout/radial4"/>
    <dgm:cxn modelId="{864D50BC-C3D0-40EE-9545-18E9EB4F8C29}" type="presOf" srcId="{A7452A02-975A-44E9-AD53-269D8DDE29ED}" destId="{4A71296C-E104-41AA-9E8D-AA7930A726E0}" srcOrd="0" destOrd="0" presId="urn:microsoft.com/office/officeart/2005/8/layout/radial4"/>
    <dgm:cxn modelId="{AEE641FE-7784-411D-A1E5-FABC1DAD04D9}" type="presOf" srcId="{68D17280-6AD8-4434-8425-2F3D91AF486F}" destId="{F98B851B-D59D-481C-864F-4D9007E65623}" srcOrd="0" destOrd="0" presId="urn:microsoft.com/office/officeart/2005/8/layout/radial4"/>
    <dgm:cxn modelId="{419DDE63-189B-4E6B-9F62-CE8E8D1637DE}" type="presParOf" srcId="{F98B851B-D59D-481C-864F-4D9007E65623}" destId="{939C099E-1E2E-434B-A8B6-5660FADB9C14}" srcOrd="0" destOrd="0" presId="urn:microsoft.com/office/officeart/2005/8/layout/radial4"/>
    <dgm:cxn modelId="{16E25140-A5D4-4EEC-840B-BADF2B27C3C8}" type="presParOf" srcId="{F98B851B-D59D-481C-864F-4D9007E65623}" destId="{D6457501-4C5C-4332-B8F8-E699E474A45C}" srcOrd="1" destOrd="0" presId="urn:microsoft.com/office/officeart/2005/8/layout/radial4"/>
    <dgm:cxn modelId="{D367AE30-76CF-46B5-8CCF-5374BF9C229B}" type="presParOf" srcId="{F98B851B-D59D-481C-864F-4D9007E65623}" destId="{AF4916F6-2A82-4E9A-88AA-ABC0C33E14CB}" srcOrd="2" destOrd="0" presId="urn:microsoft.com/office/officeart/2005/8/layout/radial4"/>
    <dgm:cxn modelId="{A44C4C96-7250-4708-AFA4-5F98FD2E377B}" type="presParOf" srcId="{F98B851B-D59D-481C-864F-4D9007E65623}" destId="{C2F40799-81B8-44D2-B753-FE4BC6734AFF}" srcOrd="3" destOrd="0" presId="urn:microsoft.com/office/officeart/2005/8/layout/radial4"/>
    <dgm:cxn modelId="{02E12E70-E85F-49B1-9FBF-F7B1117D99E8}" type="presParOf" srcId="{F98B851B-D59D-481C-864F-4D9007E65623}" destId="{423E865B-4911-4FAA-991C-9B400C022A9F}" srcOrd="4" destOrd="0" presId="urn:microsoft.com/office/officeart/2005/8/layout/radial4"/>
    <dgm:cxn modelId="{C6F712A1-4AF9-468B-918C-1D31BF315B7F}" type="presParOf" srcId="{F98B851B-D59D-481C-864F-4D9007E65623}" destId="{432125D8-F8B1-4F6E-982F-F11E706751B9}" srcOrd="5" destOrd="0" presId="urn:microsoft.com/office/officeart/2005/8/layout/radial4"/>
    <dgm:cxn modelId="{99CFE9C5-20A0-4100-B6A3-9478CFFDD724}" type="presParOf" srcId="{F98B851B-D59D-481C-864F-4D9007E65623}" destId="{688B6872-B4F7-4B50-B624-2951F7ACBEEC}" srcOrd="6" destOrd="0" presId="urn:microsoft.com/office/officeart/2005/8/layout/radial4"/>
    <dgm:cxn modelId="{EC112E4E-2355-4BC1-8420-D323C3B96F06}" type="presParOf" srcId="{F98B851B-D59D-481C-864F-4D9007E65623}" destId="{F6F4A36A-6208-4D45-9BBE-DBDFC275EA53}" srcOrd="7" destOrd="0" presId="urn:microsoft.com/office/officeart/2005/8/layout/radial4"/>
    <dgm:cxn modelId="{D9A26513-D11E-4963-9546-7CDD543724F9}" type="presParOf" srcId="{F98B851B-D59D-481C-864F-4D9007E65623}" destId="{923F9504-BD7C-47E8-9540-996C1B575EDF}" srcOrd="8" destOrd="0" presId="urn:microsoft.com/office/officeart/2005/8/layout/radial4"/>
    <dgm:cxn modelId="{979140EB-8709-4B41-8056-A91851F09F6F}" type="presParOf" srcId="{F98B851B-D59D-481C-864F-4D9007E65623}" destId="{4A71296C-E104-41AA-9E8D-AA7930A726E0}" srcOrd="9" destOrd="0" presId="urn:microsoft.com/office/officeart/2005/8/layout/radial4"/>
    <dgm:cxn modelId="{E400091B-52C8-4A2B-9DC3-BFA54079CBDF}" type="presParOf" srcId="{F98B851B-D59D-481C-864F-4D9007E65623}" destId="{28DA9AF3-F98B-4D52-A94B-5EB1524471DD}"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While in custody, Silverthorne’s offices were searched without a warrant and papers seized. Silverthorne demanded the papers back, but authorities copied them first.</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The Fourth Amendment extends to corporations and includes “derivative” evidence (ex. copies).  The </a:t>
          </a:r>
          <a:r>
            <a:rPr lang="en-US" dirty="0" smtClean="0">
              <a:solidFill>
                <a:schemeClr val="bg1"/>
              </a:solidFill>
            </a:rPr>
            <a:t>“fruit of the poisoned tree” doctrine</a:t>
          </a:r>
          <a:r>
            <a:rPr lang="en-US" dirty="0" smtClean="0"/>
            <a: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2969FEB2-E67C-4CF0-9626-5FD10A1683F9}" type="presOf" srcId="{222EF2FE-1C0B-467E-917F-7765478504CE}" destId="{4CA101BB-B031-48CE-93DF-AD6DBF08C5BD}" srcOrd="0" destOrd="0" presId="urn:microsoft.com/office/officeart/2009/3/layout/OpposingIdeas"/>
    <dgm:cxn modelId="{D00526D2-629C-4AEB-9EA4-AB51F5433B37}" type="presOf" srcId="{A31AEEBA-A402-4036-B733-2E3A2039F8FC}" destId="{A0AC9751-2F82-4068-90A2-6D73D77BF196}" srcOrd="1" destOrd="0" presId="urn:microsoft.com/office/officeart/2009/3/layout/OpposingIdeas"/>
    <dgm:cxn modelId="{F5017311-084B-4461-8785-BC5AF6033145}" type="presOf" srcId="{FAE7C4D3-419B-44B0-987D-C6DBD57B401F}" destId="{ABD6545D-DDC6-4362-A326-9EFA49D740FF}" srcOrd="0"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BA27A43B-5183-4E9A-8941-D108DAB6AAC6}" srcId="{FAE7C4D3-419B-44B0-987D-C6DBD57B401F}" destId="{AFE9C6AE-D795-4FB1-B323-2265C87C6D7B}" srcOrd="0" destOrd="0" parTransId="{59B9020D-4882-430B-A678-14207153B1D3}" sibTransId="{AF5E0ED9-FCAF-4E98-9812-47F1FE70E8ED}"/>
    <dgm:cxn modelId="{835FA9DD-4211-4C14-B907-9B597953DE22}" type="presOf" srcId="{AFE9C6AE-D795-4FB1-B323-2265C87C6D7B}" destId="{0749FF56-A546-4147-9B8B-2D28192E360B}" srcOrd="0" destOrd="0" presId="urn:microsoft.com/office/officeart/2009/3/layout/OpposingIdeas"/>
    <dgm:cxn modelId="{33791FC0-6864-4285-9B35-DCFB20E3887E}" type="presOf" srcId="{AFE9C6AE-D795-4FB1-B323-2265C87C6D7B}" destId="{B169F710-53BE-42E5-B83A-76B3213E6AB6}" srcOrd="1"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EEC7EADC-750D-4765-A3C8-F4F72C4DAA3F}" type="presOf" srcId="{A31AEEBA-A402-4036-B733-2E3A2039F8FC}" destId="{D3235A5A-E2C8-4244-B3E5-8BF7CCB1005C}" srcOrd="0" destOrd="0" presId="urn:microsoft.com/office/officeart/2009/3/layout/OpposingIdeas"/>
    <dgm:cxn modelId="{C04E47A1-6086-4FA5-9491-FD140CC0E0E0}" type="presOf" srcId="{3B3B50AF-505E-4404-A0F4-B4539AE840CD}" destId="{40D61770-78A8-4475-AAB8-24F56EC1290A}" srcOrd="0" destOrd="0" presId="urn:microsoft.com/office/officeart/2009/3/layout/OpposingIdeas"/>
    <dgm:cxn modelId="{D3E5EA15-811B-4BD0-AC2F-62317593A3B6}" type="presParOf" srcId="{ABD6545D-DDC6-4362-A326-9EFA49D740FF}" destId="{CFD884ED-8FC9-4B61-965A-E438751AE5AD}" srcOrd="0" destOrd="0" presId="urn:microsoft.com/office/officeart/2009/3/layout/OpposingIdeas"/>
    <dgm:cxn modelId="{03AA68BA-84F3-42A6-80CA-54D6AC309FB0}" type="presParOf" srcId="{ABD6545D-DDC6-4362-A326-9EFA49D740FF}" destId="{9808A7C7-A035-4199-B650-35E0AAC0FFB2}" srcOrd="1" destOrd="0" presId="urn:microsoft.com/office/officeart/2009/3/layout/OpposingIdeas"/>
    <dgm:cxn modelId="{C7425BE8-9C7B-4DCB-85A7-EB2BE2DCBB78}" type="presParOf" srcId="{ABD6545D-DDC6-4362-A326-9EFA49D740FF}" destId="{4CA101BB-B031-48CE-93DF-AD6DBF08C5BD}" srcOrd="2" destOrd="0" presId="urn:microsoft.com/office/officeart/2009/3/layout/OpposingIdeas"/>
    <dgm:cxn modelId="{C7ABFEFF-D16D-4E15-B64B-D977106BA7F1}" type="presParOf" srcId="{ABD6545D-DDC6-4362-A326-9EFA49D740FF}" destId="{40D61770-78A8-4475-AAB8-24F56EC1290A}" srcOrd="3" destOrd="0" presId="urn:microsoft.com/office/officeart/2009/3/layout/OpposingIdeas"/>
    <dgm:cxn modelId="{CBEA7752-53EE-4070-B595-471DEAABDAE4}" type="presParOf" srcId="{ABD6545D-DDC6-4362-A326-9EFA49D740FF}" destId="{0749FF56-A546-4147-9B8B-2D28192E360B}" srcOrd="4" destOrd="0" presId="urn:microsoft.com/office/officeart/2009/3/layout/OpposingIdeas"/>
    <dgm:cxn modelId="{A198891F-C72D-4AD6-83A1-E06E321D73D0}" type="presParOf" srcId="{ABD6545D-DDC6-4362-A326-9EFA49D740FF}" destId="{B169F710-53BE-42E5-B83A-76B3213E6AB6}" srcOrd="5" destOrd="0" presId="urn:microsoft.com/office/officeart/2009/3/layout/OpposingIdeas"/>
    <dgm:cxn modelId="{375F0064-A939-47AD-A6BC-652131FC5316}" type="presParOf" srcId="{ABD6545D-DDC6-4362-A326-9EFA49D740FF}" destId="{D3235A5A-E2C8-4244-B3E5-8BF7CCB1005C}" srcOrd="6" destOrd="0" presId="urn:microsoft.com/office/officeart/2009/3/layout/OpposingIdeas"/>
    <dgm:cxn modelId="{16155745-B803-4762-B385-B7BF771C11E7}"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Charged with conspiracy to perform abortions, police seized Dr. Wolf’s appointment book without a warrant.</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The Exclusionary Rule </a:t>
          </a:r>
          <a:r>
            <a:rPr lang="en-US" dirty="0" smtClean="0">
              <a:solidFill>
                <a:schemeClr val="bg1"/>
              </a:solidFill>
            </a:rPr>
            <a:t>DOES NOT</a:t>
          </a:r>
          <a:r>
            <a:rPr lang="en-US" dirty="0" smtClean="0"/>
            <a:t> apply to the states.</a:t>
          </a:r>
        </a:p>
        <a:p>
          <a:pPr rtl="0"/>
          <a:r>
            <a:rPr lang="en-US" dirty="0" smtClean="0"/>
            <a:t>“Silver Platter” Doctrine allowed use of state-seized evidence by federal authorities.</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68D0B373-9CD9-4BCD-B692-B8E188D3AF8F}" type="presOf" srcId="{A31AEEBA-A402-4036-B733-2E3A2039F8FC}" destId="{D3235A5A-E2C8-4244-B3E5-8BF7CCB1005C}" srcOrd="0" destOrd="0" presId="urn:microsoft.com/office/officeart/2009/3/layout/OpposingIdeas"/>
    <dgm:cxn modelId="{980722EF-84FE-4F24-B071-722C5ED5AEE0}" type="presOf" srcId="{3B3B50AF-505E-4404-A0F4-B4539AE840CD}" destId="{40D61770-78A8-4475-AAB8-24F56EC1290A}" srcOrd="0" destOrd="0" presId="urn:microsoft.com/office/officeart/2009/3/layout/OpposingIdeas"/>
    <dgm:cxn modelId="{798332A4-C4D4-4C97-8551-3934093210FD}" type="presOf" srcId="{222EF2FE-1C0B-467E-917F-7765478504CE}" destId="{4CA101BB-B031-48CE-93DF-AD6DBF08C5BD}" srcOrd="0" destOrd="0" presId="urn:microsoft.com/office/officeart/2009/3/layout/OpposingIdeas"/>
    <dgm:cxn modelId="{791A86A4-1265-46DC-AC8D-D233BC26E570}" type="presOf" srcId="{AFE9C6AE-D795-4FB1-B323-2265C87C6D7B}" destId="{0749FF56-A546-4147-9B8B-2D28192E360B}" srcOrd="0" destOrd="0" presId="urn:microsoft.com/office/officeart/2009/3/layout/OpposingIdeas"/>
    <dgm:cxn modelId="{467AB215-D258-425B-A9F6-FDA9B1F5ADC1}" type="presOf" srcId="{A31AEEBA-A402-4036-B733-2E3A2039F8FC}" destId="{A0AC9751-2F82-4068-90A2-6D73D77BF196}" srcOrd="1" destOrd="0" presId="urn:microsoft.com/office/officeart/2009/3/layout/OpposingIdeas"/>
    <dgm:cxn modelId="{A0E7A5DB-8F8A-4D9F-A0EA-782C72CC8AD0}" type="presOf" srcId="{AFE9C6AE-D795-4FB1-B323-2265C87C6D7B}" destId="{B169F710-53BE-42E5-B83A-76B3213E6AB6}" srcOrd="1"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886B38B5-93FD-4FC1-8E67-33DDB39DC8A3}" type="presOf" srcId="{FAE7C4D3-419B-44B0-987D-C6DBD57B401F}" destId="{ABD6545D-DDC6-4362-A326-9EFA49D740FF}"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694D2FD6-33E2-45EF-98AC-B9F3ACFA201A}" type="presParOf" srcId="{ABD6545D-DDC6-4362-A326-9EFA49D740FF}" destId="{CFD884ED-8FC9-4B61-965A-E438751AE5AD}" srcOrd="0" destOrd="0" presId="urn:microsoft.com/office/officeart/2009/3/layout/OpposingIdeas"/>
    <dgm:cxn modelId="{0960F3E5-7EB5-49B1-9C14-9E77D19BA37D}" type="presParOf" srcId="{ABD6545D-DDC6-4362-A326-9EFA49D740FF}" destId="{9808A7C7-A035-4199-B650-35E0AAC0FFB2}" srcOrd="1" destOrd="0" presId="urn:microsoft.com/office/officeart/2009/3/layout/OpposingIdeas"/>
    <dgm:cxn modelId="{D845D539-007E-4155-8B83-FA1C607D929D}" type="presParOf" srcId="{ABD6545D-DDC6-4362-A326-9EFA49D740FF}" destId="{4CA101BB-B031-48CE-93DF-AD6DBF08C5BD}" srcOrd="2" destOrd="0" presId="urn:microsoft.com/office/officeart/2009/3/layout/OpposingIdeas"/>
    <dgm:cxn modelId="{9C03482A-BE91-43D0-A897-D6AC87116C4F}" type="presParOf" srcId="{ABD6545D-DDC6-4362-A326-9EFA49D740FF}" destId="{40D61770-78A8-4475-AAB8-24F56EC1290A}" srcOrd="3" destOrd="0" presId="urn:microsoft.com/office/officeart/2009/3/layout/OpposingIdeas"/>
    <dgm:cxn modelId="{59EE15AE-FBDC-414F-A883-0A999B917960}" type="presParOf" srcId="{ABD6545D-DDC6-4362-A326-9EFA49D740FF}" destId="{0749FF56-A546-4147-9B8B-2D28192E360B}" srcOrd="4" destOrd="0" presId="urn:microsoft.com/office/officeart/2009/3/layout/OpposingIdeas"/>
    <dgm:cxn modelId="{56C1AD19-6BA9-4BB8-BB4B-57CD972AF0F2}" type="presParOf" srcId="{ABD6545D-DDC6-4362-A326-9EFA49D740FF}" destId="{B169F710-53BE-42E5-B83A-76B3213E6AB6}" srcOrd="5" destOrd="0" presId="urn:microsoft.com/office/officeart/2009/3/layout/OpposingIdeas"/>
    <dgm:cxn modelId="{ACCA6F38-7381-4DBB-94B5-FA1D433036BD}" type="presParOf" srcId="{ABD6545D-DDC6-4362-A326-9EFA49D740FF}" destId="{D3235A5A-E2C8-4244-B3E5-8BF7CCB1005C}" srcOrd="6" destOrd="0" presId="urn:microsoft.com/office/officeart/2009/3/layout/OpposingIdeas"/>
    <dgm:cxn modelId="{55B58CB4-6B37-492C-A5E8-391402EF3168}"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Police entered house without a warrant, searching for a bomber.  Pornography was seized.</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The Exclusionary Rule </a:t>
          </a:r>
          <a:r>
            <a:rPr lang="en-US" dirty="0" smtClean="0">
              <a:solidFill>
                <a:schemeClr val="bg1"/>
              </a:solidFill>
            </a:rPr>
            <a:t>DOES</a:t>
          </a:r>
          <a:r>
            <a:rPr lang="en-US" dirty="0" smtClean="0"/>
            <a:t> apply to the states.</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21223CA7-F3F4-4573-8BF8-78751F84FAF6}" type="presOf" srcId="{AFE9C6AE-D795-4FB1-B323-2265C87C6D7B}" destId="{0749FF56-A546-4147-9B8B-2D28192E360B}" srcOrd="0" destOrd="0" presId="urn:microsoft.com/office/officeart/2009/3/layout/OpposingIdeas"/>
    <dgm:cxn modelId="{36B49ECE-060C-4B3E-BDAD-99F66029AA79}" type="presOf" srcId="{3B3B50AF-505E-4404-A0F4-B4539AE840CD}" destId="{40D61770-78A8-4475-AAB8-24F56EC1290A}" srcOrd="0" destOrd="0" presId="urn:microsoft.com/office/officeart/2009/3/layout/OpposingIdeas"/>
    <dgm:cxn modelId="{BC247FF8-331E-4270-90D6-D42D5C4C1B45}" type="presOf" srcId="{A31AEEBA-A402-4036-B733-2E3A2039F8FC}" destId="{D3235A5A-E2C8-4244-B3E5-8BF7CCB1005C}" srcOrd="0" destOrd="0" presId="urn:microsoft.com/office/officeart/2009/3/layout/OpposingIdeas"/>
    <dgm:cxn modelId="{C6DDF123-2C96-473B-8C2A-EF2D3C41230A}" type="presOf" srcId="{AFE9C6AE-D795-4FB1-B323-2265C87C6D7B}" destId="{B169F710-53BE-42E5-B83A-76B3213E6AB6}" srcOrd="1" destOrd="0" presId="urn:microsoft.com/office/officeart/2009/3/layout/OpposingIdeas"/>
    <dgm:cxn modelId="{84BA08D7-1E9A-4CA5-A920-93B356CB51C2}" type="presOf" srcId="{222EF2FE-1C0B-467E-917F-7765478504CE}" destId="{4CA101BB-B031-48CE-93DF-AD6DBF08C5BD}"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B00AC08F-5EFD-47EE-81A1-7A5AFD1DEA19}" type="presOf" srcId="{A31AEEBA-A402-4036-B733-2E3A2039F8FC}" destId="{A0AC9751-2F82-4068-90A2-6D73D77BF196}" srcOrd="1"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8BEE7932-C4C6-4EAB-856A-B5FAC7460374}" srcId="{FAE7C4D3-419B-44B0-987D-C6DBD57B401F}" destId="{A31AEEBA-A402-4036-B733-2E3A2039F8FC}" srcOrd="1" destOrd="0" parTransId="{CEA4589E-11E3-478D-A3C7-7974C4464015}" sibTransId="{7979D38A-476D-49B1-9BDD-4ABFF71567BF}"/>
    <dgm:cxn modelId="{BFCC2A13-FB9E-4FBD-8127-013E252687D8}" type="presOf" srcId="{FAE7C4D3-419B-44B0-987D-C6DBD57B401F}" destId="{ABD6545D-DDC6-4362-A326-9EFA49D740FF}" srcOrd="0" destOrd="0" presId="urn:microsoft.com/office/officeart/2009/3/layout/OpposingIdeas"/>
    <dgm:cxn modelId="{7FE2C5C4-A237-4574-8E2A-B831E7962FEE}" type="presParOf" srcId="{ABD6545D-DDC6-4362-A326-9EFA49D740FF}" destId="{CFD884ED-8FC9-4B61-965A-E438751AE5AD}" srcOrd="0" destOrd="0" presId="urn:microsoft.com/office/officeart/2009/3/layout/OpposingIdeas"/>
    <dgm:cxn modelId="{2157AC35-3947-4B2B-9887-ECE1BEADCFA5}" type="presParOf" srcId="{ABD6545D-DDC6-4362-A326-9EFA49D740FF}" destId="{9808A7C7-A035-4199-B650-35E0AAC0FFB2}" srcOrd="1" destOrd="0" presId="urn:microsoft.com/office/officeart/2009/3/layout/OpposingIdeas"/>
    <dgm:cxn modelId="{9D3B1C79-2F9E-4DFC-97D8-BBF3E0321370}" type="presParOf" srcId="{ABD6545D-DDC6-4362-A326-9EFA49D740FF}" destId="{4CA101BB-B031-48CE-93DF-AD6DBF08C5BD}" srcOrd="2" destOrd="0" presId="urn:microsoft.com/office/officeart/2009/3/layout/OpposingIdeas"/>
    <dgm:cxn modelId="{F4117043-8A4E-4655-828D-F05C55F8957A}" type="presParOf" srcId="{ABD6545D-DDC6-4362-A326-9EFA49D740FF}" destId="{40D61770-78A8-4475-AAB8-24F56EC1290A}" srcOrd="3" destOrd="0" presId="urn:microsoft.com/office/officeart/2009/3/layout/OpposingIdeas"/>
    <dgm:cxn modelId="{F674A951-F494-4E10-ACD6-9BCCCAC2DBCB}" type="presParOf" srcId="{ABD6545D-DDC6-4362-A326-9EFA49D740FF}" destId="{0749FF56-A546-4147-9B8B-2D28192E360B}" srcOrd="4" destOrd="0" presId="urn:microsoft.com/office/officeart/2009/3/layout/OpposingIdeas"/>
    <dgm:cxn modelId="{EEFCCC32-9619-456C-BAF8-AABF380A5B53}" type="presParOf" srcId="{ABD6545D-DDC6-4362-A326-9EFA49D740FF}" destId="{B169F710-53BE-42E5-B83A-76B3213E6AB6}" srcOrd="5" destOrd="0" presId="urn:microsoft.com/office/officeart/2009/3/layout/OpposingIdeas"/>
    <dgm:cxn modelId="{111C8D16-7721-4658-ABB5-EDDD6DA125E5}" type="presParOf" srcId="{ABD6545D-DDC6-4362-A326-9EFA49D740FF}" destId="{D3235A5A-E2C8-4244-B3E5-8BF7CCB1005C}" srcOrd="6" destOrd="0" presId="urn:microsoft.com/office/officeart/2009/3/layout/OpposingIdeas"/>
    <dgm:cxn modelId="{0CF5B545-598C-49F1-923B-3320E92F1951}"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Connecticut prohibited giving married persons advice or devices to prevent conception.</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“Marital </a:t>
          </a:r>
          <a:r>
            <a:rPr lang="en-US" dirty="0" smtClean="0">
              <a:solidFill>
                <a:schemeClr val="bg1"/>
              </a:solidFill>
            </a:rPr>
            <a:t>privacy</a:t>
          </a:r>
          <a:r>
            <a:rPr lang="en-US" dirty="0" smtClean="0"/>
            <a:t>” recognized as constitutional right.</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9FA4D175-AFE6-4D6B-8C60-11C6E285BDEB}" type="presOf" srcId="{3B3B50AF-505E-4404-A0F4-B4539AE840CD}" destId="{40D61770-78A8-4475-AAB8-24F56EC1290A}" srcOrd="0" destOrd="0" presId="urn:microsoft.com/office/officeart/2009/3/layout/OpposingIdeas"/>
    <dgm:cxn modelId="{3645A860-6008-44F3-A0EC-BDDA47FDE48E}" type="presOf" srcId="{FAE7C4D3-419B-44B0-987D-C6DBD57B401F}" destId="{ABD6545D-DDC6-4362-A326-9EFA49D740FF}" srcOrd="0" destOrd="0" presId="urn:microsoft.com/office/officeart/2009/3/layout/OpposingIdeas"/>
    <dgm:cxn modelId="{599C88E2-31AA-4420-99D9-920B8F2AB316}" type="presOf" srcId="{A31AEEBA-A402-4036-B733-2E3A2039F8FC}" destId="{D3235A5A-E2C8-4244-B3E5-8BF7CCB1005C}" srcOrd="0" destOrd="0" presId="urn:microsoft.com/office/officeart/2009/3/layout/OpposingIdeas"/>
    <dgm:cxn modelId="{E96F7FC7-4047-45A9-A8DB-2B37E204AA91}" type="presOf" srcId="{AFE9C6AE-D795-4FB1-B323-2265C87C6D7B}" destId="{B169F710-53BE-42E5-B83A-76B3213E6AB6}" srcOrd="1"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F6D42D1C-3289-4500-9F6E-4CC2B0E6B596}" type="presOf" srcId="{222EF2FE-1C0B-467E-917F-7765478504CE}" destId="{4CA101BB-B031-48CE-93DF-AD6DBF08C5BD}"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FC0CC5BE-116F-4283-A14B-C50ED46DE9FF}" type="presOf" srcId="{A31AEEBA-A402-4036-B733-2E3A2039F8FC}" destId="{A0AC9751-2F82-4068-90A2-6D73D77BF196}" srcOrd="1" destOrd="0" presId="urn:microsoft.com/office/officeart/2009/3/layout/OpposingIdeas"/>
    <dgm:cxn modelId="{CB04067D-1D17-449E-8038-3C4D99E3B2AE}" type="presOf" srcId="{AFE9C6AE-D795-4FB1-B323-2265C87C6D7B}" destId="{0749FF56-A546-4147-9B8B-2D28192E360B}" srcOrd="0"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414281D6-B680-41C2-83C0-F41E8419F49C}" type="presParOf" srcId="{ABD6545D-DDC6-4362-A326-9EFA49D740FF}" destId="{CFD884ED-8FC9-4B61-965A-E438751AE5AD}" srcOrd="0" destOrd="0" presId="urn:microsoft.com/office/officeart/2009/3/layout/OpposingIdeas"/>
    <dgm:cxn modelId="{A435BA3B-F7AA-4A2D-85FC-FFB03D7D461C}" type="presParOf" srcId="{ABD6545D-DDC6-4362-A326-9EFA49D740FF}" destId="{9808A7C7-A035-4199-B650-35E0AAC0FFB2}" srcOrd="1" destOrd="0" presId="urn:microsoft.com/office/officeart/2009/3/layout/OpposingIdeas"/>
    <dgm:cxn modelId="{F5C1B754-6708-4D08-863E-45DC731CD816}" type="presParOf" srcId="{ABD6545D-DDC6-4362-A326-9EFA49D740FF}" destId="{4CA101BB-B031-48CE-93DF-AD6DBF08C5BD}" srcOrd="2" destOrd="0" presId="urn:microsoft.com/office/officeart/2009/3/layout/OpposingIdeas"/>
    <dgm:cxn modelId="{6B867FAE-F728-4ECE-AB5E-4181BB967604}" type="presParOf" srcId="{ABD6545D-DDC6-4362-A326-9EFA49D740FF}" destId="{40D61770-78A8-4475-AAB8-24F56EC1290A}" srcOrd="3" destOrd="0" presId="urn:microsoft.com/office/officeart/2009/3/layout/OpposingIdeas"/>
    <dgm:cxn modelId="{5A9AA2E6-6080-4350-9B82-BEF7CCCD889C}" type="presParOf" srcId="{ABD6545D-DDC6-4362-A326-9EFA49D740FF}" destId="{0749FF56-A546-4147-9B8B-2D28192E360B}" srcOrd="4" destOrd="0" presId="urn:microsoft.com/office/officeart/2009/3/layout/OpposingIdeas"/>
    <dgm:cxn modelId="{80647EF2-2001-48C0-A6D1-02C73EC3A222}" type="presParOf" srcId="{ABD6545D-DDC6-4362-A326-9EFA49D740FF}" destId="{B169F710-53BE-42E5-B83A-76B3213E6AB6}" srcOrd="5" destOrd="0" presId="urn:microsoft.com/office/officeart/2009/3/layout/OpposingIdeas"/>
    <dgm:cxn modelId="{C6316AD7-F2DC-4C5A-A93C-E26F06FABC26}" type="presParOf" srcId="{ABD6545D-DDC6-4362-A326-9EFA49D740FF}" destId="{D3235A5A-E2C8-4244-B3E5-8BF7CCB1005C}" srcOrd="6" destOrd="0" presId="urn:microsoft.com/office/officeart/2009/3/layout/OpposingIdeas"/>
    <dgm:cxn modelId="{CBE53504-F4D8-43D3-80C2-6494444EC461}"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FBI put microphone on outside of phone booth to hear Katz place interstate bets.</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Katz showed a </a:t>
          </a:r>
          <a:r>
            <a:rPr lang="en-US" dirty="0" smtClean="0">
              <a:solidFill>
                <a:schemeClr val="bg1"/>
              </a:solidFill>
            </a:rPr>
            <a:t>“reasonable expectation of privacy”</a:t>
          </a:r>
          <a:r>
            <a:rPr lang="en-US" dirty="0" smtClean="0"/>
            <a:t> when he closed the phone booth door.</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B43E0C9F-9945-4790-B207-BAA3AB32782B}" srcId="{A31AEEBA-A402-4036-B733-2E3A2039F8FC}" destId="{3B3B50AF-505E-4404-A0F4-B4539AE840CD}" srcOrd="0" destOrd="0" parTransId="{752733F1-B5C8-4026-95A4-F8A9D9DCA3AC}" sibTransId="{4185EF7F-3BB8-4F41-9562-DBAE4AD793A0}"/>
    <dgm:cxn modelId="{D69FD9AC-C929-4C12-B54B-6D0679C3AB5C}" type="presOf" srcId="{AFE9C6AE-D795-4FB1-B323-2265C87C6D7B}" destId="{0749FF56-A546-4147-9B8B-2D28192E360B}" srcOrd="0" destOrd="0" presId="urn:microsoft.com/office/officeart/2009/3/layout/OpposingIdeas"/>
    <dgm:cxn modelId="{5280D938-ABB8-430B-A438-55644FD4DD78}" type="presOf" srcId="{3B3B50AF-505E-4404-A0F4-B4539AE840CD}" destId="{40D61770-78A8-4475-AAB8-24F56EC1290A}" srcOrd="0" destOrd="0" presId="urn:microsoft.com/office/officeart/2009/3/layout/OpposingIdeas"/>
    <dgm:cxn modelId="{458CF78A-DB15-44D5-AF4C-4284131ACA39}" type="presOf" srcId="{A31AEEBA-A402-4036-B733-2E3A2039F8FC}" destId="{D3235A5A-E2C8-4244-B3E5-8BF7CCB1005C}" srcOrd="0" destOrd="0" presId="urn:microsoft.com/office/officeart/2009/3/layout/OpposingIdeas"/>
    <dgm:cxn modelId="{BF52FA95-1FED-4AEC-AA0F-760A4312CAFC}" type="presOf" srcId="{FAE7C4D3-419B-44B0-987D-C6DBD57B401F}" destId="{ABD6545D-DDC6-4362-A326-9EFA49D740FF}" srcOrd="0" destOrd="0" presId="urn:microsoft.com/office/officeart/2009/3/layout/OpposingIdeas"/>
    <dgm:cxn modelId="{3FA29B95-938E-4C7B-8F01-B7ECA8802513}" type="presOf" srcId="{A31AEEBA-A402-4036-B733-2E3A2039F8FC}" destId="{A0AC9751-2F82-4068-90A2-6D73D77BF196}" srcOrd="1" destOrd="0" presId="urn:microsoft.com/office/officeart/2009/3/layout/OpposingIdeas"/>
    <dgm:cxn modelId="{D22134F0-1AE1-496C-A189-936EA709C0B7}" type="presOf" srcId="{222EF2FE-1C0B-467E-917F-7765478504CE}" destId="{4CA101BB-B031-48CE-93DF-AD6DBF08C5BD}" srcOrd="0" destOrd="0" presId="urn:microsoft.com/office/officeart/2009/3/layout/OpposingIdeas"/>
    <dgm:cxn modelId="{D3E69B84-93C6-4D45-84EB-10D65B0A17AD}" srcId="{AFE9C6AE-D795-4FB1-B323-2265C87C6D7B}" destId="{222EF2FE-1C0B-467E-917F-7765478504CE}" srcOrd="0" destOrd="0" parTransId="{E2908DAA-C4FA-4C3A-B0BC-E8E62571D32C}" sibTransId="{B5CCD5D2-F584-413A-B824-5A51DBCD66AA}"/>
    <dgm:cxn modelId="{BA27A43B-5183-4E9A-8941-D108DAB6AAC6}" srcId="{FAE7C4D3-419B-44B0-987D-C6DBD57B401F}" destId="{AFE9C6AE-D795-4FB1-B323-2265C87C6D7B}" srcOrd="0" destOrd="0" parTransId="{59B9020D-4882-430B-A678-14207153B1D3}" sibTransId="{AF5E0ED9-FCAF-4E98-9812-47F1FE70E8ED}"/>
    <dgm:cxn modelId="{D4EFFFFA-7B20-4877-AE1F-FA6111F00341}" type="presOf" srcId="{AFE9C6AE-D795-4FB1-B323-2265C87C6D7B}" destId="{B169F710-53BE-42E5-B83A-76B3213E6AB6}" srcOrd="1"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04F63450-CB01-48A8-BBFC-CF09C5F20B0D}" type="presParOf" srcId="{ABD6545D-DDC6-4362-A326-9EFA49D740FF}" destId="{CFD884ED-8FC9-4B61-965A-E438751AE5AD}" srcOrd="0" destOrd="0" presId="urn:microsoft.com/office/officeart/2009/3/layout/OpposingIdeas"/>
    <dgm:cxn modelId="{DE383A84-802B-4D5C-B6D8-C1FE2F6D12AE}" type="presParOf" srcId="{ABD6545D-DDC6-4362-A326-9EFA49D740FF}" destId="{9808A7C7-A035-4199-B650-35E0AAC0FFB2}" srcOrd="1" destOrd="0" presId="urn:microsoft.com/office/officeart/2009/3/layout/OpposingIdeas"/>
    <dgm:cxn modelId="{C4CB6759-04D7-43CF-A374-AF54C1419306}" type="presParOf" srcId="{ABD6545D-DDC6-4362-A326-9EFA49D740FF}" destId="{4CA101BB-B031-48CE-93DF-AD6DBF08C5BD}" srcOrd="2" destOrd="0" presId="urn:microsoft.com/office/officeart/2009/3/layout/OpposingIdeas"/>
    <dgm:cxn modelId="{F750B8DB-521A-44FE-AD52-A6BBD88A7278}" type="presParOf" srcId="{ABD6545D-DDC6-4362-A326-9EFA49D740FF}" destId="{40D61770-78A8-4475-AAB8-24F56EC1290A}" srcOrd="3" destOrd="0" presId="urn:microsoft.com/office/officeart/2009/3/layout/OpposingIdeas"/>
    <dgm:cxn modelId="{F814F07E-524E-410F-B5B8-55664A9753B2}" type="presParOf" srcId="{ABD6545D-DDC6-4362-A326-9EFA49D740FF}" destId="{0749FF56-A546-4147-9B8B-2D28192E360B}" srcOrd="4" destOrd="0" presId="urn:microsoft.com/office/officeart/2009/3/layout/OpposingIdeas"/>
    <dgm:cxn modelId="{14EF6232-360B-4E32-A7D4-A8186DEA4205}" type="presParOf" srcId="{ABD6545D-DDC6-4362-A326-9EFA49D740FF}" destId="{B169F710-53BE-42E5-B83A-76B3213E6AB6}" srcOrd="5" destOrd="0" presId="urn:microsoft.com/office/officeart/2009/3/layout/OpposingIdeas"/>
    <dgm:cxn modelId="{98788F07-BCDF-45DF-928C-6C1D42C94464}" type="presParOf" srcId="{ABD6545D-DDC6-4362-A326-9EFA49D740FF}" destId="{D3235A5A-E2C8-4244-B3E5-8BF7CCB1005C}" srcOrd="6" destOrd="0" presId="urn:microsoft.com/office/officeart/2009/3/layout/OpposingIdeas"/>
    <dgm:cxn modelId="{41F22199-B092-41F1-BFFB-E0DE86BE559C}"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E7C4D3-419B-44B0-987D-C6DBD57B401F}" type="doc">
      <dgm:prSet loTypeId="urn:microsoft.com/office/officeart/2009/3/layout/OpposingIdeas" loCatId="relationship" qsTypeId="urn:microsoft.com/office/officeart/2005/8/quickstyle/3d1" qsCatId="3D" csTypeId="urn:microsoft.com/office/officeart/2005/8/colors/accent1_2" csCatId="accent1" phldr="1"/>
      <dgm:spPr/>
      <dgm:t>
        <a:bodyPr/>
        <a:lstStyle/>
        <a:p>
          <a:endParaRPr lang="en-US"/>
        </a:p>
      </dgm:t>
    </dgm:pt>
    <dgm:pt modelId="{AFE9C6AE-D795-4FB1-B323-2265C87C6D7B}">
      <dgm:prSet/>
      <dgm:spPr/>
      <dgm:t>
        <a:bodyPr/>
        <a:lstStyle/>
        <a:p>
          <a:pPr rtl="0"/>
          <a:r>
            <a:rPr lang="en-US" dirty="0" smtClean="0"/>
            <a:t>Facts:</a:t>
          </a:r>
          <a:endParaRPr lang="en-US" dirty="0"/>
        </a:p>
      </dgm:t>
    </dgm:pt>
    <dgm:pt modelId="{59B9020D-4882-430B-A678-14207153B1D3}" type="parTrans" cxnId="{BA27A43B-5183-4E9A-8941-D108DAB6AAC6}">
      <dgm:prSet/>
      <dgm:spPr/>
      <dgm:t>
        <a:bodyPr/>
        <a:lstStyle/>
        <a:p>
          <a:endParaRPr lang="en-US"/>
        </a:p>
      </dgm:t>
    </dgm:pt>
    <dgm:pt modelId="{AF5E0ED9-FCAF-4E98-9812-47F1FE70E8ED}" type="sibTrans" cxnId="{BA27A43B-5183-4E9A-8941-D108DAB6AAC6}">
      <dgm:prSet/>
      <dgm:spPr/>
      <dgm:t>
        <a:bodyPr/>
        <a:lstStyle/>
        <a:p>
          <a:endParaRPr lang="en-US"/>
        </a:p>
      </dgm:t>
    </dgm:pt>
    <dgm:pt modelId="{A31AEEBA-A402-4036-B733-2E3A2039F8FC}">
      <dgm:prSet/>
      <dgm:spPr/>
      <dgm:t>
        <a:bodyPr/>
        <a:lstStyle/>
        <a:p>
          <a:pPr rtl="0"/>
          <a:r>
            <a:rPr lang="en-US" dirty="0" smtClean="0"/>
            <a:t>Holding:</a:t>
          </a:r>
          <a:endParaRPr lang="en-US" dirty="0"/>
        </a:p>
      </dgm:t>
    </dgm:pt>
    <dgm:pt modelId="{CEA4589E-11E3-478D-A3C7-7974C4464015}" type="parTrans" cxnId="{8BEE7932-C4C6-4EAB-856A-B5FAC7460374}">
      <dgm:prSet/>
      <dgm:spPr/>
      <dgm:t>
        <a:bodyPr/>
        <a:lstStyle/>
        <a:p>
          <a:endParaRPr lang="en-US"/>
        </a:p>
      </dgm:t>
    </dgm:pt>
    <dgm:pt modelId="{7979D38A-476D-49B1-9BDD-4ABFF71567BF}" type="sibTrans" cxnId="{8BEE7932-C4C6-4EAB-856A-B5FAC7460374}">
      <dgm:prSet/>
      <dgm:spPr/>
      <dgm:t>
        <a:bodyPr/>
        <a:lstStyle/>
        <a:p>
          <a:endParaRPr lang="en-US"/>
        </a:p>
      </dgm:t>
    </dgm:pt>
    <dgm:pt modelId="{222EF2FE-1C0B-467E-917F-7765478504CE}">
      <dgm:prSet/>
      <dgm:spPr/>
      <dgm:t>
        <a:bodyPr/>
        <a:lstStyle/>
        <a:p>
          <a:pPr rtl="0"/>
          <a:r>
            <a:rPr lang="en-US" dirty="0" smtClean="0"/>
            <a:t>Days after his illegal arrest, Wong Sun returned and confessed to the police.</a:t>
          </a:r>
          <a:endParaRPr lang="en-US" dirty="0"/>
        </a:p>
      </dgm:t>
    </dgm:pt>
    <dgm:pt modelId="{E2908DAA-C4FA-4C3A-B0BC-E8E62571D32C}" type="parTrans" cxnId="{D3E69B84-93C6-4D45-84EB-10D65B0A17AD}">
      <dgm:prSet/>
      <dgm:spPr/>
      <dgm:t>
        <a:bodyPr/>
        <a:lstStyle/>
        <a:p>
          <a:endParaRPr lang="en-US"/>
        </a:p>
      </dgm:t>
    </dgm:pt>
    <dgm:pt modelId="{B5CCD5D2-F584-413A-B824-5A51DBCD66AA}" type="sibTrans" cxnId="{D3E69B84-93C6-4D45-84EB-10D65B0A17AD}">
      <dgm:prSet/>
      <dgm:spPr/>
      <dgm:t>
        <a:bodyPr/>
        <a:lstStyle/>
        <a:p>
          <a:endParaRPr lang="en-US"/>
        </a:p>
      </dgm:t>
    </dgm:pt>
    <dgm:pt modelId="{3B3B50AF-505E-4404-A0F4-B4539AE840CD}">
      <dgm:prSet/>
      <dgm:spPr/>
      <dgm:t>
        <a:bodyPr/>
        <a:lstStyle/>
        <a:p>
          <a:pPr rtl="0"/>
          <a:r>
            <a:rPr lang="en-US" dirty="0" smtClean="0"/>
            <a:t>The passage of time </a:t>
          </a:r>
          <a:r>
            <a:rPr lang="en-US" dirty="0" smtClean="0">
              <a:solidFill>
                <a:schemeClr val="bg1"/>
              </a:solidFill>
            </a:rPr>
            <a:t>purged the taint</a:t>
          </a:r>
          <a:r>
            <a:rPr lang="en-US" dirty="0" smtClean="0"/>
            <a:t> of the illegal arrest and the confession was admissible.</a:t>
          </a:r>
          <a:endParaRPr lang="en-US" dirty="0"/>
        </a:p>
      </dgm:t>
    </dgm:pt>
    <dgm:pt modelId="{752733F1-B5C8-4026-95A4-F8A9D9DCA3AC}" type="parTrans" cxnId="{B43E0C9F-9945-4790-B207-BAA3AB32782B}">
      <dgm:prSet/>
      <dgm:spPr/>
      <dgm:t>
        <a:bodyPr/>
        <a:lstStyle/>
        <a:p>
          <a:endParaRPr lang="en-US"/>
        </a:p>
      </dgm:t>
    </dgm:pt>
    <dgm:pt modelId="{4185EF7F-3BB8-4F41-9562-DBAE4AD793A0}" type="sibTrans" cxnId="{B43E0C9F-9945-4790-B207-BAA3AB32782B}">
      <dgm:prSet/>
      <dgm:spPr/>
      <dgm:t>
        <a:bodyPr/>
        <a:lstStyle/>
        <a:p>
          <a:endParaRPr lang="en-US"/>
        </a:p>
      </dgm:t>
    </dgm:pt>
    <dgm:pt modelId="{ABD6545D-DDC6-4362-A326-9EFA49D740FF}" type="pres">
      <dgm:prSet presAssocID="{FAE7C4D3-419B-44B0-987D-C6DBD57B401F}" presName="Name0" presStyleCnt="0">
        <dgm:presLayoutVars>
          <dgm:chMax val="2"/>
          <dgm:dir/>
          <dgm:animOne val="branch"/>
          <dgm:animLvl val="lvl"/>
          <dgm:resizeHandles val="exact"/>
        </dgm:presLayoutVars>
      </dgm:prSet>
      <dgm:spPr/>
      <dgm:t>
        <a:bodyPr/>
        <a:lstStyle/>
        <a:p>
          <a:endParaRPr lang="en-US"/>
        </a:p>
      </dgm:t>
    </dgm:pt>
    <dgm:pt modelId="{CFD884ED-8FC9-4B61-965A-E438751AE5AD}" type="pres">
      <dgm:prSet presAssocID="{FAE7C4D3-419B-44B0-987D-C6DBD57B401F}" presName="Background" presStyleLbl="node1" presStyleIdx="0" presStyleCnt="1"/>
      <dgm:spPr/>
    </dgm:pt>
    <dgm:pt modelId="{9808A7C7-A035-4199-B650-35E0AAC0FFB2}" type="pres">
      <dgm:prSet presAssocID="{FAE7C4D3-419B-44B0-987D-C6DBD57B401F}" presName="Divider" presStyleLbl="callout" presStyleIdx="0" presStyleCnt="1"/>
      <dgm:spPr/>
    </dgm:pt>
    <dgm:pt modelId="{4CA101BB-B031-48CE-93DF-AD6DBF08C5BD}" type="pres">
      <dgm:prSet presAssocID="{FAE7C4D3-419B-44B0-987D-C6DBD57B401F}" presName="ChildText1" presStyleLbl="revTx" presStyleIdx="0" presStyleCnt="0">
        <dgm:presLayoutVars>
          <dgm:chMax val="0"/>
          <dgm:chPref val="0"/>
          <dgm:bulletEnabled val="1"/>
        </dgm:presLayoutVars>
      </dgm:prSet>
      <dgm:spPr/>
      <dgm:t>
        <a:bodyPr/>
        <a:lstStyle/>
        <a:p>
          <a:endParaRPr lang="en-US"/>
        </a:p>
      </dgm:t>
    </dgm:pt>
    <dgm:pt modelId="{40D61770-78A8-4475-AAB8-24F56EC1290A}" type="pres">
      <dgm:prSet presAssocID="{FAE7C4D3-419B-44B0-987D-C6DBD57B401F}" presName="ChildText2" presStyleLbl="revTx" presStyleIdx="0" presStyleCnt="0">
        <dgm:presLayoutVars>
          <dgm:chMax val="0"/>
          <dgm:chPref val="0"/>
          <dgm:bulletEnabled val="1"/>
        </dgm:presLayoutVars>
      </dgm:prSet>
      <dgm:spPr/>
      <dgm:t>
        <a:bodyPr/>
        <a:lstStyle/>
        <a:p>
          <a:endParaRPr lang="en-US"/>
        </a:p>
      </dgm:t>
    </dgm:pt>
    <dgm:pt modelId="{0749FF56-A546-4147-9B8B-2D28192E360B}" type="pres">
      <dgm:prSet presAssocID="{FAE7C4D3-419B-44B0-987D-C6DBD57B401F}" presName="ParentText1" presStyleLbl="revTx" presStyleIdx="0" presStyleCnt="0">
        <dgm:presLayoutVars>
          <dgm:chMax val="1"/>
          <dgm:chPref val="1"/>
        </dgm:presLayoutVars>
      </dgm:prSet>
      <dgm:spPr/>
      <dgm:t>
        <a:bodyPr/>
        <a:lstStyle/>
        <a:p>
          <a:endParaRPr lang="en-US"/>
        </a:p>
      </dgm:t>
    </dgm:pt>
    <dgm:pt modelId="{B169F710-53BE-42E5-B83A-76B3213E6AB6}" type="pres">
      <dgm:prSet presAssocID="{FAE7C4D3-419B-44B0-987D-C6DBD57B401F}" presName="ParentShape1" presStyleLbl="alignImgPlace1" presStyleIdx="0" presStyleCnt="2">
        <dgm:presLayoutVars/>
      </dgm:prSet>
      <dgm:spPr/>
      <dgm:t>
        <a:bodyPr/>
        <a:lstStyle/>
        <a:p>
          <a:endParaRPr lang="en-US"/>
        </a:p>
      </dgm:t>
    </dgm:pt>
    <dgm:pt modelId="{D3235A5A-E2C8-4244-B3E5-8BF7CCB1005C}" type="pres">
      <dgm:prSet presAssocID="{FAE7C4D3-419B-44B0-987D-C6DBD57B401F}" presName="ParentText2" presStyleLbl="revTx" presStyleIdx="0" presStyleCnt="0">
        <dgm:presLayoutVars>
          <dgm:chMax val="1"/>
          <dgm:chPref val="1"/>
        </dgm:presLayoutVars>
      </dgm:prSet>
      <dgm:spPr/>
      <dgm:t>
        <a:bodyPr/>
        <a:lstStyle/>
        <a:p>
          <a:endParaRPr lang="en-US"/>
        </a:p>
      </dgm:t>
    </dgm:pt>
    <dgm:pt modelId="{A0AC9751-2F82-4068-90A2-6D73D77BF196}" type="pres">
      <dgm:prSet presAssocID="{FAE7C4D3-419B-44B0-987D-C6DBD57B401F}" presName="ParentShape2" presStyleLbl="alignImgPlace1" presStyleIdx="1" presStyleCnt="2">
        <dgm:presLayoutVars/>
      </dgm:prSet>
      <dgm:spPr/>
      <dgm:t>
        <a:bodyPr/>
        <a:lstStyle/>
        <a:p>
          <a:endParaRPr lang="en-US"/>
        </a:p>
      </dgm:t>
    </dgm:pt>
  </dgm:ptLst>
  <dgm:cxnLst>
    <dgm:cxn modelId="{D3E69B84-93C6-4D45-84EB-10D65B0A17AD}" srcId="{AFE9C6AE-D795-4FB1-B323-2265C87C6D7B}" destId="{222EF2FE-1C0B-467E-917F-7765478504CE}" srcOrd="0" destOrd="0" parTransId="{E2908DAA-C4FA-4C3A-B0BC-E8E62571D32C}" sibTransId="{B5CCD5D2-F584-413A-B824-5A51DBCD66AA}"/>
    <dgm:cxn modelId="{B7320C39-C82F-4C89-A0AA-E6E5A68107BD}" type="presOf" srcId="{222EF2FE-1C0B-467E-917F-7765478504CE}" destId="{4CA101BB-B031-48CE-93DF-AD6DBF08C5BD}" srcOrd="0" destOrd="0" presId="urn:microsoft.com/office/officeart/2009/3/layout/OpposingIdeas"/>
    <dgm:cxn modelId="{B43E0C9F-9945-4790-B207-BAA3AB32782B}" srcId="{A31AEEBA-A402-4036-B733-2E3A2039F8FC}" destId="{3B3B50AF-505E-4404-A0F4-B4539AE840CD}" srcOrd="0" destOrd="0" parTransId="{752733F1-B5C8-4026-95A4-F8A9D9DCA3AC}" sibTransId="{4185EF7F-3BB8-4F41-9562-DBAE4AD793A0}"/>
    <dgm:cxn modelId="{D95A4674-24E5-4467-8BE4-E03BB6DADE2B}" type="presOf" srcId="{AFE9C6AE-D795-4FB1-B323-2265C87C6D7B}" destId="{B169F710-53BE-42E5-B83A-76B3213E6AB6}" srcOrd="1" destOrd="0" presId="urn:microsoft.com/office/officeart/2009/3/layout/OpposingIdeas"/>
    <dgm:cxn modelId="{8A1694DF-D08F-4163-B7E8-DACA1D40D9AB}" type="presOf" srcId="{AFE9C6AE-D795-4FB1-B323-2265C87C6D7B}" destId="{0749FF56-A546-4147-9B8B-2D28192E360B}" srcOrd="0" destOrd="0" presId="urn:microsoft.com/office/officeart/2009/3/layout/OpposingIdeas"/>
    <dgm:cxn modelId="{833663C7-CBF7-4FB5-B660-8968446FD798}" type="presOf" srcId="{A31AEEBA-A402-4036-B733-2E3A2039F8FC}" destId="{A0AC9751-2F82-4068-90A2-6D73D77BF196}" srcOrd="1" destOrd="0" presId="urn:microsoft.com/office/officeart/2009/3/layout/OpposingIdeas"/>
    <dgm:cxn modelId="{164C7E70-73B9-4F98-9CC3-3E14C2A822DA}" type="presOf" srcId="{A31AEEBA-A402-4036-B733-2E3A2039F8FC}" destId="{D3235A5A-E2C8-4244-B3E5-8BF7CCB1005C}" srcOrd="0" destOrd="0" presId="urn:microsoft.com/office/officeart/2009/3/layout/OpposingIdeas"/>
    <dgm:cxn modelId="{B8B741D6-67E7-48CE-8265-D6A45F9BD221}" type="presOf" srcId="{FAE7C4D3-419B-44B0-987D-C6DBD57B401F}" destId="{ABD6545D-DDC6-4362-A326-9EFA49D740FF}" srcOrd="0" destOrd="0" presId="urn:microsoft.com/office/officeart/2009/3/layout/OpposingIdeas"/>
    <dgm:cxn modelId="{BA27A43B-5183-4E9A-8941-D108DAB6AAC6}" srcId="{FAE7C4D3-419B-44B0-987D-C6DBD57B401F}" destId="{AFE9C6AE-D795-4FB1-B323-2265C87C6D7B}" srcOrd="0" destOrd="0" parTransId="{59B9020D-4882-430B-A678-14207153B1D3}" sibTransId="{AF5E0ED9-FCAF-4E98-9812-47F1FE70E8ED}"/>
    <dgm:cxn modelId="{0DEE598A-050C-40C9-89FF-0CF8DF9C91CD}" type="presOf" srcId="{3B3B50AF-505E-4404-A0F4-B4539AE840CD}" destId="{40D61770-78A8-4475-AAB8-24F56EC1290A}" srcOrd="0" destOrd="0" presId="urn:microsoft.com/office/officeart/2009/3/layout/OpposingIdeas"/>
    <dgm:cxn modelId="{8BEE7932-C4C6-4EAB-856A-B5FAC7460374}" srcId="{FAE7C4D3-419B-44B0-987D-C6DBD57B401F}" destId="{A31AEEBA-A402-4036-B733-2E3A2039F8FC}" srcOrd="1" destOrd="0" parTransId="{CEA4589E-11E3-478D-A3C7-7974C4464015}" sibTransId="{7979D38A-476D-49B1-9BDD-4ABFF71567BF}"/>
    <dgm:cxn modelId="{88CB251B-31E3-415C-9998-51D3C3FE8CAB}" type="presParOf" srcId="{ABD6545D-DDC6-4362-A326-9EFA49D740FF}" destId="{CFD884ED-8FC9-4B61-965A-E438751AE5AD}" srcOrd="0" destOrd="0" presId="urn:microsoft.com/office/officeart/2009/3/layout/OpposingIdeas"/>
    <dgm:cxn modelId="{4B67405D-DA68-46D5-BDE3-9AE3EAF8A5C7}" type="presParOf" srcId="{ABD6545D-DDC6-4362-A326-9EFA49D740FF}" destId="{9808A7C7-A035-4199-B650-35E0AAC0FFB2}" srcOrd="1" destOrd="0" presId="urn:microsoft.com/office/officeart/2009/3/layout/OpposingIdeas"/>
    <dgm:cxn modelId="{4DC2FEFE-C04A-4C21-A6C3-7D2FA09ADA1B}" type="presParOf" srcId="{ABD6545D-DDC6-4362-A326-9EFA49D740FF}" destId="{4CA101BB-B031-48CE-93DF-AD6DBF08C5BD}" srcOrd="2" destOrd="0" presId="urn:microsoft.com/office/officeart/2009/3/layout/OpposingIdeas"/>
    <dgm:cxn modelId="{511974C7-A4B0-4C60-8E50-3639E1F7EB02}" type="presParOf" srcId="{ABD6545D-DDC6-4362-A326-9EFA49D740FF}" destId="{40D61770-78A8-4475-AAB8-24F56EC1290A}" srcOrd="3" destOrd="0" presId="urn:microsoft.com/office/officeart/2009/3/layout/OpposingIdeas"/>
    <dgm:cxn modelId="{169B1F35-6885-4C37-ADEA-510EC3E2B8C3}" type="presParOf" srcId="{ABD6545D-DDC6-4362-A326-9EFA49D740FF}" destId="{0749FF56-A546-4147-9B8B-2D28192E360B}" srcOrd="4" destOrd="0" presId="urn:microsoft.com/office/officeart/2009/3/layout/OpposingIdeas"/>
    <dgm:cxn modelId="{1535348C-FA74-41C2-B657-0A487E379B90}" type="presParOf" srcId="{ABD6545D-DDC6-4362-A326-9EFA49D740FF}" destId="{B169F710-53BE-42E5-B83A-76B3213E6AB6}" srcOrd="5" destOrd="0" presId="urn:microsoft.com/office/officeart/2009/3/layout/OpposingIdeas"/>
    <dgm:cxn modelId="{3EAEB294-159A-4ECD-9BFE-E35F3D3D2507}" type="presParOf" srcId="{ABD6545D-DDC6-4362-A326-9EFA49D740FF}" destId="{D3235A5A-E2C8-4244-B3E5-8BF7CCB1005C}" srcOrd="6" destOrd="0" presId="urn:microsoft.com/office/officeart/2009/3/layout/OpposingIdeas"/>
    <dgm:cxn modelId="{72D8EBC6-CF1C-45AA-A811-77815BC84466}" type="presParOf" srcId="{ABD6545D-DDC6-4362-A326-9EFA49D740FF}" destId="{A0AC9751-2F82-4068-90A2-6D73D77BF196}"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9DFB-979A-45C8-9DB3-516BA3360FA5}">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2BF3DF-D479-4434-A52C-C802CDB9FBC0}">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9B8DB32-21FE-429C-AC8C-A2259F2179DE}">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 federal government sought forfeiture (a civil action) based upon fraud in their importation.</a:t>
          </a:r>
          <a:endParaRPr lang="en-US" sz="2000" kern="1200" dirty="0"/>
        </a:p>
      </dsp:txBody>
      <dsp:txXfrm>
        <a:off x="1429719" y="1207007"/>
        <a:ext cx="2917832" cy="3072384"/>
      </dsp:txXfrm>
    </dsp:sp>
    <dsp:sp modelId="{4AA794D5-D97D-41DD-87DC-271944751E62}">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 notice to produce the invoice violated Fourth Amendment protections.  The invoice should </a:t>
          </a:r>
          <a:r>
            <a:rPr lang="en-US" sz="2000" b="1" kern="1200" dirty="0" smtClean="0">
              <a:solidFill>
                <a:schemeClr val="bg1"/>
              </a:solidFill>
            </a:rPr>
            <a:t>NOT</a:t>
          </a:r>
          <a:r>
            <a:rPr lang="en-US" sz="2000" kern="1200" dirty="0" smtClean="0"/>
            <a:t> have been admitted into evidence.</a:t>
          </a:r>
          <a:endParaRPr lang="en-US" sz="2000" kern="1200" dirty="0"/>
        </a:p>
      </dsp:txBody>
      <dsp:txXfrm>
        <a:off x="4796448" y="1207007"/>
        <a:ext cx="2917832" cy="3072384"/>
      </dsp:txXfrm>
    </dsp:sp>
    <dsp:sp modelId="{E446D11E-5490-4FEF-9CB2-37E4598AD0D5}">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233EE198-2203-4247-9979-062E7BB76791}">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Without a warrant, officers on two separate occasions searched home and seized papers.</a:t>
          </a:r>
          <a:endParaRPr lang="en-US" sz="17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The search and seizure of the papers violated the protections of the Fourth Amendment.  </a:t>
          </a:r>
        </a:p>
        <a:p>
          <a:pPr lvl="0" algn="l" defTabSz="755650" rtl="0">
            <a:lnSpc>
              <a:spcPct val="90000"/>
            </a:lnSpc>
            <a:spcBef>
              <a:spcPct val="0"/>
            </a:spcBef>
            <a:spcAft>
              <a:spcPct val="35000"/>
            </a:spcAft>
          </a:pPr>
          <a:r>
            <a:rPr lang="en-US" sz="1700" kern="1200" dirty="0" smtClean="0"/>
            <a:t>The case applies the </a:t>
          </a:r>
          <a:r>
            <a:rPr lang="en-US" sz="1700" kern="1200" dirty="0" smtClean="0">
              <a:solidFill>
                <a:schemeClr val="bg1"/>
              </a:solidFill>
            </a:rPr>
            <a:t>Exclusionary Rule</a:t>
          </a:r>
          <a:r>
            <a:rPr lang="en-US" sz="1700" kern="1200" dirty="0" smtClean="0"/>
            <a:t> discussed in </a:t>
          </a:r>
          <a:r>
            <a:rPr lang="en-US" sz="1700" i="1" kern="1200" dirty="0" smtClean="0"/>
            <a:t>Boyd v. United States</a:t>
          </a:r>
          <a:r>
            <a:rPr lang="en-US" sz="1700" kern="1200" dirty="0" smtClean="0"/>
            <a:t> (1886) to criminal cases.</a:t>
          </a:r>
          <a:endParaRPr lang="en-US" sz="1700" kern="1200" dirty="0"/>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DNA sample after assault arrest matched unsolved rape case.</a:t>
          </a:r>
          <a:endParaRPr lang="en-US" sz="23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DNA sampling of arrestees is similar to photographing and fingerprinting. </a:t>
          </a:r>
          <a:r>
            <a:rPr lang="en-US" sz="2300" i="1" kern="1200" dirty="0" smtClean="0">
              <a:solidFill>
                <a:schemeClr val="bg1"/>
              </a:solidFill>
            </a:rPr>
            <a:t>Scalia dissents.</a:t>
          </a:r>
          <a:endParaRPr lang="en-US" sz="2300" i="1" kern="1200" dirty="0">
            <a:solidFill>
              <a:schemeClr val="bg1"/>
            </a:solidFill>
          </a:endParaRPr>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Cell phone searched after arrest for crime unrelated to phone.</a:t>
          </a:r>
          <a:endParaRPr lang="en-US" sz="26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Police may not generally search phone of arrestees without warrant. </a:t>
          </a:r>
          <a:r>
            <a:rPr lang="en-US" sz="2600" i="1" kern="1200" dirty="0" smtClean="0">
              <a:solidFill>
                <a:schemeClr val="bg1"/>
              </a:solidFill>
            </a:rPr>
            <a:t>Unanimous.</a:t>
          </a:r>
          <a:endParaRPr lang="en-US" sz="2600" i="1" kern="1200" dirty="0">
            <a:solidFill>
              <a:schemeClr val="tx1"/>
            </a:solidFill>
          </a:endParaRPr>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C099E-1E2E-434B-A8B6-5660FADB9C14}">
      <dsp:nvSpPr>
        <dsp:cNvPr id="0" name=""/>
        <dsp:cNvSpPr/>
      </dsp:nvSpPr>
      <dsp:spPr>
        <a:xfrm>
          <a:off x="3151358" y="2598399"/>
          <a:ext cx="1926883" cy="1926883"/>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Why choose exclusion?</a:t>
          </a:r>
          <a:endParaRPr lang="en-US" sz="2000" kern="1200"/>
        </a:p>
      </dsp:txBody>
      <dsp:txXfrm>
        <a:off x="3433543" y="2880584"/>
        <a:ext cx="1362513" cy="1362513"/>
      </dsp:txXfrm>
    </dsp:sp>
    <dsp:sp modelId="{D6457501-4C5C-4332-B8F8-E699E474A45C}">
      <dsp:nvSpPr>
        <dsp:cNvPr id="0" name=""/>
        <dsp:cNvSpPr/>
      </dsp:nvSpPr>
      <dsp:spPr>
        <a:xfrm rot="10800000">
          <a:off x="1285853" y="3287260"/>
          <a:ext cx="1762901" cy="54916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F4916F6-2A82-4E9A-88AA-ABC0C33E14CB}">
      <dsp:nvSpPr>
        <dsp:cNvPr id="0" name=""/>
        <dsp:cNvSpPr/>
      </dsp:nvSpPr>
      <dsp:spPr>
        <a:xfrm>
          <a:off x="370583" y="2829625"/>
          <a:ext cx="1830539" cy="1464431"/>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rtl="0">
            <a:lnSpc>
              <a:spcPct val="90000"/>
            </a:lnSpc>
            <a:spcBef>
              <a:spcPct val="0"/>
            </a:spcBef>
            <a:spcAft>
              <a:spcPct val="35000"/>
            </a:spcAft>
          </a:pPr>
          <a:r>
            <a:rPr lang="en-US" sz="900" kern="1200" dirty="0" smtClean="0"/>
            <a:t>Think back to 1914…</a:t>
          </a:r>
          <a:endParaRPr lang="en-US" sz="900" kern="1200" dirty="0"/>
        </a:p>
      </dsp:txBody>
      <dsp:txXfrm>
        <a:off x="413475" y="2872517"/>
        <a:ext cx="1744755" cy="1378647"/>
      </dsp:txXfrm>
    </dsp:sp>
    <dsp:sp modelId="{C2F40799-81B8-44D2-B753-FE4BC6734AFF}">
      <dsp:nvSpPr>
        <dsp:cNvPr id="0" name=""/>
        <dsp:cNvSpPr/>
      </dsp:nvSpPr>
      <dsp:spPr>
        <a:xfrm rot="13500000">
          <a:off x="1856261" y="1910173"/>
          <a:ext cx="1762901" cy="54916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423E865B-4911-4FAA-991C-9B400C022A9F}">
      <dsp:nvSpPr>
        <dsp:cNvPr id="0" name=""/>
        <dsp:cNvSpPr/>
      </dsp:nvSpPr>
      <dsp:spPr>
        <a:xfrm>
          <a:off x="1199163" y="829258"/>
          <a:ext cx="1830539" cy="1464431"/>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rtl="0">
            <a:lnSpc>
              <a:spcPct val="90000"/>
            </a:lnSpc>
            <a:spcBef>
              <a:spcPct val="0"/>
            </a:spcBef>
            <a:spcAft>
              <a:spcPct val="35000"/>
            </a:spcAft>
          </a:pPr>
          <a:r>
            <a:rPr lang="en-US" sz="900" kern="1200" dirty="0" smtClean="0"/>
            <a:t>There was little to </a:t>
          </a:r>
          <a:r>
            <a:rPr lang="en-US" sz="900" b="1" i="1" kern="1200" dirty="0" smtClean="0"/>
            <a:t>no formal police training</a:t>
          </a:r>
          <a:r>
            <a:rPr lang="en-US" sz="900" kern="1200" dirty="0" smtClean="0"/>
            <a:t>  (“scientific” policing classes began in 1919, and New York became the first state to mandate training and create a police academy in 1959).</a:t>
          </a:r>
          <a:endParaRPr lang="en-US" sz="900" kern="1200" dirty="0"/>
        </a:p>
      </dsp:txBody>
      <dsp:txXfrm>
        <a:off x="1242055" y="872150"/>
        <a:ext cx="1744755" cy="1378647"/>
      </dsp:txXfrm>
    </dsp:sp>
    <dsp:sp modelId="{432125D8-F8B1-4F6E-982F-F11E706751B9}">
      <dsp:nvSpPr>
        <dsp:cNvPr id="0" name=""/>
        <dsp:cNvSpPr/>
      </dsp:nvSpPr>
      <dsp:spPr>
        <a:xfrm rot="16200000">
          <a:off x="3233349" y="1339765"/>
          <a:ext cx="1762901" cy="54916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688B6872-B4F7-4B50-B624-2951F7ACBEEC}">
      <dsp:nvSpPr>
        <dsp:cNvPr id="0" name=""/>
        <dsp:cNvSpPr/>
      </dsp:nvSpPr>
      <dsp:spPr>
        <a:xfrm>
          <a:off x="3199530" y="679"/>
          <a:ext cx="1830539" cy="1464431"/>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rtl="0">
            <a:lnSpc>
              <a:spcPct val="90000"/>
            </a:lnSpc>
            <a:spcBef>
              <a:spcPct val="0"/>
            </a:spcBef>
            <a:spcAft>
              <a:spcPct val="35000"/>
            </a:spcAft>
          </a:pPr>
          <a:r>
            <a:rPr lang="en-US" sz="900" kern="1200" smtClean="0"/>
            <a:t>Police officers were mainly </a:t>
          </a:r>
          <a:r>
            <a:rPr lang="en-US" sz="900" b="1" i="1" kern="1200" smtClean="0"/>
            <a:t>judgment proof</a:t>
          </a:r>
          <a:r>
            <a:rPr lang="en-US" sz="900" kern="1200" smtClean="0"/>
            <a:t>; no assets to satisfy a judgment after a civil suit.</a:t>
          </a:r>
          <a:endParaRPr lang="en-US" sz="900" kern="1200"/>
        </a:p>
      </dsp:txBody>
      <dsp:txXfrm>
        <a:off x="3242422" y="43571"/>
        <a:ext cx="1744755" cy="1378647"/>
      </dsp:txXfrm>
    </dsp:sp>
    <dsp:sp modelId="{F6F4A36A-6208-4D45-9BBE-DBDFC275EA53}">
      <dsp:nvSpPr>
        <dsp:cNvPr id="0" name=""/>
        <dsp:cNvSpPr/>
      </dsp:nvSpPr>
      <dsp:spPr>
        <a:xfrm rot="18900000">
          <a:off x="4610436" y="1910173"/>
          <a:ext cx="1762901" cy="54916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23F9504-BD7C-47E8-9540-996C1B575EDF}">
      <dsp:nvSpPr>
        <dsp:cNvPr id="0" name=""/>
        <dsp:cNvSpPr/>
      </dsp:nvSpPr>
      <dsp:spPr>
        <a:xfrm>
          <a:off x="5199897" y="829258"/>
          <a:ext cx="1830539" cy="1464431"/>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rtl="0">
            <a:lnSpc>
              <a:spcPct val="90000"/>
            </a:lnSpc>
            <a:spcBef>
              <a:spcPct val="0"/>
            </a:spcBef>
            <a:spcAft>
              <a:spcPct val="35000"/>
            </a:spcAft>
          </a:pPr>
          <a:r>
            <a:rPr lang="en-US" sz="900" kern="1200" smtClean="0"/>
            <a:t>If the court allowed illegally seized evidence, the court would be </a:t>
          </a:r>
          <a:r>
            <a:rPr lang="en-US" sz="900" b="1" i="1" kern="1200" smtClean="0"/>
            <a:t>condoning wrong-doing</a:t>
          </a:r>
          <a:r>
            <a:rPr lang="en-US" sz="900" kern="1200" smtClean="0"/>
            <a:t>.</a:t>
          </a:r>
          <a:endParaRPr lang="en-US" sz="900" kern="1200"/>
        </a:p>
      </dsp:txBody>
      <dsp:txXfrm>
        <a:off x="5242789" y="872150"/>
        <a:ext cx="1744755" cy="1378647"/>
      </dsp:txXfrm>
    </dsp:sp>
    <dsp:sp modelId="{4A71296C-E104-41AA-9E8D-AA7930A726E0}">
      <dsp:nvSpPr>
        <dsp:cNvPr id="0" name=""/>
        <dsp:cNvSpPr/>
      </dsp:nvSpPr>
      <dsp:spPr>
        <a:xfrm>
          <a:off x="5180844" y="3287260"/>
          <a:ext cx="1762901" cy="54916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8DA9AF3-F98B-4D52-A94B-5EB1524471DD}">
      <dsp:nvSpPr>
        <dsp:cNvPr id="0" name=""/>
        <dsp:cNvSpPr/>
      </dsp:nvSpPr>
      <dsp:spPr>
        <a:xfrm>
          <a:off x="6028476" y="2829625"/>
          <a:ext cx="1830539" cy="1464431"/>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rtl="0">
            <a:lnSpc>
              <a:spcPct val="90000"/>
            </a:lnSpc>
            <a:spcBef>
              <a:spcPct val="0"/>
            </a:spcBef>
            <a:spcAft>
              <a:spcPct val="35000"/>
            </a:spcAft>
          </a:pPr>
          <a:r>
            <a:rPr lang="en-US" sz="900" kern="1200" smtClean="0"/>
            <a:t>Excluding illegally seized evidence would have </a:t>
          </a:r>
          <a:r>
            <a:rPr lang="en-US" sz="900" b="1" i="1" kern="1200" smtClean="0"/>
            <a:t>deterrent effect</a:t>
          </a:r>
          <a:r>
            <a:rPr lang="en-US" sz="900" kern="1200" smtClean="0"/>
            <a:t> on police wrong-doing.</a:t>
          </a:r>
          <a:endParaRPr lang="en-US" sz="900" kern="1200"/>
        </a:p>
      </dsp:txBody>
      <dsp:txXfrm>
        <a:off x="6071368" y="2872517"/>
        <a:ext cx="1744755" cy="1378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While in custody, Silverthorne’s offices were searched without a warrant and papers seized. Silverthorne demanded the papers back, but authorities copied them first.</a:t>
          </a:r>
          <a:endParaRPr lang="en-US" sz="19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The Fourth Amendment extends to corporations and includes “derivative” evidence (ex. copies).  The </a:t>
          </a:r>
          <a:r>
            <a:rPr lang="en-US" sz="1900" kern="1200" dirty="0" smtClean="0">
              <a:solidFill>
                <a:schemeClr val="bg1"/>
              </a:solidFill>
            </a:rPr>
            <a:t>“fruit of the poisoned tree” doctrine</a:t>
          </a:r>
          <a:r>
            <a:rPr lang="en-US" sz="1900" kern="1200" dirty="0" smtClean="0"/>
            <a:t>.</a:t>
          </a:r>
          <a:endParaRPr lang="en-US" sz="1900" kern="1200" dirty="0"/>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Charged with conspiracy to perform abortions, police seized Dr. Wolf’s appointment book without a warrant.</a:t>
          </a:r>
          <a:endParaRPr lang="en-US" sz="19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The Exclusionary Rule </a:t>
          </a:r>
          <a:r>
            <a:rPr lang="en-US" sz="1900" kern="1200" dirty="0" smtClean="0">
              <a:solidFill>
                <a:schemeClr val="bg1"/>
              </a:solidFill>
            </a:rPr>
            <a:t>DOES NOT</a:t>
          </a:r>
          <a:r>
            <a:rPr lang="en-US" sz="1900" kern="1200" dirty="0" smtClean="0"/>
            <a:t> apply to the states.</a:t>
          </a:r>
        </a:p>
        <a:p>
          <a:pPr lvl="0" algn="l" defTabSz="844550" rtl="0">
            <a:lnSpc>
              <a:spcPct val="90000"/>
            </a:lnSpc>
            <a:spcBef>
              <a:spcPct val="0"/>
            </a:spcBef>
            <a:spcAft>
              <a:spcPct val="35000"/>
            </a:spcAft>
          </a:pPr>
          <a:r>
            <a:rPr lang="en-US" sz="1900" kern="1200" dirty="0" smtClean="0"/>
            <a:t>“Silver Platter” Doctrine allowed use of state-seized evidence by federal authorities.</a:t>
          </a:r>
          <a:endParaRPr lang="en-US" sz="1900" kern="1200" dirty="0"/>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84ED-8FC9-4B61-965A-E438751AE5AD}">
      <dsp:nvSpPr>
        <dsp:cNvPr id="0" name=""/>
        <dsp:cNvSpPr/>
      </dsp:nvSpPr>
      <dsp:spPr>
        <a:xfrm>
          <a:off x="1205270" y="932687"/>
          <a:ext cx="6733458" cy="3621024"/>
        </a:xfrm>
        <a:prstGeom prst="round2DiagRect">
          <a:avLst>
            <a:gd name="adj1" fmla="val 0"/>
            <a:gd name="adj2" fmla="val 166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08A7C7-A035-4199-B650-35E0AAC0FFB2}">
      <dsp:nvSpPr>
        <dsp:cNvPr id="0" name=""/>
        <dsp:cNvSpPr/>
      </dsp:nvSpPr>
      <dsp:spPr>
        <a:xfrm>
          <a:off x="4571999" y="1316735"/>
          <a:ext cx="897" cy="2852928"/>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A101BB-B031-48CE-93DF-AD6DBF08C5BD}">
      <dsp:nvSpPr>
        <dsp:cNvPr id="0" name=""/>
        <dsp:cNvSpPr/>
      </dsp:nvSpPr>
      <dsp:spPr>
        <a:xfrm>
          <a:off x="1429719"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Police entered house without a warrant, searching for a bomber.  Pornography was seized.</a:t>
          </a:r>
          <a:endParaRPr lang="en-US" sz="2300" kern="1200" dirty="0"/>
        </a:p>
      </dsp:txBody>
      <dsp:txXfrm>
        <a:off x="1429719" y="1207007"/>
        <a:ext cx="2917832" cy="3072384"/>
      </dsp:txXfrm>
    </dsp:sp>
    <dsp:sp modelId="{40D61770-78A8-4475-AAB8-24F56EC1290A}">
      <dsp:nvSpPr>
        <dsp:cNvPr id="0" name=""/>
        <dsp:cNvSpPr/>
      </dsp:nvSpPr>
      <dsp:spPr>
        <a:xfrm>
          <a:off x="4796448" y="1207007"/>
          <a:ext cx="2917832" cy="3072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The Exclusionary Rule </a:t>
          </a:r>
          <a:r>
            <a:rPr lang="en-US" sz="2300" kern="1200" dirty="0" smtClean="0">
              <a:solidFill>
                <a:schemeClr val="bg1"/>
              </a:solidFill>
            </a:rPr>
            <a:t>DOES</a:t>
          </a:r>
          <a:r>
            <a:rPr lang="en-US" sz="2300" kern="1200" dirty="0" smtClean="0"/>
            <a:t> apply to the states.</a:t>
          </a:r>
          <a:endParaRPr lang="en-US" sz="2300" kern="1200" dirty="0"/>
        </a:p>
      </dsp:txBody>
      <dsp:txXfrm>
        <a:off x="4796448" y="1207007"/>
        <a:ext cx="2917832" cy="3072384"/>
      </dsp:txXfrm>
    </dsp:sp>
    <dsp:sp modelId="{B169F710-53BE-42E5-B83A-76B3213E6AB6}">
      <dsp:nvSpPr>
        <dsp:cNvPr id="0" name=""/>
        <dsp:cNvSpPr/>
      </dsp:nvSpPr>
      <dsp:spPr>
        <a:xfrm rot="16200000">
          <a:off x="-1330954" y="1413982"/>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Facts:</a:t>
          </a:r>
          <a:endParaRPr lang="en-US" sz="2100" kern="1200" dirty="0"/>
        </a:p>
      </dsp:txBody>
      <dsp:txXfrm>
        <a:off x="-1161345" y="1865107"/>
        <a:ext cx="3610989" cy="559213"/>
      </dsp:txXfrm>
    </dsp:sp>
    <dsp:sp modelId="{A0AC9751-2F82-4068-90A2-6D73D77BF196}">
      <dsp:nvSpPr>
        <dsp:cNvPr id="0" name=""/>
        <dsp:cNvSpPr/>
      </dsp:nvSpPr>
      <dsp:spPr>
        <a:xfrm rot="5400000">
          <a:off x="6524746" y="2950174"/>
          <a:ext cx="3950208" cy="1122243"/>
        </a:xfrm>
        <a:prstGeom prst="rightArrow">
          <a:avLst>
            <a:gd name="adj1" fmla="val 49830"/>
            <a:gd name="adj2" fmla="val 60660"/>
          </a:avLst>
        </a:prstGeom>
        <a:gradFill rotWithShape="0">
          <a:gsLst>
            <a:gs pos="0">
              <a:schemeClr val="accent1">
                <a:tint val="50000"/>
                <a:hueOff val="0"/>
                <a:satOff val="0"/>
                <a:lumOff val="0"/>
                <a:alphaOff val="0"/>
                <a:shade val="15000"/>
                <a:satMod val="180000"/>
              </a:schemeClr>
            </a:gs>
            <a:gs pos="50000">
              <a:schemeClr val="accent1">
                <a:tint val="50000"/>
                <a:hueOff val="0"/>
                <a:satOff val="0"/>
                <a:lumOff val="0"/>
                <a:alphaOff val="0"/>
                <a:shade val="45000"/>
                <a:satMod val="170000"/>
              </a:schemeClr>
            </a:gs>
            <a:gs pos="70000">
              <a:schemeClr val="accent1">
                <a:tint val="50000"/>
                <a:hueOff val="0"/>
                <a:satOff val="0"/>
                <a:lumOff val="0"/>
                <a:alphaOff val="0"/>
                <a:tint val="99000"/>
                <a:shade val="65000"/>
                <a:satMod val="155000"/>
              </a:schemeClr>
            </a:gs>
            <a:gs pos="100000">
              <a:schemeClr val="accent1">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rtl="0">
            <a:lnSpc>
              <a:spcPct val="90000"/>
            </a:lnSpc>
            <a:spcBef>
              <a:spcPct val="0"/>
            </a:spcBef>
            <a:spcAft>
              <a:spcPct val="35000"/>
            </a:spcAft>
          </a:pPr>
          <a:r>
            <a:rPr lang="en-US" sz="2100" kern="1200" dirty="0" smtClean="0"/>
            <a:t>Holding:</a:t>
          </a:r>
          <a:endParaRPr lang="en-US" sz="2100" kern="1200" dirty="0"/>
        </a:p>
      </dsp:txBody>
      <dsp:txXfrm>
        <a:off x="6694356" y="3062080"/>
        <a:ext cx="3610989" cy="559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7979F-E25E-4DEC-B5E2-EF5AED4C078F}" type="datetimeFigureOut">
              <a:rPr lang="en-US" smtClean="0"/>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F4841-B580-4A44-B6F4-30828947D297}" type="slidenum">
              <a:rPr lang="en-US" smtClean="0"/>
              <a:t>‹#›</a:t>
            </a:fld>
            <a:endParaRPr lang="en-US"/>
          </a:p>
        </p:txBody>
      </p:sp>
    </p:spTree>
    <p:extLst>
      <p:ext uri="{BB962C8B-B14F-4D97-AF65-F5344CB8AC3E}">
        <p14:creationId xmlns:p14="http://schemas.microsoft.com/office/powerpoint/2010/main" val="249653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federal government seized 35 cases of polished plate glass and sought forfeiture (a civil action) based upon fraud in their importation.  The government directed the owners to produce an invoice dealing with the purchase of some of the glass.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The </a:t>
            </a:r>
            <a:r>
              <a:rPr lang="en-US" dirty="0" smtClean="0"/>
              <a:t>notice to produce the invoice violated Fourth Amendment protections.  The invoice should not have been admitted into evidence.</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4445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Williams surrendered to police in connection with the disappearance of a 10 year old girl.  His attorney advised the police not to question him while being transported.  Search parties were out looking for the girl at this time.  During the drive to the police station one of the officers talked with Williams about the location of the girl and the importance of a “Christian burial” for her.  Williams revealed the location of the body.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The conviction stands as the girl’s body would “ultimately or inevitably” have been discovered even if no violation of any constitutional provision had occurred.</a:t>
            </a:r>
          </a:p>
          <a:p>
            <a:endParaRPr lang="en-US" dirty="0" smtClean="0">
              <a:solidFill>
                <a:srgbClr val="FF0000"/>
              </a:solidFill>
              <a:latin typeface="Times New Roman"/>
            </a:endParaRP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rape victim described her armed assailant to police and told them he’d just gone into a store.  The rapist was spotted, but police lost sight of him.  Moments later he was apprehended with an empty shoulder holster.  Handcuffed, but before receiving the </a:t>
            </a:r>
            <a:r>
              <a:rPr lang="en-US" i="1" dirty="0" smtClean="0"/>
              <a:t>Miranda</a:t>
            </a:r>
            <a:r>
              <a:rPr lang="en-US" dirty="0" smtClean="0"/>
              <a:t> warning, he was asked where the gun was and responded “the gun is over there”.  He sought to exclude the statement at trial.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“Concern for public safety” supersedes the </a:t>
            </a:r>
            <a:r>
              <a:rPr lang="en-US" i="1" dirty="0" smtClean="0"/>
              <a:t>Miranda</a:t>
            </a:r>
            <a:r>
              <a:rPr lang="en-US" dirty="0" smtClean="0"/>
              <a:t> warning and the statement was admissible.</a:t>
            </a:r>
          </a:p>
          <a:p>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Officers presented information in support of an application for a search warrant to a judge who issued warrants to search vehicles and residences.  Police used the warrants to seize drugs and other evidence.  Upon review it was determined that the warrant applications were defective.  Leon sought to exclude the evidence at trial.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police acted in “</a:t>
            </a:r>
            <a:r>
              <a:rPr lang="en-US" dirty="0" smtClean="0">
                <a:latin typeface="Times New Roman"/>
              </a:rPr>
              <a:t>good faith” reasonably relying upon facially valid warrants.  The Exclusionary Rule does not apply as it was the </a:t>
            </a:r>
            <a:r>
              <a:rPr lang="en-US" b="1" i="1" dirty="0" smtClean="0">
                <a:solidFill>
                  <a:srgbClr val="FF0000"/>
                </a:solidFill>
                <a:latin typeface="Times New Roman"/>
              </a:rPr>
              <a:t>judge</a:t>
            </a:r>
            <a:r>
              <a:rPr lang="en-US" dirty="0" smtClean="0">
                <a:latin typeface="Times New Roman"/>
              </a:rPr>
              <a:t> who erred and the Rule exists to deter </a:t>
            </a:r>
            <a:r>
              <a:rPr lang="en-US" b="1" i="1" dirty="0" smtClean="0">
                <a:solidFill>
                  <a:srgbClr val="FF0000"/>
                </a:solidFill>
                <a:latin typeface="Times New Roman"/>
              </a:rPr>
              <a:t>police</a:t>
            </a:r>
            <a:r>
              <a:rPr lang="en-US" dirty="0" smtClean="0">
                <a:latin typeface="Times New Roman"/>
              </a:rPr>
              <a:t> misconduct.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Fischer, who claimed to be Rodriguez’s girlfriend, took police to his apartment and used a key to gain entry. Police observed drugs in “plain view” and arrested Rodriguez without a warrant.  At trial it was revealed that Fischer had moved out of the apartment but, unknown to Rodriguez, had kept her key.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 remanded to determine if the police acted reasonably in believing that Fischer could consent to the entry and search.</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Evans was arrested for driving the wrong way on a one-way street.  The patrol car’s computer indicated an outstanding misdemeanor warrant for his arrest. He was arrested and marijuana was found in the car.  The computer report was in error, the warrant had been quashed.  Evans sought to suppress the marijuana as fruit of an illegal 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The Exclusionary Rule does not require suppression of evidence seized in violation of the Fourth Amendment where the erroneous information resulted from clerical errors of </a:t>
            </a:r>
            <a:r>
              <a:rPr lang="en-US" b="1" i="1" dirty="0" smtClean="0">
                <a:solidFill>
                  <a:srgbClr val="FF0000"/>
                </a:solidFill>
                <a:latin typeface="Times New Roman"/>
              </a:rPr>
              <a:t>court employees</a:t>
            </a:r>
            <a:r>
              <a:rPr lang="en-US" dirty="0" smtClean="0">
                <a:latin typeface="Times New Roman"/>
              </a:rPr>
              <a:t>. </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Police learned Herring drove to the impound lot to retrieve something from his truck.  The warrant clerk revealed no outstanding warrants, but a neighboring county’s clerk showed  a warrant for failure to appear. Herring was arrested.  Police found methamphetamine in his pocket, and a pistol (which as a felon he could not possess) in his vehicle. The computer records were in error as the warrant had been recalled five months earlier.</a:t>
            </a:r>
          </a:p>
          <a:p>
            <a:r>
              <a:rPr lang="en-US" dirty="0" smtClean="0"/>
              <a:t>Since the warrant clerk’s error was </a:t>
            </a:r>
            <a:r>
              <a:rPr lang="en-US" b="1" i="1" dirty="0" smtClean="0">
                <a:solidFill>
                  <a:srgbClr val="FF0000"/>
                </a:solidFill>
              </a:rPr>
              <a:t>negligent and not reckless or deliberate</a:t>
            </a:r>
            <a:r>
              <a:rPr lang="en-US" dirty="0" smtClean="0"/>
              <a:t>, the officer’s search was done in </a:t>
            </a:r>
            <a:r>
              <a:rPr lang="en-US" dirty="0" smtClean="0">
                <a:latin typeface="Times New Roman"/>
              </a:rPr>
              <a:t>good faith and the evidence was admissible</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3-5 seconds after knocking, police, with a search warrant, entered Hudson’s residence.  They found both drugs and guns.  Hudson moved to suppress the evidence, claiming he should’ve been given time to answer the door before the police entry.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(Scalia) Michigan conceded the entry was a “knock-and-announce” violation, so “the issue here is remedy”. The interests violated in this case have nothing to do with the seizure of the evidence, therefore the Exclusionary Rule is inapplicable.  Lengthy re-examination of reasons for Exclusionary Rule shows suppression would result in significant societal costs.</a:t>
            </a:r>
          </a:p>
          <a:p>
            <a:endParaRPr lang="en-US" dirty="0" smtClean="0">
              <a:latin typeface="Times New Roman"/>
            </a:endParaRP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Gant was arrested for driving on a suspended license, and while in a patrol car officers searched his car finding cocaine in a jacket pocket. </a:t>
            </a:r>
            <a:r>
              <a:rPr lang="en-US" i="1" dirty="0" smtClean="0">
                <a:latin typeface="Times New Roman"/>
              </a:rPr>
              <a:t>New York v. Belton</a:t>
            </a:r>
            <a:r>
              <a:rPr lang="en-US" dirty="0" smtClean="0">
                <a:latin typeface="Times New Roman"/>
              </a:rPr>
              <a:t> (1981) held police may search the passenger compartment of a vehicle and containers therein contemporaneous with a recent occupant’s arrest, but left open whether officers may conduct such a search once the scene has been secured.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Police may search the passenger compartment of a vehicle incident to a recent occupant’s arrest only if it is reasonable to believe that the arrestee might access the vehicle at the time of the search or that the vehicle contains evidence of the offense of arrest.  (Scalia concurs)</a:t>
            </a:r>
          </a:p>
          <a:p>
            <a:endParaRPr lang="en-US" dirty="0" smtClean="0">
              <a:latin typeface="Times New Roman"/>
            </a:endParaRP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McNeely was stopped for traffic violations and declined both a breath test and a blood test.  At the hospital, without a search warrant, the officer directed a lab technician to take blood which showed McNeely to be well above the legal limit.  McNeely moved to suppress the blood test result and the trial court agreed, finding this was a routine DWI investigation and only the natural dissipation of blood alcohol suggested that there was an emergency.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Distinguishing </a:t>
            </a:r>
            <a:r>
              <a:rPr lang="en-US" i="1" dirty="0" err="1" smtClean="0"/>
              <a:t>Schmerber</a:t>
            </a:r>
            <a:r>
              <a:rPr lang="en-US" i="1" dirty="0" smtClean="0"/>
              <a:t> v. California</a:t>
            </a:r>
            <a:r>
              <a:rPr lang="en-US" dirty="0" smtClean="0"/>
              <a:t> (1966) in which the Supreme Court upheld a DWI suspect’s warrantless blood test where the officer “might reasonably have believed that he was confronted with an emergency, in which the delay necessary to obtain a warrant, under the circumstances, threatened ‘the destruction of evidence,’” the suppression was affirmed.  Exigent circumstances were absent here.  (</a:t>
            </a:r>
            <a:r>
              <a:rPr lang="en-US" b="1" i="1" dirty="0" smtClean="0">
                <a:solidFill>
                  <a:srgbClr val="FF0000"/>
                </a:solidFill>
              </a:rPr>
              <a:t>Scalia in majority</a:t>
            </a:r>
            <a:r>
              <a:rPr lang="en-US" dirty="0" smtClean="0"/>
              <a:t>).</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Police took a drug-sniffing dog to </a:t>
            </a:r>
            <a:r>
              <a:rPr lang="en-US" dirty="0" err="1" smtClean="0"/>
              <a:t>Jardines</a:t>
            </a:r>
            <a:r>
              <a:rPr lang="en-US" dirty="0" smtClean="0"/>
              <a:t>’ front porch, where the dog alerted for narcotics.  Based on the alert, the officers obtained a search warrant, which revealed marijuana plants; </a:t>
            </a:r>
            <a:r>
              <a:rPr lang="en-US" dirty="0" err="1" smtClean="0"/>
              <a:t>Jardines</a:t>
            </a:r>
            <a:r>
              <a:rPr lang="en-US" dirty="0" smtClean="0"/>
              <a:t> was charged with trafficking. The trial court suppressed the evidence holding that the officers had engaged in a Fourth Amendment search unsupported by probable cause.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i="1" dirty="0" smtClean="0">
                <a:solidFill>
                  <a:srgbClr val="FF0000"/>
                </a:solidFill>
              </a:rPr>
              <a:t>Scalia</a:t>
            </a:r>
            <a:r>
              <a:rPr lang="en-US" dirty="0" smtClean="0"/>
              <a:t>)  The investigation of </a:t>
            </a:r>
            <a:r>
              <a:rPr lang="en-US" dirty="0" err="1" smtClean="0"/>
              <a:t>Jardines</a:t>
            </a:r>
            <a:r>
              <a:rPr lang="en-US" dirty="0" smtClean="0"/>
              <a:t>’ home was a “search” within the meaning of the Fourth Amendment and the evidence was properly suppressed.</a:t>
            </a:r>
          </a:p>
          <a:p>
            <a:endParaRPr lang="en-US" dirty="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Without a warrant, officers obtained the key to Weeks’ house and searched it, seizing papers.  They later returned, again without a warrant, and were admitted to the residence whereupon they took additional papers.  Weeks was charged with using the mails to transport lottery tickets.  Weeks sought return of all papers.</a:t>
            </a:r>
          </a:p>
          <a:p>
            <a:endParaRPr lang="en-US" dirty="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Preparing to execute a search warrant, police observed Bailey and Middleton leave the area, get in a car, and drive away. Detectives stopped the car approximately a mile away and found keys during  a pat down search of Bailey. After arresting them, police discovered that one of Bailey’s keys unlocked the apartment’s door.  At trial Bailey sought to suppress the apartment key and the statements he made to the detectives when stopped.</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Michigan v. Summers</a:t>
            </a:r>
            <a:r>
              <a:rPr lang="en-US" dirty="0" smtClean="0"/>
              <a:t> (1981), which permits searches of those stopped in the immediate vicinity of the premises to be searched, does not apply.  Bailey was detained at a point beyond any reasonable understanding of the immediate vicinity.  (</a:t>
            </a:r>
            <a:r>
              <a:rPr lang="en-US" b="1" i="1" dirty="0" smtClean="0">
                <a:solidFill>
                  <a:srgbClr val="FF0000"/>
                </a:solidFill>
              </a:rPr>
              <a:t>Scalia in majority</a:t>
            </a:r>
            <a:r>
              <a:rPr lang="en-US" dirty="0" smtClean="0"/>
              <a:t>).</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arrest on assault charges, booking personnel used a cheek swab to take a DNA sample from King under the Maryland  DNA  Collection Act. The swab was matched to an unsolved 2003 rape, and King was charged with that crime. He moved to suppress the DNA match, arguing that the Act violated the Fourth Amendment.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officers make an arrest supported by probable cause for a serious offense and bring the suspect to the station to be detained in custody, taking and analyzing a cheek swab of the arrestee’s DNA is, like fingerprinting and photographing, a legitimate police booking procedure that is reasonable under the Fourth Amendment.  (</a:t>
            </a:r>
            <a:r>
              <a:rPr lang="en-US" b="1" i="1" dirty="0" smtClean="0">
                <a:solidFill>
                  <a:srgbClr val="FF0000"/>
                </a:solidFill>
              </a:rPr>
              <a:t>Scalia dissents</a:t>
            </a:r>
            <a:r>
              <a:rPr lang="en-US" dirty="0" smtClean="0"/>
              <a:t>).</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Stopped for a traffic violation, Riley was arrested on weapons charges. His cell phone was seized and gang terminology observed on it. Based in part on photographs and videos on the phone, Riley was charged with a shooting that had occurred a few weeks earlier.  The state sought an enhanced sentence based on gang membership.  Riley moved to suppress all evidence police had obtained from his cell phone.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police generally may not, without a warrant, search digital information on a cell phone seized from an individual who has been arrested.  (</a:t>
            </a:r>
            <a:r>
              <a:rPr lang="en-US" b="1" i="1" dirty="0" smtClean="0">
                <a:solidFill>
                  <a:srgbClr val="FF0000"/>
                </a:solidFill>
              </a:rPr>
              <a:t>Scalia in majority</a:t>
            </a:r>
            <a:r>
              <a:rPr lang="en-US" dirty="0" smtClean="0"/>
              <a:t>).</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Silverthorne and his father were arrested.  While they were in custody and without a warrant, the U.S. Marshal searched the corporate offices and seized papers.  Silverthorne demanded the papers back. The authorities photographed and copied the papers before returning them, using the copies to prosecute Silverthorne.</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Dr. Wolf’s trial for conspiring to perform an abortion, the prosecution introduced his appointment book to show contact with the patient.  Wolf claimed the book had been seized illegally.</a:t>
            </a:r>
          </a:p>
          <a:p>
            <a:r>
              <a:rPr lang="en-US" dirty="0" smtClean="0">
                <a:latin typeface="Times New Roman"/>
              </a:rPr>
              <a:t>Effect is to continue the “Silver Platter Doctrine” which permitted </a:t>
            </a:r>
            <a:r>
              <a:rPr lang="en-US" dirty="0" smtClean="0"/>
              <a:t>a federal court to admit illegally or improperly </a:t>
            </a:r>
            <a:r>
              <a:rPr lang="en-US" i="1" u="sng" dirty="0" smtClean="0"/>
              <a:t>state-seized</a:t>
            </a:r>
            <a:r>
              <a:rPr lang="en-US" dirty="0" smtClean="0"/>
              <a:t> evidence, as long as federal officers had played no role in the acquisition of that evidence.  </a:t>
            </a:r>
            <a:r>
              <a:rPr lang="en-US" dirty="0" smtClean="0">
                <a:latin typeface="Times New Roman"/>
              </a:rPr>
              <a:t>The “Silver Platter Doctrine” had originated in </a:t>
            </a:r>
            <a:r>
              <a:rPr lang="en-US" i="1" dirty="0" err="1" smtClean="0">
                <a:latin typeface="Times New Roman"/>
              </a:rPr>
              <a:t>Byars</a:t>
            </a:r>
            <a:r>
              <a:rPr lang="en-US" i="1" dirty="0" smtClean="0">
                <a:latin typeface="Times New Roman"/>
              </a:rPr>
              <a:t> v. United States</a:t>
            </a:r>
            <a:r>
              <a:rPr lang="en-US" dirty="0" smtClean="0">
                <a:latin typeface="Times New Roman"/>
              </a:rPr>
              <a:t> (1927) and </a:t>
            </a:r>
            <a:r>
              <a:rPr lang="en-US" i="1" dirty="0" smtClean="0">
                <a:latin typeface="Times New Roman"/>
              </a:rPr>
              <a:t>Gambino v. United States</a:t>
            </a:r>
            <a:r>
              <a:rPr lang="en-US" dirty="0" smtClean="0">
                <a:latin typeface="Times New Roman"/>
              </a:rPr>
              <a:t> (1927), and did not end until </a:t>
            </a:r>
            <a:r>
              <a:rPr lang="en-US" i="1" dirty="0" smtClean="0">
                <a:latin typeface="Times New Roman"/>
              </a:rPr>
              <a:t>Elkins v. United States</a:t>
            </a:r>
            <a:r>
              <a:rPr lang="en-US" dirty="0" smtClean="0">
                <a:latin typeface="Times New Roman"/>
              </a:rPr>
              <a:t> (1960).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Police, searching for a bomber, entered </a:t>
            </a:r>
            <a:r>
              <a:rPr lang="en-US" dirty="0" err="1" smtClean="0"/>
              <a:t>Mapp’s</a:t>
            </a:r>
            <a:r>
              <a:rPr lang="en-US" dirty="0" smtClean="0"/>
              <a:t> home without a warrant, ultimately seizing pornography.  </a:t>
            </a:r>
            <a:r>
              <a:rPr lang="en-US" dirty="0" err="1" smtClean="0"/>
              <a:t>Mapp</a:t>
            </a:r>
            <a:r>
              <a:rPr lang="en-US" dirty="0" smtClean="0"/>
              <a:t> sought to exclude the evidence at  trial.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Fourth Amendment protection applies to the states through the Fourteenth Amendment.</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Planned Parenthood employees were convicted of violating a Connecticut law for giving married persons information and medical advice on how to prevent conception and prescribing a contraceptive device for the wife’s 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The Connecticut statute violates the right to privacy (in this instance, “marital privacy”) something found in the penumbra of the First, Fourth, Ninth and Fourteenth Amendments.</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Katz used a pay telephone to place interstate bets.  The FBI, lacking a warrant, obtained Katz’s portion of the conversation using a microphone attached to the outside of the telephone booth.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The Fourth Amendment “protects people, not places” and Katz evidenced an “expectation of privacy” when he closed the door on the telephone booth.  Society is willing to accept this particular expectation of privacy as being “reasonable”.  The question is whether a suspect has evidenced a “</a:t>
            </a:r>
            <a:r>
              <a:rPr lang="en-US" b="1" i="1" dirty="0" smtClean="0">
                <a:solidFill>
                  <a:srgbClr val="FF0000"/>
                </a:solidFill>
                <a:latin typeface="Times New Roman"/>
              </a:rPr>
              <a:t>reasonable expectation of privacy</a:t>
            </a:r>
            <a:r>
              <a:rPr lang="en-US" dirty="0" smtClean="0">
                <a:latin typeface="Times New Roman"/>
              </a:rPr>
              <a:t>”.</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Wong Sun was arrested, without a warrant and while police lacked sufficient “probable case” to make an arrest, for illegally importing heroin.  Days later he voluntarily returned to the police station and gave an unsigned statement incriminating himself.  He sought to exclude the statement at his trial.</a:t>
            </a:r>
          </a:p>
          <a:p>
            <a:r>
              <a:rPr lang="en-US" dirty="0" smtClean="0">
                <a:latin typeface="Times New Roman"/>
              </a:rPr>
              <a:t>Because several days passed between the illegal arrest and the voluntary statement, that purged the “taint” of the illegal arrest (“attenuation”) and the statement was therefore admissible into evidence. </a:t>
            </a:r>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Crews, suspected in an armed robbery, was illegally arrested for the purpose of taking an identification photograph.  The victim subsequently identified him from the photograph, at a line-up at the police station, and in court.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the photograph and line-up identifications should have been excluded, the in-court identification came from an </a:t>
            </a:r>
            <a:r>
              <a:rPr lang="en-US" dirty="0" smtClean="0">
                <a:latin typeface="Times New Roman"/>
              </a:rPr>
              <a:t>independent source and was not the fruit of the illegal arrest.  Therefore it was admissible.</a:t>
            </a:r>
            <a:endParaRPr lang="en-US" dirty="0" smtClean="0"/>
          </a:p>
        </p:txBody>
      </p:sp>
      <p:sp>
        <p:nvSpPr>
          <p:cNvPr id="4" name="Slide Number Placeholder 3"/>
          <p:cNvSpPr>
            <a:spLocks noGrp="1"/>
          </p:cNvSpPr>
          <p:nvPr>
            <p:ph type="sldNum" sz="quarter" idx="10"/>
          </p:nvPr>
        </p:nvSpPr>
        <p:spPr/>
        <p:txBody>
          <a:bodyPr/>
          <a:lstStyle/>
          <a:p>
            <a:fld id="{305964C3-3822-48DF-BDCA-F77D9E596F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13292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B98A29-7FAF-41B8-9B37-42369C31F06C}" type="datetimeFigureOut">
              <a:rPr lang="en-US" smtClean="0"/>
              <a:t>10/27/2014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4A18-AB5C-48B2-9E1F-CC0012FB9AE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Times New Roman" panose="02020603050405020304" pitchFamily="18" charset="0"/>
                <a:cs typeface="Times New Roman" panose="02020603050405020304" pitchFamily="18" charset="0"/>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481329"/>
            <a:ext cx="8229600" cy="4386071"/>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lvl1pPr>
              <a:defRPr>
                <a:effectLst/>
                <a:latin typeface="Times New Roman" panose="02020603050405020304" pitchFamily="18" charset="0"/>
                <a:cs typeface="Times New Roman" panose="02020603050405020304" pitchFamily="18" charset="0"/>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B98A29-7FAF-41B8-9B37-42369C31F06C}"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4A18-AB5C-48B2-9E1F-CC0012FB9AED}" type="slidenum">
              <a:rPr lang="en-US" smtClean="0"/>
              <a:t>‹#›</a:t>
            </a:fld>
            <a:endParaRPr lang="en-US" dirty="0"/>
          </a:p>
        </p:txBody>
      </p:sp>
    </p:spTree>
    <p:extLst>
      <p:ext uri="{BB962C8B-B14F-4D97-AF65-F5344CB8AC3E}">
        <p14:creationId xmlns:p14="http://schemas.microsoft.com/office/powerpoint/2010/main" val="2394623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B98A29-7FAF-41B8-9B37-42369C31F06C}" type="datetimeFigureOut">
              <a:rPr lang="en-US" smtClean="0"/>
              <a:pPr/>
              <a:t>10/27/2014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4A18-AB5C-48B2-9E1F-CC0012FB9AED}" type="slidenum">
              <a:rPr lang="en-US" smtClean="0"/>
              <a:pPr/>
              <a:t>‹#›</a:t>
            </a:fld>
            <a:endParaRPr lang="en-US" dirty="0"/>
          </a:p>
        </p:txBody>
      </p:sp>
    </p:spTree>
    <p:extLst>
      <p:ext uri="{BB962C8B-B14F-4D97-AF65-F5344CB8AC3E}">
        <p14:creationId xmlns:p14="http://schemas.microsoft.com/office/powerpoint/2010/main" val="4199619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808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solidFill>
                  <a:prstClr val="white"/>
                </a:solidFill>
              </a:rPr>
              <a:pPr/>
              <a:t>10/27/2014</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23774303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B98A29-7FAF-41B8-9B37-42369C31F06C}" type="datetimeFigureOut">
              <a:rPr lang="en-US" smtClean="0">
                <a:solidFill>
                  <a:prstClr val="white"/>
                </a:solidFill>
              </a:rPr>
              <a:pPr/>
              <a:t>10/27/2014</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1AD94A18-AB5C-48B2-9E1F-CC0012FB9AED}"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1523045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83634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B98A29-7FAF-41B8-9B37-42369C31F06C}" type="datetimeFigureOut">
              <a:rPr lang="en-US" smtClean="0">
                <a:solidFill>
                  <a:prstClr val="white"/>
                </a:solidFill>
              </a:rPr>
              <a:pPr/>
              <a:t>10/27/2014</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1AD94A18-AB5C-48B2-9E1F-CC0012FB9AED}"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842871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697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73872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B98A29-7FAF-41B8-9B37-42369C31F06C}" type="datetimeFigureOut">
              <a:rPr lang="en-US" smtClean="0">
                <a:solidFill>
                  <a:prstClr val="white"/>
                </a:solidFill>
              </a:rPr>
              <a:pPr/>
              <a:t>10/27/2014</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4A18-AB5C-48B2-9E1F-CC0012FB9AED}"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08946517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Times New Roman" panose="02020603050405020304" pitchFamily="18" charset="0"/>
                <a:cs typeface="Times New Roman" panose="02020603050405020304" pitchFamily="18" charset="0"/>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481329"/>
            <a:ext cx="8229600" cy="4386071"/>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16401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lvl1pPr>
              <a:defRPr>
                <a:effectLst/>
                <a:latin typeface="Times New Roman" panose="02020603050405020304" pitchFamily="18" charset="0"/>
                <a:cs typeface="Times New Roman" panose="02020603050405020304" pitchFamily="18" charset="0"/>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6486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6211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4A18-AB5C-48B2-9E1F-CC0012FB9AE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4A18-AB5C-48B2-9E1F-CC0012FB9AE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AD94A18-AB5C-48B2-9E1F-CC0012FB9A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4A18-AB5C-48B2-9E1F-CC0012FB9AE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B98A29-7FAF-41B8-9B37-42369C31F06C}" type="datetimeFigureOut">
              <a:rPr lang="en-US" smtClean="0"/>
              <a:t>10/27/2014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4A18-AB5C-48B2-9E1F-CC0012FB9AE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B98A29-7FAF-41B8-9B37-42369C31F06C}" type="datetimeFigureOut">
              <a:rPr lang="en-US" smtClean="0"/>
              <a:t>10/27/2014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4A18-AB5C-48B2-9E1F-CC0012FB9A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B98A29-7FAF-41B8-9B37-42369C31F06C}" type="datetimeFigureOut">
              <a:rPr lang="en-US" smtClean="0"/>
              <a:t>10/27/2014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4A18-AB5C-48B2-9E1F-CC0012FB9AE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B98A29-7FAF-41B8-9B37-42369C31F06C}" type="datetimeFigureOut">
              <a:rPr lang="en-US" smtClean="0"/>
              <a:t>10/27/2014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4A18-AB5C-48B2-9E1F-CC0012FB9A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B98A29-7FAF-41B8-9B37-42369C31F06C}" type="datetimeFigureOut">
              <a:rPr lang="en-US" smtClean="0">
                <a:solidFill>
                  <a:prstClr val="black"/>
                </a:solidFill>
              </a:rPr>
              <a:pPr/>
              <a:t>10/27/2014</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4A18-AB5C-48B2-9E1F-CC0012FB9AE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11529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41729"/>
        </a:solidFill>
        <a:effectLst/>
      </p:bgPr>
    </p:bg>
    <p:spTree>
      <p:nvGrpSpPr>
        <p:cNvPr id="1" name=""/>
        <p:cNvGrpSpPr/>
        <p:nvPr/>
      </p:nvGrpSpPr>
      <p:grpSpPr>
        <a:xfrm>
          <a:off x="0" y="0"/>
          <a:ext cx="0" cy="0"/>
          <a:chOff x="0" y="0"/>
          <a:chExt cx="0" cy="0"/>
        </a:xfrm>
      </p:grpSpPr>
      <p:pic>
        <p:nvPicPr>
          <p:cNvPr id="6" name="Picture 4" descr="http://blog.jamessansonelaw.com/Electronic-Discovery-and-the-Fourth-Amend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99404"/>
          <a:stretch/>
        </p:blipFill>
        <p:spPr bwMode="auto">
          <a:xfrm>
            <a:off x="-34871" y="-1"/>
            <a:ext cx="91440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jamessansonelaw.com/Electronic-Discovery-and-the-Fourth-Amend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399"/>
            <a:ext cx="9144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04800"/>
            <a:ext cx="8305800" cy="1314451"/>
          </a:xfrm>
        </p:spPr>
        <p:txBody>
          <a:bodyPr>
            <a:normAutofit/>
          </a:bodyPr>
          <a:lstStyle/>
          <a:p>
            <a:pPr marR="0" algn="ctr" rtl="0"/>
            <a:r>
              <a:rPr lang="en-US" sz="3600" b="1" i="0" u="none" strike="noStrike" baseline="0" dirty="0" smtClean="0">
                <a:solidFill>
                  <a:schemeClr val="bg1"/>
                </a:solidFill>
                <a:effectLst/>
                <a:latin typeface="Times New Roman" panose="02020603050405020304" pitchFamily="18" charset="0"/>
                <a:cs typeface="Times New Roman" panose="02020603050405020304" pitchFamily="18" charset="0"/>
              </a:rPr>
              <a:t>Happy 100</a:t>
            </a:r>
            <a:r>
              <a:rPr lang="en-US" sz="3600" b="1" i="0" u="none" strike="noStrike" baseline="30000" dirty="0" smtClean="0">
                <a:solidFill>
                  <a:schemeClr val="bg1"/>
                </a:solidFill>
                <a:effectLst/>
                <a:latin typeface="Times New Roman" panose="02020603050405020304" pitchFamily="18" charset="0"/>
                <a:cs typeface="Times New Roman" panose="02020603050405020304" pitchFamily="18" charset="0"/>
              </a:rPr>
              <a:t>th</a:t>
            </a:r>
            <a:r>
              <a:rPr lang="en-US" sz="3600" b="1" i="0" u="none" strike="noStrike" baseline="0" dirty="0" smtClean="0">
                <a:solidFill>
                  <a:schemeClr val="bg1"/>
                </a:solidFill>
                <a:effectLst/>
                <a:latin typeface="Times New Roman" panose="02020603050405020304" pitchFamily="18" charset="0"/>
                <a:cs typeface="Times New Roman" panose="02020603050405020304" pitchFamily="18" charset="0"/>
              </a:rPr>
              <a:t> Birthday Exclusionary Rule:</a:t>
            </a:r>
            <a:br>
              <a:rPr lang="en-US" sz="3600" b="1" i="0" u="none" strike="noStrike" baseline="0" dirty="0" smtClean="0">
                <a:solidFill>
                  <a:schemeClr val="bg1"/>
                </a:solidFill>
                <a:effectLst/>
                <a:latin typeface="Times New Roman" panose="02020603050405020304" pitchFamily="18" charset="0"/>
                <a:cs typeface="Times New Roman" panose="02020603050405020304" pitchFamily="18" charset="0"/>
              </a:rPr>
            </a:br>
            <a:r>
              <a:rPr lang="en-US" sz="3600" b="1" i="0" u="none" strike="noStrike" baseline="0" dirty="0" smtClean="0">
                <a:solidFill>
                  <a:schemeClr val="bg1"/>
                </a:solidFill>
                <a:effectLst/>
                <a:latin typeface="Times New Roman" panose="02020603050405020304" pitchFamily="18" charset="0"/>
                <a:cs typeface="Times New Roman" panose="02020603050405020304" pitchFamily="18" charset="0"/>
              </a:rPr>
              <a:t>I Thought You Were Dead!</a:t>
            </a:r>
          </a:p>
        </p:txBody>
      </p:sp>
      <p:sp>
        <p:nvSpPr>
          <p:cNvPr id="3" name="Subtitle 2"/>
          <p:cNvSpPr>
            <a:spLocks noGrp="1"/>
          </p:cNvSpPr>
          <p:nvPr>
            <p:ph type="subTitle" idx="1"/>
          </p:nvPr>
        </p:nvSpPr>
        <p:spPr/>
        <p:txBody>
          <a:bodyPr/>
          <a:lstStyle/>
          <a:p>
            <a:endParaRPr lang="en-US"/>
          </a:p>
        </p:txBody>
      </p:sp>
      <p:sp>
        <p:nvSpPr>
          <p:cNvPr id="7" name="Subtitle 3"/>
          <p:cNvSpPr txBox="1">
            <a:spLocks/>
          </p:cNvSpPr>
          <p:nvPr/>
        </p:nvSpPr>
        <p:spPr>
          <a:xfrm>
            <a:off x="5334000" y="5638800"/>
            <a:ext cx="3657600" cy="9144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smtClean="0">
                <a:solidFill>
                  <a:schemeClr val="tx1"/>
                </a:solidFill>
                <a:latin typeface="Times New Roman" panose="02020603050405020304" pitchFamily="18" charset="0"/>
                <a:cs typeface="Times New Roman" panose="02020603050405020304" pitchFamily="18" charset="0"/>
              </a:rPr>
              <a:t>Michael B. Shapiro, J.D.</a:t>
            </a:r>
            <a:br>
              <a:rPr lang="en-US" smtClean="0">
                <a:solidFill>
                  <a:schemeClr val="tx1"/>
                </a:solidFill>
                <a:latin typeface="Times New Roman" panose="02020603050405020304" pitchFamily="18" charset="0"/>
                <a:cs typeface="Times New Roman" panose="02020603050405020304" pitchFamily="18" charset="0"/>
              </a:rPr>
            </a:br>
            <a:r>
              <a:rPr lang="en-US" smtClean="0">
                <a:solidFill>
                  <a:schemeClr val="tx1"/>
                </a:solidFill>
                <a:latin typeface="Times New Roman" panose="02020603050405020304" pitchFamily="18" charset="0"/>
                <a:cs typeface="Times New Roman" panose="02020603050405020304" pitchFamily="18" charset="0"/>
              </a:rPr>
              <a:t>Georgia State University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Subtitle 3"/>
          <p:cNvSpPr txBox="1">
            <a:spLocks/>
          </p:cNvSpPr>
          <p:nvPr/>
        </p:nvSpPr>
        <p:spPr>
          <a:xfrm>
            <a:off x="152400" y="5638800"/>
            <a:ext cx="4038600" cy="9144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dirty="0" smtClean="0">
                <a:solidFill>
                  <a:schemeClr val="tx1"/>
                </a:solidFill>
                <a:latin typeface="Times New Roman" panose="02020603050405020304" pitchFamily="18" charset="0"/>
                <a:cs typeface="Times New Roman" panose="02020603050405020304" pitchFamily="18" charset="0"/>
              </a:rPr>
              <a:t>Peter W. Fenton, J.D.</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Kennesaw State University</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62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Griswold v. Connecticut</a:t>
            </a:r>
            <a:r>
              <a:rPr lang="en-US" b="0" dirty="0">
                <a:latin typeface="Times New Roman"/>
              </a:rPr>
              <a:t> (1965)</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863070718"/>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21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Katz v. United States</a:t>
            </a:r>
            <a:r>
              <a:rPr lang="en-US" b="0" dirty="0">
                <a:latin typeface="Times New Roman"/>
              </a:rPr>
              <a:t> (1967)</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033371342"/>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685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thereformedbroker.com/wp-content/uploads/2010/08/sand-castle-stimulus.bmp"/>
          <p:cNvPicPr>
            <a:picLocks noChangeAspect="1" noChangeArrowheads="1"/>
          </p:cNvPicPr>
          <p:nvPr/>
        </p:nvPicPr>
        <p:blipFill rotWithShape="1">
          <a:blip r:embed="rId2">
            <a:extLst>
              <a:ext uri="{28A0092B-C50C-407E-A947-70E740481C1C}">
                <a14:useLocalDpi xmlns:a14="http://schemas.microsoft.com/office/drawing/2010/main" val="0"/>
              </a:ext>
            </a:extLst>
          </a:blip>
          <a:srcRect l="10596" b="1059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57600" y="304800"/>
            <a:ext cx="5562600" cy="2667000"/>
          </a:xfrm>
        </p:spPr>
        <p:txBody>
          <a:bodyPr>
            <a:noAutofit/>
          </a:bodyPr>
          <a:lstStyle/>
          <a:p>
            <a:pPr marR="0" algn="ctr" rtl="0"/>
            <a:r>
              <a:rPr lang="en-US" sz="4000" b="0" i="1" u="none" strike="noStrike" baseline="0" dirty="0" smtClean="0">
                <a:solidFill>
                  <a:schemeClr val="tx1"/>
                </a:solidFill>
                <a:effectLst>
                  <a:outerShdw blurRad="38100" dist="38100" dir="2700000" algn="tl">
                    <a:srgbClr val="000000">
                      <a:alpha val="43137"/>
                    </a:srgbClr>
                  </a:outerShdw>
                </a:effectLst>
                <a:latin typeface="Arial Black" panose="020B0A04020102020204" pitchFamily="34" charset="0"/>
              </a:rPr>
              <a:t>THE TIDE TURNS</a:t>
            </a:r>
          </a:p>
        </p:txBody>
      </p:sp>
      <p:sp>
        <p:nvSpPr>
          <p:cNvPr id="3" name="AutoShape 2"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155575" y="-17145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 name="AutoShape 4"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307975" y="-15621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Rectangle 4"/>
          <p:cNvSpPr/>
          <p:nvPr/>
        </p:nvSpPr>
        <p:spPr>
          <a:xfrm>
            <a:off x="317500" y="6135469"/>
            <a:ext cx="7045518" cy="646331"/>
          </a:xfrm>
          <a:prstGeom prst="rect">
            <a:avLst/>
          </a:prstGeom>
        </p:spPr>
        <p:txBody>
          <a:bodyPr wrap="none">
            <a:spAutoFit/>
          </a:bodyPr>
          <a:lstStyle/>
          <a:p>
            <a:r>
              <a:rPr lang="en-US" sz="3600" dirty="0">
                <a:solidFill>
                  <a:prstClr val="white"/>
                </a:solidFill>
                <a:effectLst>
                  <a:outerShdw blurRad="38100" dist="38100" dir="2700000" algn="tl">
                    <a:srgbClr val="000000">
                      <a:alpha val="43137"/>
                    </a:srgbClr>
                  </a:outerShdw>
                </a:effectLst>
                <a:latin typeface="Times New Roman"/>
              </a:rPr>
              <a:t>Exceptions to the Exclusionary Rule.</a:t>
            </a:r>
            <a:endParaRPr lang="en-US"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06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Wong Sun v. United States</a:t>
            </a:r>
            <a:r>
              <a:rPr lang="en-US" b="0" dirty="0">
                <a:latin typeface="Times New Roman"/>
              </a:rPr>
              <a:t> (1963)</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484302187"/>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722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United States v. Crews</a:t>
            </a:r>
            <a:r>
              <a:rPr lang="en-US" b="0" dirty="0">
                <a:latin typeface="Times New Roman"/>
              </a:rPr>
              <a:t> (1980)</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399755121"/>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125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Nix v. Williams</a:t>
            </a:r>
            <a:r>
              <a:rPr lang="en-US" b="0" dirty="0">
                <a:latin typeface="Times New Roman"/>
              </a:rPr>
              <a:t> (1984)</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944146167"/>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191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New York v. Quarles</a:t>
            </a:r>
            <a:r>
              <a:rPr lang="en-US" b="0" dirty="0">
                <a:latin typeface="Times New Roman"/>
              </a:rPr>
              <a:t> (1984)</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1556411946"/>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582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United States v. Leon</a:t>
            </a:r>
            <a:r>
              <a:rPr lang="en-US" b="0" dirty="0">
                <a:latin typeface="Times New Roman"/>
              </a:rPr>
              <a:t> (1984)</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832368791"/>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993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Illinois v. Rodriguez</a:t>
            </a:r>
            <a:r>
              <a:rPr lang="en-US" b="0" dirty="0">
                <a:latin typeface="Times New Roman"/>
              </a:rPr>
              <a:t> (1990)</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1840112852"/>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9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Arizona v. Evans</a:t>
            </a:r>
            <a:r>
              <a:rPr lang="en-US" b="0" dirty="0">
                <a:latin typeface="Times New Roman"/>
              </a:rPr>
              <a:t> (1995)</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658082836"/>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98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u="none" strike="noStrike" baseline="0" dirty="0" smtClean="0">
                <a:effectLst/>
                <a:latin typeface="Times New Roman"/>
              </a:rPr>
              <a:t>Fourth Amendment</a:t>
            </a:r>
          </a:p>
        </p:txBody>
      </p:sp>
      <p:sp>
        <p:nvSpPr>
          <p:cNvPr id="3" name="Text Placeholder 2"/>
          <p:cNvSpPr>
            <a:spLocks noGrp="1"/>
          </p:cNvSpPr>
          <p:nvPr>
            <p:ph type="body" idx="1"/>
          </p:nvPr>
        </p:nvSpPr>
        <p:spPr/>
        <p:txBody>
          <a:bodyPr>
            <a:normAutofit/>
          </a:bodyPr>
          <a:lstStyle/>
          <a:p>
            <a:r>
              <a:rPr lang="en-US" sz="3200" dirty="0">
                <a:latin typeface="Times New Roman"/>
              </a:rPr>
              <a:t>“The right of the people to be secure in their </a:t>
            </a:r>
            <a:r>
              <a:rPr lang="en-US" sz="3200" b="1" i="1" dirty="0">
                <a:solidFill>
                  <a:srgbClr val="FF0000"/>
                </a:solidFill>
                <a:latin typeface="Times New Roman"/>
              </a:rPr>
              <a:t>persons, houses, papers, and effects</a:t>
            </a:r>
            <a:r>
              <a:rPr lang="en-US" sz="3200" dirty="0">
                <a:latin typeface="Times New Roman"/>
              </a:rPr>
              <a:t>, against </a:t>
            </a:r>
            <a:r>
              <a:rPr lang="en-US" sz="3200" b="1" i="1" dirty="0">
                <a:solidFill>
                  <a:srgbClr val="FF0000"/>
                </a:solidFill>
                <a:latin typeface="Times New Roman"/>
              </a:rPr>
              <a:t>unreasonable searches and seizures</a:t>
            </a:r>
            <a:r>
              <a:rPr lang="en-US" sz="3200" dirty="0">
                <a:latin typeface="Times New Roman"/>
              </a:rPr>
              <a:t>, shall not be violated, and no </a:t>
            </a:r>
            <a:r>
              <a:rPr lang="en-US" sz="3200" b="1" i="1" dirty="0">
                <a:solidFill>
                  <a:srgbClr val="FF0000"/>
                </a:solidFill>
                <a:latin typeface="Times New Roman"/>
              </a:rPr>
              <a:t>warrants</a:t>
            </a:r>
            <a:r>
              <a:rPr lang="en-US" sz="3200" dirty="0">
                <a:latin typeface="Times New Roman"/>
              </a:rPr>
              <a:t> shall issue, but upon </a:t>
            </a:r>
            <a:r>
              <a:rPr lang="en-US" sz="3200" b="1" i="1" dirty="0">
                <a:solidFill>
                  <a:srgbClr val="FF0000"/>
                </a:solidFill>
                <a:latin typeface="Times New Roman"/>
              </a:rPr>
              <a:t>probable cause</a:t>
            </a:r>
            <a:r>
              <a:rPr lang="en-US" sz="3200" dirty="0">
                <a:latin typeface="Times New Roman"/>
              </a:rPr>
              <a:t>, supported by oath or affirmation, and particularly describing the place to be searched, and the persons or things to be seized</a:t>
            </a:r>
            <a:r>
              <a:rPr lang="en-US" sz="3200" dirty="0" smtClean="0">
                <a:latin typeface="Times New Roman"/>
              </a:rPr>
              <a:t>.”</a:t>
            </a:r>
            <a:endParaRPr lang="en-US" sz="3200" dirty="0">
              <a:latin typeface="Times New Roman"/>
            </a:endParaRPr>
          </a:p>
        </p:txBody>
      </p:sp>
      <p:pic>
        <p:nvPicPr>
          <p:cNvPr id="1026" name="Picture 2" descr="https://encrypted-tbn1.gstatic.com/images?q=tbn:ANd9GcQ3USAjDSaVXzltmY26T-8uO8Kz--za5LBYj0Te6i82w3KsTNI78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498" y="4912265"/>
            <a:ext cx="2804302" cy="186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1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Herring v. United States</a:t>
            </a:r>
            <a:r>
              <a:rPr lang="en-US" b="0" dirty="0">
                <a:latin typeface="Times New Roman"/>
              </a:rPr>
              <a:t> (2009)</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4123892588"/>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77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155575" y="-17145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 name="AutoShape 4"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307975" y="-15621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7" name="Picture 6" descr="http://www.cmswire.com/images/shutterstock_112997491.jpg"/>
          <p:cNvPicPr>
            <a:picLocks noChangeAspect="1" noChangeArrowheads="1"/>
          </p:cNvPicPr>
          <p:nvPr/>
        </p:nvPicPr>
        <p:blipFill rotWithShape="1">
          <a:blip r:embed="rId2">
            <a:extLst>
              <a:ext uri="{28A0092B-C50C-407E-A947-70E740481C1C}">
                <a14:useLocalDpi xmlns:a14="http://schemas.microsoft.com/office/drawing/2010/main" val="0"/>
              </a:ext>
            </a:extLst>
          </a:blip>
          <a:srcRect l="3089" t="12193" r="4218" b="24223"/>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28600" y="3581400"/>
            <a:ext cx="4267200" cy="2133600"/>
          </a:xfrm>
        </p:spPr>
        <p:txBody>
          <a:bodyPr>
            <a:noAutofit/>
          </a:bodyPr>
          <a:lstStyle/>
          <a:p>
            <a:pPr marR="0" rtl="0"/>
            <a:r>
              <a:rPr lang="en-US" sz="4400" b="0" i="0" u="none" strike="noStrike" baseline="0" dirty="0" smtClean="0">
                <a:effectLst/>
                <a:latin typeface="Times New Roman"/>
              </a:rPr>
              <a:t>Stick</a:t>
            </a:r>
            <a:r>
              <a:rPr lang="en-US" sz="4400" b="0" i="0" u="none" strike="noStrike" dirty="0" smtClean="0">
                <a:effectLst/>
                <a:latin typeface="Times New Roman"/>
              </a:rPr>
              <a:t> a </a:t>
            </a:r>
            <a:r>
              <a:rPr lang="en-US" sz="4400" b="0" dirty="0" smtClean="0">
                <a:effectLst/>
                <a:latin typeface="Times New Roman"/>
              </a:rPr>
              <a:t>fork in it.</a:t>
            </a:r>
            <a:r>
              <a:rPr lang="en-US" sz="4400" b="0" i="0" u="none" strike="noStrike" baseline="0" dirty="0" smtClean="0">
                <a:effectLst/>
                <a:latin typeface="Times New Roman"/>
              </a:rPr>
              <a:t/>
            </a:r>
            <a:br>
              <a:rPr lang="en-US" sz="4400" b="0" i="0" u="none" strike="noStrike" baseline="0" dirty="0" smtClean="0">
                <a:effectLst/>
                <a:latin typeface="Times New Roman"/>
              </a:rPr>
            </a:br>
            <a:r>
              <a:rPr lang="en-US" sz="4400" b="0" i="0" u="none" strike="noStrike" baseline="0" dirty="0" smtClean="0">
                <a:effectLst/>
                <a:latin typeface="Times New Roman"/>
              </a:rPr>
              <a:t>The Exclusionary</a:t>
            </a:r>
            <a:br>
              <a:rPr lang="en-US" sz="4400" b="0" i="0" u="none" strike="noStrike" baseline="0" dirty="0" smtClean="0">
                <a:effectLst/>
                <a:latin typeface="Times New Roman"/>
              </a:rPr>
            </a:br>
            <a:r>
              <a:rPr lang="en-US" sz="4400" b="0" i="0" u="none" strike="noStrike" baseline="0" dirty="0" smtClean="0">
                <a:effectLst/>
                <a:latin typeface="Times New Roman"/>
              </a:rPr>
              <a:t>Rule is done.</a:t>
            </a:r>
          </a:p>
        </p:txBody>
      </p:sp>
    </p:spTree>
    <p:extLst>
      <p:ext uri="{BB962C8B-B14F-4D97-AF65-F5344CB8AC3E}">
        <p14:creationId xmlns:p14="http://schemas.microsoft.com/office/powerpoint/2010/main" val="2105235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Hudson v. Michigan</a:t>
            </a:r>
            <a:r>
              <a:rPr lang="en-US" b="0" dirty="0">
                <a:latin typeface="Times New Roman"/>
              </a:rPr>
              <a:t> (2006)</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470675099"/>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434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155575" y="-17145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 name="AutoShape 4" descr="data:image/jpeg;base64,/9j/4AAQSkZJRgABAQAAAQABAAD/2wCEAAkGBhQSEBUUExQUFBUWFBcVFxgYFBgYFxcXFxcWFhUYFRYXGyYeFxkjGhcXHy8gIycpLiwsFx4xNTAqNSYrLCkBCQoKDgwOFw8PGiwkHx8sKSksLCwpKSksKSwpKSksKSwpLCwsLCwsLCkpKSwpLCksLCkpLCksLCwsLCwpLCksKf/AABEIAMIBAwMBIgACEQEDEQH/xAAbAAABBQEBAAAAAAAAAAAAAAADAAECBAUGB//EAD0QAAIBAwIDBQYEBQMEAwEAAAECEQADIRIxBEFRBRMiYXEGMoGRsfBCocHRFCNS4fFigrIHFTNykqLCY//EABkBAAMBAQEAAAAAAAAAAAAAAAABAgMEBf/EACMRAAICAgIBBQEBAAAAAAAAAAABAhESIQMxQQQTIlFhMrH/2gAMAwEAAhEDEQA/ANcJUwKcCpgVsYUMFp9FSC1KKQyAWkVqcU8UAQilUqeKQA9NLTRNNNFMCEUoqemlFICApaaJFLTTGD00ookU0UCojFNFTilFAqIRSipxS00BRCKUVPTSigRCKWmpxSigAempAVKnoAhSqcUooAhFMaJFRigARqDCjaagRQIDSqdPTAmoqYFRUUQLSNBAVKKdaegCMUoqZpqAIxTxTxUrdok4+Z2GJzSbSBbIRTRVTtbta3Ythy6MO8RSAwLd2ZDuqgyQsqfMeoNXSPvFKM1Lopxa7G000fM4HUnOAOZwdulSiiG3KoYDQx0xJhgNatiQSCMT/UYG8583J7asrjhm6KutpbAK6gqnWvi91Xhd4VmAJzloEnBze0/aNLNk3Crki5oKaSJj39DGAwBIgjBnExjX4S6FteIaYe4qCQW7tyCBok4JjrAWMbVhe0CLdTwsNRQ41nXk211d0fdjSMtkC5BABMci9TJvZ0ezE21YEAggggEHqCJBHkQZp6wPYrj9fDm0fesHR5m23itn4eJfRVroIr0U7VnG1Q0UqcUooERp4p4pAUARilFS00gKAGpVLTSAoERilUopRQBE0qlFKgCJpqeaQpiIGoNRSKGwpAQ00qlTUCJipA0EGpA06LDg0iaFr8qfvKdDCzS1UHXS7ylQBtVXhwwezEsJiY38JkgeRIgxvqNZneVp9n3JSDsWZRuSCRq/2iJMyMiuT1aeFm/A/kcb7VcGHtuwmCDuYGDLEkySB3ZwdpOcg1p9jcR3fB2m4kMsIoPIhSDody48MJpkEEkg4jNdElhFQNodm13WhmJILvmQWAI92A2AMCIg5Ha1zvbbQGVzBZSQrgk41EFiskCYB3wa4ocrjpHRKCl2UOE7T0jxFrwncrpOklwU0nLsBbdjIUQwGYmrvEdoaSvcEBADKaYDHVqByJ2QjBG/pHN9iKyhkC20XvNQIZyxZ1PeaiV8UNqGSNUHEGtFyI8MGREyIySCvQFmJA6hXo5G3LY4pJaJdo8QLjB4ySgWAIMOpLO06tMrsJI5Tkg5l7KnSVFxFYjTDIWAMMBzBAnOAJ9KPED/AFEEAnGJh9QUjQxiTB2IUZ3gW+8kN4YACsTcZURAwxCgGQoJwQMg+REeCzmuC7SHDcfk/wAq4RaY6WChclHUtkqHmSSTAaa7o1xPtJwQIYDeVJE+igt5Rc36Hzzu+zva4v8AC231amChHP8ArUCZ8yulvVjXpcEso0cXLGmbE0tVB72l31dNGAaaVB76l3tFAHmlQe8pd7RQBqVB7yl3lFAGpTQe8p9dABaVCD0+uihBIpqgXpFqKAkagTTFqZjQIVKoaqVFCAhhUgfWiC194qQtff8AiizWgWoU+ofZFHFql3Pmfv4UWFAJHl86X3vVjuvOn7vzPzpWFFY1o9kv73lB+eCeuABt+1V9A8/r9anaYKZyOpEeVZc8XODRfG6kma/GMVtO4liAWAAiYEgA5jECfLbauc7X7QRla4AA9shQHYAEXSqkF8wkgEkDw6AeUHoblzVbI/rUgBt9jOJyRPKsTiezAvDsnga53chntq0v4caT+FmWDHruoNeNFpNWeh4OQ4G4HS3xHiAuKdTMNAUONACqZMDTOvOrXy0xW3cvKDDOJk4nJjTI8gNYnE5O43F28WMt7pIXwkglfCIUxAOnK8pgRisG9xDtCWwgS8VW6xmIdjb13GAOgCVaZ5KOWd6yI6Nv+NhUJ5xCqQSxZCGAIJZtpJmJSZAmjWOOQOQxMjVMW2Y7spYBQZ2YgjeTvyg3Zy2bVpA73XQuXfXp7wPIZIJKpudPMEbiTUDdx01gfhIlWJAEHeCQIPMEc6nXgY3aPD+BiqhNZVtWgEiXOuQd2ICmW2LcuWB7J8cbfG3LLAql0wkzJcZTfckalnmY8q6jjPEzdGHhMyZGkgnxQRkAYPiPSuL7ctFGUqWBViwJM6WJXI6ZWfWa39POmZcsbR6L3VP3NR7O4/v7Nu6BAuKGIn3W2dfgwYfCrM16VnFRX7nyNP3PlRqVFgC7il3NFpYosKBi1Ti1RMU0iixERbHWpFKUinosBtApaRT0poAbSKbSKeaRoAiQKgYqZNQLUEsjilS1U1ABacGh6fIffwp89Pl/ips1SC001EE9Pv40tXk338aWSCiWqm1VDvOoj1Ipd6Psj9al8kR4snNIgkECQSCBG4JBGOhzjzigi/nf/h+9EW9BHiHnkbc9j0qJc0aKUGbVq4cY5xz6Qfr971Q4u+BqDHZVJMQpmciCdOVIzmVPPNHsvMSACCZAOrALBcjBkAHlExyqmvaNsvgw7s1sDOpjaVnMcyFDEg7S+cmvIPQMDtBzqJZTDFAmMy0wuiZyxnYEEAGZFZfYrFS5k+PSUAdWnuy6uRpYjRraAZzpO21dRxKnO6wdwNo2zPSPTNcfxPGp/EKA6alItlNa6liVA0zICgRGI8ue8HaaRnLRt2hg8gNOmOSqZJOOb6cSRgE9KrrY1OoJMi3KJElgWADNAnSJgTjE7kmi2DnUCYCmPDjVqXAPMhQ2IxidxVDtclbtu8ICLqVm0nqCpMKQSNaMvPxgc8pJt0Ns2rTakBHIMMrgAZyoI5QBBHKdorm+3OEJBEiVAhQJk7tmYIlt4nf4dJw5VgWxmJAJPKJB3JCgicDSoisLtvtBbSl2Xwhgm4BltRhJZp0gKD11MaOO70Eugv8A0/7Qlblgn3T3qehhbgH+7Sf9zV10Vxvsv7LXO/t3nY2YBeFCuyK9s91rVjEtJBtqCQoJJURXX8XxKWv/ACOtuNPvsqjx6tOWPPQ0Z2UnlXpw5E9eTilBrZOlFNauBl1KQy7SpDLjlK4p5rUzFSApGmmgQ9I000iaAHpqU000CHmlNNNKaYCJqJqRNRNAmMagTUyKgRQIaKVKaVMQwvedTW55z9+lZQuVLvfuaxcV9s6TVFw+Xz/tSNw+VZXe0xuUsf1gavfHnH38KQuDov5Vkd4agbhpY/v+DNrUvML+VO3ELzKx8KxEBYhRuSFHqTArf4Lsq3aGtzkD3mAKqYklQegzJnljlWU5Rh2XGLkWrF8YjYiZnB2Pz3+4rz/tvsy7d7RN8OyixcAWB44DxbSwoPi1yY5Ebzmu44a4QsMCF0MwMHUpVpUMsA5WIwNip5TkdnW7rr31xNFy4X8JBFxYfSSisv8ALRV0guzAnTqIyscSeLbR09qmUONDXl7207B7VxrRAustsDDj3F1HUWBGJ0jfYmla4PikttbThe7Os62tsilm1FgAWYM8HOSTBE6a6u86oq2ktliwZtKhRtbdlUjOYt9IB38xcNw/hLswYd476dIBGhe7Hd5LZJLAkSBqOJFJSY2kYXZ/Bv3bte722FYAFlGu5qYIunWSIMjxbZwZBinxbWe8Nq+dIvo5V2EBFhiCZTSxIUICAPdSeRZ73bLHs/vraqptksDkFbauUtsisxJfLmQRvII8QGRe7OuvYs8ZxF/ui7MqEWmdiuoAOw72SNYIUBTtPStoR27M5Oi/7Jdoi+psszKFRdJQJqYBzqDa1jZwsYwu+DW52N7HW2dLt1TcuszMqOUKWQXOjwAANAZckGCNqJ7O8DZtJZ7i2LhZtD3ypBK6WuNcGCWUkBQoiSfImun4W+0ghSIYeIxqYCSumRjVOZA2GWBrOcqboaWtgD27ZsWjfctO4ATSHy1tYBgnUw8o0k7A15j2b2Df7S4i+5LANquPd0M41qYVbSggXGlioAbAnyFd12h2RaSy2rhGvWUvm4JEKluFL4NwNdIJuAMwJbUBgUb2YQaAXNo90UQJaJ0WFUG5ZUaoDXCzqzMuqSBBJJqotQi2iJK2YF/2P/hrJutxNyzdRnAZbUrcEDQ7rq1INwTLTIxOCfsL2sS7Zm6yo6BRckhQWJI8I+XoT8a6TtO3KFCvhIjST4TAAGuVxPM5bcHkK8f4lIk+6dUHScEhpGfxDwyDM+piung5XK7MuSCR6wt4HIMzkEbQdoNObtea2faribSBQwYCAJRSwC7AGM45HMYFbnYPtoLtxbV5dLsQquvus3IFT7s4AiRPSuxNMwcTrtdLXQqcCqokJrp1NDiuV7Y9qLqtes6Ft6XKi4HMhQd/JisZG0nnUukCR1d/iFRSzMFUGCScA9Mfi/071iXfbbhu8REL3dbBZRcKWbSobWQZnkNvyrz7iyFWABmCTEeAfhEDEiRI/Wgdm9o91dS7oV9DB9JEAsolZIEgBo+VRlbLxR7MWqJYVkdle0Fq7wxvFtK2wBeJBAVoEmFLYJOIJ3jetUQQCCCCJBGQQRIIPMRnFamYi1NNNTEGgQp+5pVEzSooRX/gF/1D4n9acdnr/U3zH7UZbZ8vv0FS7r0+/WppG9sB/wBu6MfkKR7O86s9zPT5D96RsDy+QoxQZMot2fzwf9xG+/qaYdnMSBEeciPU1ePDD7gfpRuEspmBkGCc+ukGInEkdI61jytQi2aQuToLwti3bj3eRlj4pMxGD5jHM4G8HulWJUrhYBzMkorGYzADRJ5zyzQu0Yt2muEhQg1bdBCiRynPLHlXPdtXmcWbHDr319ri94neNpNsJaPEG4zEm0h8AyQYuHBnPlq5vZ16j0dL/ESAVOqSoBBGS+xAJ2jJ6DO003Di4bhZu6Nnu3BIf+YNJbUo2Hd6gofczpAncT4njktlVAEPcALXGABJIMYUCDIWP9C43IyryFVcIhMagDcMLN8ObrLpWDpRkUIIGB0EpIHbLvZ/ZbXb13iLkqgYW7NmFVItahLLt78ZB31Ak7Dkv+rLqqogINx4nEQqlnHiEGYlQDyJJyZruuI7RIUKkygWZIRVU6klnMAMWBMxHOOmDx3ZVq9xK3rqqW1OihirDWFx3aXJLEoVeSBGhIghquD+VvwS1qjC7D7Ne9wZsPMtZIgqCU1OxRmDmCwBLCII6GBHQdrdkDiOHt8LbUaFVEZwsNb7seBLB0wXNw5eIAL9YGgtiLqiXKsFcwCqqZfUzELDE5J8TMSZ0gjNns3joRQukEN0Mj8RDTz5knmTSc3djrQLg+yBZsoqDTp0AwV0ETpcljv4QxgkZO+9X+y5CamwdTjJIA0sUVJbkSpJMCfrzfHdrrw66bKWQLK2zp8Xv3JCDSil2DHRGJM8t6jw/Y6d44DTcNmT/PIbXCNc1EAuCoZPGMZ2GIMbVgxf9Re30HBAJcI7y4gTTp8YB1HBE6RgyPLkTNH2H4C5wfBi8xOq6pcWireK3bIClQp8NxoBDmYBGDid/jeEQpDLbuv3f/iddVtXQnR4mkJbtkvAI2jEgk5HE8Rrud8zNcWWKwRp0AgIIYAFSpJyw1HSMwQNI1jSJ8j37wuS1slkZbrj35X+UWfQBBDakAJB/FG58PAcXZ0nE6ZIkzuIL77wxPWu74eyXtWmC4CNpYiV7nu7dlTpOnWO8lhIhcGMhjwd/hzoN20zPaFzxIZDWmuQSAPxIAUBaRkjcVtw6bM+RWVUmBq3mPI/Dkd9tvjQ7F5kdWga0bUrQIlZYah5R05eeDK2okAbDGI35eogfZqGAZySBBgiYmBKmAYya6zA77sX2kt39KHwXDAgxpZuiHkTk6T8Jra7o15YJUjOQfeiDgiPSPXp8LnY/a7cNeN4u7o+Lqt42ImQQxOrUJME8uZBmrUiMTvO1uM7myzznZcTLNgYO8ZPoDXmVy5sGJIjJxLHGoxvM+fPymug9pe2RxDKLcsiqYxBLsCWwT0Cj51zTroZdS+JsKoHPBlo2iZ/tUydscUTPCzJaQTgBQCTjzON1H7b1Qt2mL6FDMxzCqSxGT7oztM/ZroezuDuXri2raglsAEzuJJjEKNyZ6/DsF9l+FsXBZWWvOAl24yqRbGkNca33o0g+9AIPhzBmsZzUezSMWzyu0SDIMbfuPhMfKrI7Rebc3Ln8uO68ZHdnHuTge6u3Su27R9jeHuBGT+QCulTqCow7v8Akv8AzVm5qMSwInxcxXF2exr7+7ae54dXgXViSCfSZ+HlTjyKXQOLR6b7OdqG/wAOhbT3ijTcGuWlYGoiAfFhto8W5rSLmvMPZy8TKI7W1U985QlWOmO6XGDLMTnkp8q7fsXt8cQboiDbKgkbNqBmJ5BlYTiZGBW8ZqToylClZr6qVB1ClV0Zkw/3H96kH+4/vVZWHU//ABqa3Ryj4kfoaLRrRYDfcUtVCFzy/M/rTm6Ptl/zRYUE1VpWG8AYgTAj6YG8mfjNZS3ZIAXJMAdaXal+O7tEagMgQxLvpuMqIANXLODgwR4q4vVU4pG/CnbYftnii1m6EKmAVJbAX3AcnByQfDvIG++R7M2mscNMq9+8RevKran1s4i2SzYOhcajksx5U3bLLcsOe90W1uBrp1ICRcLqVdiDpDag2JIHmoFb9pSqKFIMqulZISQEL3CSNTEkkyTJgeo4VqNfZ0vsHetgBXuIGcgEliALZCBmZGIKsA8CQJ57RI+/L2cMmsm8AX1BdQZlFthOdOkSBk6TsImfETbUrDNIa5pGka2weZgNPhkY90naKzFussqSms3WuHQMICQdCsFBPiDNOMEAzBNJJUAS5fGty5ZUuMLjsE7tSiL4A1whS11rjOx05K4H4pPwulizsQ7NeNwrAXu7lqzonElSQIIn8YBkCKb+HVUL3CokEDxEbsYkqhIABZRjOkRvXP3/AGkFkPZ4ewdCE6LpuNcBFy4hVma4YllOTJEugkac2k5dCdI6LiO0H0kooQCZLZhArf0lR70DfE1kcJwNz+KF+45DDhYVFLCCxXJWAApDNIz4ogzV3hi78RdtXAqIqpAX3yGGoFwZMaWAjMFgMGtJreTk5wckjEaYk9FPxfrUW46K0zke5N1bneBrniV7aFnOkW50KoOoxqmYBmSNiANnXe/ixc1aXvWGtuw8OgWWLDSHBOk60UrnJB6yOxaAwBHl8tO3w/tVnhs3DGTrt29zMELqkRPdjwMTzaZPhEXk2TRnu1094L1z3nUqF1AAMpDiQx8JOqQ2BI8oILAuW2R2ILIqkAlQ6jXhYgeAHYYXwdcn4u3LA+9HTY5k5IiIkT5z51LuxqgzOSY/OfDgfEc5NLIKLnG8Et+wB3kOtvShmN1CkQDEwAJzttjPD3fZ5VVrRLG4XVSMkDu0YW3MGI0FvemAxXG47NrjwSMN1ZhuNLhjpJkyW9IOMCcu72WDfN0nUSujONQbcMB5AYGfE3WBXHNx0KUU9lXgfY/h1YOxZ7hJGlihQt3bRIiSQciYmATtnN7Z7HtI5t2cuigldYYsJglViYJO0mIJA5L0LXtbroPuXBqbSNMaW16hIBJOn+o4GIqmvDqs3bhbVpSVFtfAGNzU6kNpC6hJA3xEk51jySu2yHFUcdbECPd/DBHQ5HqCIj6UG7cZYJGdjBwI6g4PP6bzXSdu9mk8SzW9BOkMUlYMoFYhWYknImYgsTjEW+L9mbIs94TcQqTrCEvqRSqqyq0so0jVqORqgrjPR7saTMcGcieIUkKUIJ6YBMjlyz9asWLqkhSQATmQSACRM6ciQMx571Hiey3DPGsoGI7zSzIZ0sCQF8IhlPxggHFT7K7J13hZustqcHUrBz4lGkAQVOZkggRV5UrJUbZ3vs9YPDaQos3O8J1FLd0NudGpmdu7Q7AQBgE5iTpa/wDG5Gom2Azq7ZZCPCq6j72kCAYbujjlUOG4IP70hiNK+IbSfC2DOFIxmRO2Kp9s9ofwpS2tsvrAIMqiFhEjYGfNo3G044G85fp0/wAo0GtBxGllX3CLlvcIVCkgjTB3yAfQiuc9vLbPbypJRsFoJ0eIAg7qpLY5DblWsl+LWq0pdiq6QCqO6snhZmJWCZYHPmOQAOLHeKuqFUkKSSrLCkhRdWcaSZicnEbQRWMgltUed8F2mbRI2DYII8W2SCMA5ifrW/8A9P7w768CVDOqwJA1NqYwgJljBOBO1R7U9nChbB8IB0sp1g5xJETAkdfWsHtXsq4gko6+60xiGEggjHMV6EJJPJHK76PVtNKvL7XthxgAHfNgRkITjqSpJPrSrTMzxZ6vHr+/5ilo83+c/UVCKkPWqoqyXc+ZHwX9ppLw07Gfh+xqSVaspC6t55Dp6x5fSsuWeEbLhFydDcJaCE8ydzEQPLnU7vB23aWXYeGWMD+ojIAMGM8sbUM3RJgRPnz9PhQRf3mCpnfKmYjGxGBXlSk5O2dqSSoJc4KY0t4WgEgKcaNIVAAFQwR4oJgDmBBw/djxsdtvFGAICiTJEHnPinpI+F4uZkSep3nxE425H86ugBumx+Xy+8+dQMwrfEWzIBVbdrSh2iQqkKCQxYiSDnHnQez+NniW8IKqbZIkllNx+Jt+NSMnUqYOR0mtLti93ItleHN5SWkW0DMvOdHMk8xtg4qSdjWgCCmGadEKRl9cMdjkiWzOhegquhdmZ2jdN1xbcSlsgSzzqdVOmFOYgPMn3oAmJIOK4PvVOlhMqQygEiWDEjBIJ0gkyDAJ6RtdocEHMkSSRiRkY3HM/sOdYPFm6dVu0ttWcH+a7EwdrbKmk6j4cSQJUdZNL8BlxboS6QjC5d8FptTNr06j3IcgnSApYljpgKxOWAqzxnFFrVwKoEo0sSyBYgZ1CeZjTn1ih8Nw627a2lkhRBIUJLaTkiQq+6Dg40neZrPsXyxZw0a2W3aGCFtoYGkSQZbU22zAkCMLT2HRb7gM+nTsJIxOnP8AQfD4tQJ/0kDORqRCEjkFY/8AygHrmRtHvT1qpwnC5EzPhJJ94riPEcmSBPLc0XtC4cKmGDKAeSZUuw/qIWRj8RHSp7YyldttgGRJKqWEQYUrMnI1ahMDkIxNFcEqBbAIGnBJUsoEmWKnxT4pYRyMcqBtC2LaOZklbZPvYUnS5MtODmcxvyFpACBG3UbESAY5fDyFUyQYVmRQxZSUXUFILTpGrx+4BIYTv4twcUW7uCIHvdT7yspJ/qEMdwd5zQ76EiAdJ1KxYMPwsrAddgwaMwWjJwC12mjmEVmJ8QgDSqnNsnmsrsN4G21OgKHGWybypcLdzeVrctdZVDTqQNBBlpKkSSwQZwVqxcuKwLzs7AeGDgKq6FKnwk6wOcdTgT9oODuXOHdFKIGKZc/0nVCxlTIUTy8XQVm3e2HWyqWblu5eCBC4stpbC2UUkzpOrSAQQpIM4cg6L5JUT0zYv2jrZVVfDNsEgaVBZmOqHLsO78U75TTkkVT4a9bZmRHZjDMBocqLQ2ZiywVYbmSJkSQJBfabi7i8MullPEC+ofuz3ZnW1pLo/mSbjMisH04zypcT3XCrb0WTDvcQq11xliTDC4Mw1yDI2ByAxFNdC8i47h00K9tC571xdV7oGjWqt3oGkssmV1Aj8MxsLFjiIQ6nu3NIZELOC1uDItlvE0e4CJjIJG1Yr6RbOtXJFzQyqguhida3VIQmU1qRIAnSxjalY422mpZdioQrb0ksc3NTW1YafBp1mYgq0+6KbToRp9pds3LSBrFt3uDUzFkYg+I+IBTqJLMMcgY2Eji7nb9xnI4xLtsAEJCQAYgazcEmNU6ycT0Ndje7RBGdayhYhlKkQM61Kx75XB3Gc4IpWuNvC2h0NDW0eHa2jKm5aNYKeMLAbeUypgUQr6CRyHBe0d23Ko7KPIxMkMxnrIH0mDFX7PtRd0FZR1gqPwkSCCVdNmzzB5nPNdr8JbVC62kgkhirLqQnA0qr5EyZOeWK51IgRv8AL76V1VGXgwto76wiX0R0ADN4bjFhrDCVyMtcBEDUzcs7mm70J4HYKxJKMdnhUAtyfx+AwPUb1j+zF28Ha1lBh3Zg0oqEBgABBYyAJ5mTyjoOEv27yMLluVd8KVliVHvmVOCFSF2wRERWEni68GiVma3ZVpiS1u0SSZLKuomdz4c+tKgdostu4yFyCsCAywMDAk0qPdIo7P8AiFHP4D++KiOO8o9TzkeVZ4FOGrWU5sqMIo0P4gyfTI5ZE7bbHerfCcb+EyOe20RvP0Ec6x0eio/w+8Z36/e3NOLe2bRpdHSIARJIJ6jw8sxnHx2mmfg4PhJBBB285BkCep/zWNa4wiM4wRuOc/Hb6Ub/ALk8b7+jcj1BHXf8qwpmgfh+GKtExmSdRMkkzkkyTmfsVZSwZ1T0/LkfiIoCdojAK5AAJ2nrAUAAnyAo9rjVMZA36zM45iPnA84pARv8O3qfLOw+Z/tv1axcOMwefTMj05/nVm3xAY8x8ciJj1zFSfhVcQYBycEA4+p25fLkAZ3FceyFWIYcoKwSDHTPXI6UU8IJLiCCxzAmDkeoP5Y6iq3alhgBOhlBBmJXHJhuMgTUOye0TbRgZIBMAZIxCqoE6jJA6wc7UUATibEWyZOJJYQHyNWABg5JkCMCQYxmdmXJuXLfdXVAylx0CqwgBgBB0wSwkkzvMmuk4O2rrzmMgAQDBGTHUHE9PWh/wC40MknlqE5iCBzGfuafQWVuEEAgbgEk77yQMSTGMb71UuXWC/8A2ImWmMr7sCcftmasBMEnqYI5ZhtueoH7IoCONh/VuSQQRtGMiTEifypCM5+EuG8CSDbt22CqFABcvCnvDiI5gSOW+Ltq8GlQQCNOvclGPig7iQJnlStcSUY7QcmVExjMxuYGfShXLyrcaJEkAgnYiY08vxtOOZpt2AcW1uKAchhEGGkMCueTRI9MVG1wwtiABpB5bGVhpWM5kcxAk9KOqzg9SZBxMgHIBE5OIgTVQ8V3b3EyTbyQF94MZTSOZKz5DSZNNCZcd1uLpIUqQV08oODOd/iTzrGPYKWH1Wktg4y2phpENOmYLArbAiPQzi9xJKo1wGAASdPiDaVLHRHvYnAkErWPc9okZlKFmgGGAYWz3hRIkgao8RMnAEjIJqop+BOi6Ed7ii5bQsjKZ1A7y4LW/elWA5kGYPWqvGvdsG13Rsvq1h2e53Za46sbgVvdhllFWDEgHkaD2anEd0L10sqoFCJKA3EaLi3LjQRIQmVEZJAjEUO0rGrjQ982DYZTaUK+tkhh/wCNwFi5rXVrBMLIyBWiXyohvRb4vtDXcALJAt2mFtO80hlKd6qtqVLYgnVIEnEANVbtm2jXmu6/EP5gLNbIuP8AiB0MWJPhUjVuQMCtPtPsVCio7O7KGWXe5DQzR3gRlDDUJmJxneaze0Oy1Nl7dm2iF21Q2R5qZHgMqCCCck7CAKi1qmJ2aXZ3bAuW++QLblwLhDJCwoBfUxBGABLBve+Ih2vwLu1rh7XhQKut2UM50IQqyzIxLAaeU+LMCqfsp2Ubdt9ZRX7zVbDAXNLFQpbwsAZwIYiCsjet4qrAm5bU/hBZVZtOB4vFJmDzGDtUy+MtDW1syOJ7P1cOpt2UtsSoVhcW2ANnYC2GAYtq6kao5aa4/tTsW8lzNtm1Zlf5gliTBZRvGcgegr0DiONkaWOszOBPIHmcARuTz3qnw3ZTNrHKTHjYkA+bNvqmIztvWnHNrsmUU2cj2H7RXLJCklre0cwNpXr6HHpXW95bcBkIbbS0mMb/AJHY7fGqnG+xQ8eplnJkTqHQs+A3nKz51l9grct3NIKtbbqwA8ioJw/zkCOlVOMZ24kptaZotwzz7z/B4HwFKtG5w7AmArDqGkGc4IIpVhT+itFsJUgnKpqKlpruxM7BG3SZaP3dN3dTKFlKQMDz+/WpKfuPl9+dOUqBFcc44vZtF2GS5HP61M3J5z9fvnVZRUwazLDLczg/ex57UX+Mbk0+W4jHLpg79Kpk/f8AmnLff61NAWG4poImATmJCnkTHu8/pVeJM8/U7k/X96Rux9+lMHEcj8KADWbrLsSJ3ht/XqMD5Cj/APc36zjnnfy+POqifr97ffyqMenz/T8/hSoDRHbTcwp9VBMQPlgDamftJHHiRRylGCnrgdMHyyN6oweUxtsfICcdagzk78/Kc/vRQWFYrGGGMLgA9d/veqmkOCYIhsTieYI5znntn1M9ONvr+gikzeX/ANj9+VUlQMMl1kHM4B3B8gc+kfCqXHZJOSWVkYSR4WBWBpIjdhudyNiZIU9fPbmPL4+tBNvP7z8fT1qkiWW7fFl0IeSJmNbgw3hKgqc+EnflPWCS81sd4LICK1vu1QYVBqLHQqgDM5O567VUtiOn6/fWii6JmAcj4+X1ooLG4zidVu1bQIuhNBJkloXBHyXf/EOz+Eto2qFBYDvP5a5YAiV6YOY3AgiKKHB5LMc8dJ9fiaYt0A+WMZgU0mJljiG2IM/MZzuI6Tt1FVLiDmZgyOmeZ5nAmDUtzgjceXkefpUQPPOYn1jpvn6UKLBso8dwwc7GB7wB+I/T60VV8AgAaYXngRGOmJirSc48znfPr9PWpAYwOuTnB/L8hWybqiAfDJHIDrn+0z/aj6io3Pzjz3+HnQHJ+xn50K4s+ZHl150U2KyPG8UzBgwJBgHeMcvlWPZ4UJLqCI3xgSCBg4rVFn4fHeIj6VG5YDbgH1Ej86141j0RJ2Zq8dd5FI/9GH0MUq1IPQfKlW3x+jKn9mktTirvZfZYuDUzBV1hTtz0zBPOD0O1Ht9jrE96sQSMCfcLgZODgSOU7natBmaB9xUtWPuav/8AbFF1ELghmAJEcyeckA4keRB8qJZ7OQswLERbVgCy4YiSGMcvIDzigDKYUJiAY5/mdq6Adhrsbq6uWRH4MRO+TzzA86zO0OyAFZhcDaAC0L/USFAMyZ9MCuT1ENZG3HLwUwn3FSCVVuN4TnMjf48o/Sid4YGRz5bb42riNyZqJcQKifFpOoMc5XHriaJbUneD8/zzv/egYK6SYxTWTKzvvmelFNkFh9/ntUFYny+XOgQe2mN4+VP3G2fvnVa45jGPsedCsXidyD0gcpPnQBb7s/4z9N6jcY9PmvwqCn4/Oot5+dFATNzy/f7/ALVFbgPSBHWohQd8fpQxbBO7DPmBToVhigPP9J68/So48/nnONun35U6LHKfzoRszmfTyGJ5fcmmhBmt0yjO/L0/xUCpgaBkHyI3ByD6bUG8XhpAJIBxOIBG0Z2286pNgWivmJ/tUrIGrxCRmYOn0gwRk8oqndOvkyEACJJ5DM7f4qNtmLwDEbkr+XiG+BVKRJb7o9epH6STGaK9mPufInb7mq/eSYBB2+8HFDLkwYmCPh5jqapTX0KixHw/zTajn57UK5xjeL3sbZBnJBHlmKHe4/cqxgDYQeXOflTU4/QqLKSDPn0+NMVPwpPfIEkkHBOM7bZB6+tR4i45YKFY7GYxk8zHTzrWMk+kQ00MbXlH3zpaKupbjcg/7QPp0qRjoK6FEycjP0UqvSP6frSqsRZAgx25VJPv50qVBQWKVPSoAfn9+dD7w5EmOk426fE0qVc/qP4NOPso8aOX/wDSjA4b4/pSpV550lYbv/7fpQ7Zgt/72v8AkaVKmxI0X/X96yGukXlAJjVtP+oU1KkM0jsfj9RQOGY9fxH60qVPwIuj3T6fpUIx8R/ypUqAKnDn+Y3/AKj/APNXDsPUf/qnpU2JDNy++lP19W/KYpUqAIWqIg8Y9RSpUwKiHxL6H/jNCZj3jZ5N+lKlTEH4pf8Akfq9V+KEICMGB9KelTQglszfA5FcjkcTkVG8g75RAgskiMGTmlSpw/pCfTNcWFwNIgRGBjHLpUSfrSpV6aOVkTUf7U1KmSKlSpUwP//Z"/>
          <p:cNvSpPr>
            <a:spLocks noChangeAspect="1" noChangeArrowheads="1"/>
          </p:cNvSpPr>
          <p:nvPr/>
        </p:nvSpPr>
        <p:spPr bwMode="auto">
          <a:xfrm>
            <a:off x="307975" y="-1562100"/>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Title 1"/>
          <p:cNvSpPr>
            <a:spLocks noGrp="1"/>
          </p:cNvSpPr>
          <p:nvPr>
            <p:ph type="title"/>
          </p:nvPr>
        </p:nvSpPr>
        <p:spPr>
          <a:xfrm>
            <a:off x="5257800" y="1752600"/>
            <a:ext cx="3886200" cy="3429000"/>
          </a:xfrm>
        </p:spPr>
        <p:txBody>
          <a:bodyPr>
            <a:noAutofit/>
          </a:bodyPr>
          <a:lstStyle/>
          <a:p>
            <a:pPr marR="0" algn="ctr" rtl="0"/>
            <a:r>
              <a:rPr lang="en-US" sz="4200" b="0" i="0" u="none" strike="noStrike" baseline="0" dirty="0" smtClean="0">
                <a:latin typeface="Times New Roman"/>
              </a:rPr>
              <a:t>Wait, like</a:t>
            </a:r>
            <a:br>
              <a:rPr lang="en-US" sz="4200" b="0" i="0" u="none" strike="noStrike" baseline="0" dirty="0" smtClean="0">
                <a:latin typeface="Times New Roman"/>
              </a:rPr>
            </a:br>
            <a:r>
              <a:rPr lang="en-US" sz="4200" b="0" i="0" u="none" strike="noStrike" baseline="0" dirty="0" smtClean="0">
                <a:latin typeface="Times New Roman"/>
              </a:rPr>
              <a:t>John Barleycorn,</a:t>
            </a:r>
            <a:br>
              <a:rPr lang="en-US" sz="4200" b="0" i="0" u="none" strike="noStrike" baseline="0" dirty="0" smtClean="0">
                <a:latin typeface="Times New Roman"/>
              </a:rPr>
            </a:br>
            <a:r>
              <a:rPr lang="en-US" sz="4200" b="0" i="0" u="none" strike="noStrike" baseline="0" dirty="0" smtClean="0">
                <a:latin typeface="Times New Roman"/>
              </a:rPr>
              <a:t>the Exclusionary Rule rises up again.</a:t>
            </a:r>
          </a:p>
        </p:txBody>
      </p:sp>
      <p:pic>
        <p:nvPicPr>
          <p:cNvPr id="9" name="Picture 2" descr="http://hindsfoot.org/xbarley7.gif"/>
          <p:cNvPicPr>
            <a:picLocks noChangeAspect="1" noChangeArrowheads="1"/>
          </p:cNvPicPr>
          <p:nvPr/>
        </p:nvPicPr>
        <p:blipFill rotWithShape="1">
          <a:blip r:embed="rId2">
            <a:extLst>
              <a:ext uri="{28A0092B-C50C-407E-A947-70E740481C1C}">
                <a14:useLocalDpi xmlns:a14="http://schemas.microsoft.com/office/drawing/2010/main" val="0"/>
              </a:ext>
            </a:extLst>
          </a:blip>
          <a:srcRect b="2191"/>
          <a:stretch/>
        </p:blipFill>
        <p:spPr bwMode="auto">
          <a:xfrm>
            <a:off x="2" y="0"/>
            <a:ext cx="53639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6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Arizona v. Gant</a:t>
            </a:r>
            <a:r>
              <a:rPr lang="en-US" b="0" dirty="0">
                <a:latin typeface="Times New Roman"/>
              </a:rPr>
              <a:t> (2009)</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603723184"/>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499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612WfjYEdJs/Ug2DIr7Z1PI/AAAAAAAAAPA/QtzbSti9Umw/s1600/choose.jpg"/>
          <p:cNvPicPr>
            <a:picLocks noChangeAspect="1" noChangeArrowheads="1"/>
          </p:cNvPicPr>
          <p:nvPr/>
        </p:nvPicPr>
        <p:blipFill rotWithShape="1">
          <a:blip r:embed="rId2">
            <a:extLst>
              <a:ext uri="{28A0092B-C50C-407E-A947-70E740481C1C}">
                <a14:useLocalDpi xmlns:a14="http://schemas.microsoft.com/office/drawing/2010/main" val="0"/>
              </a:ext>
            </a:extLst>
          </a:blip>
          <a:srcRect t="23897" r="98" b="4411"/>
          <a:stretch/>
        </p:blipFill>
        <p:spPr bwMode="auto">
          <a:xfrm>
            <a:off x="-113885" y="1"/>
            <a:ext cx="9257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191000"/>
            <a:ext cx="8229600" cy="2057400"/>
          </a:xfrm>
        </p:spPr>
        <p:txBody>
          <a:bodyPr>
            <a:noAutofit/>
          </a:bodyPr>
          <a:lstStyle/>
          <a:p>
            <a:pPr algn="ctr"/>
            <a:r>
              <a:rPr lang="en-US" sz="4400" b="0" dirty="0" smtClean="0">
                <a:effectLst/>
                <a:latin typeface="Times New Roman"/>
              </a:rPr>
              <a:t>Which side is Scalia on?</a:t>
            </a:r>
            <a:br>
              <a:rPr lang="en-US" sz="4400" b="0" dirty="0" smtClean="0">
                <a:effectLst/>
                <a:latin typeface="Times New Roman"/>
              </a:rPr>
            </a:br>
            <a:r>
              <a:rPr lang="en-US" sz="4400" b="0" dirty="0" smtClean="0">
                <a:effectLst/>
                <a:latin typeface="Times New Roman"/>
              </a:rPr>
              <a:t>Examining his 4</a:t>
            </a:r>
            <a:r>
              <a:rPr lang="en-US" sz="4400" b="0" baseline="30000" dirty="0" smtClean="0">
                <a:effectLst/>
                <a:latin typeface="Times New Roman"/>
              </a:rPr>
              <a:t>th</a:t>
            </a:r>
            <a:r>
              <a:rPr lang="en-US" sz="4400" b="0" dirty="0" smtClean="0">
                <a:effectLst/>
                <a:latin typeface="Times New Roman"/>
              </a:rPr>
              <a:t> </a:t>
            </a:r>
            <a:r>
              <a:rPr lang="en-US" sz="4400" b="0" dirty="0">
                <a:effectLst/>
                <a:latin typeface="Times New Roman"/>
              </a:rPr>
              <a:t>Amendment </a:t>
            </a:r>
            <a:r>
              <a:rPr lang="en-US" sz="4400" b="0" dirty="0" smtClean="0">
                <a:effectLst/>
                <a:latin typeface="Times New Roman"/>
              </a:rPr>
              <a:t>decisions from the 2012-2013 term</a:t>
            </a:r>
            <a:endParaRPr lang="en-US" sz="4400" b="0" i="0" u="none" strike="noStrike" baseline="0" dirty="0" smtClean="0">
              <a:effectLst/>
              <a:latin typeface="Times New Roman"/>
            </a:endParaRPr>
          </a:p>
        </p:txBody>
      </p:sp>
    </p:spTree>
    <p:extLst>
      <p:ext uri="{BB962C8B-B14F-4D97-AF65-F5344CB8AC3E}">
        <p14:creationId xmlns:p14="http://schemas.microsoft.com/office/powerpoint/2010/main" val="317378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Missouri v. McNeely</a:t>
            </a:r>
            <a:r>
              <a:rPr lang="en-US" b="0" dirty="0">
                <a:latin typeface="Times New Roman"/>
              </a:rPr>
              <a:t> (2013)</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431924207"/>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941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Florida v. </a:t>
            </a:r>
            <a:r>
              <a:rPr lang="en-US" b="0" i="1" dirty="0" err="1">
                <a:latin typeface="Times New Roman"/>
              </a:rPr>
              <a:t>Jardines</a:t>
            </a:r>
            <a:r>
              <a:rPr lang="en-US" b="0" dirty="0">
                <a:latin typeface="Times New Roman"/>
              </a:rPr>
              <a:t> (2013)</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1694662715"/>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6287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Bailey v. United States</a:t>
            </a:r>
            <a:r>
              <a:rPr lang="en-US" b="0" dirty="0">
                <a:latin typeface="Times New Roman"/>
              </a:rPr>
              <a:t> (2013)</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833537673"/>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05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Maryland v. King</a:t>
            </a:r>
            <a:r>
              <a:rPr lang="en-US" b="0" dirty="0">
                <a:latin typeface="Times New Roman"/>
              </a:rPr>
              <a:t> (2013)</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437906312"/>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32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1" u="none" strike="noStrike" baseline="0" dirty="0" smtClean="0">
                <a:effectLst/>
                <a:latin typeface="Times New Roman"/>
              </a:rPr>
              <a:t>Boyd v. United States</a:t>
            </a:r>
            <a:r>
              <a:rPr lang="en-US" b="0" i="0" u="none" strike="noStrike" baseline="0" dirty="0" smtClean="0">
                <a:effectLst/>
                <a:latin typeface="Times New Roman"/>
              </a:rPr>
              <a:t> (1886)</a:t>
            </a:r>
          </a:p>
        </p:txBody>
      </p:sp>
      <p:graphicFrame>
        <p:nvGraphicFramePr>
          <p:cNvPr id="4" name="Diagram 3"/>
          <p:cNvGraphicFramePr/>
          <p:nvPr>
            <p:extLst>
              <p:ext uri="{D42A27DB-BD31-4B8C-83A1-F6EECF244321}">
                <p14:modId xmlns:p14="http://schemas.microsoft.com/office/powerpoint/2010/main" val="1121502883"/>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321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6350"/>
            <a:ext cx="8229600" cy="1162050"/>
          </a:xfrm>
        </p:spPr>
        <p:txBody>
          <a:bodyPr>
            <a:noAutofit/>
          </a:bodyPr>
          <a:lstStyle/>
          <a:p>
            <a:pPr algn="ctr"/>
            <a:r>
              <a:rPr lang="en-US" sz="4400" b="0" dirty="0" smtClean="0">
                <a:effectLst/>
                <a:latin typeface="Times New Roman"/>
              </a:rPr>
              <a:t>Cell Phone Searches</a:t>
            </a:r>
            <a:endParaRPr lang="en-US" sz="4400" b="0" i="0" u="none" strike="noStrike" baseline="0" dirty="0" smtClean="0">
              <a:effectLst/>
              <a:latin typeface="Times New Roman"/>
            </a:endParaRPr>
          </a:p>
        </p:txBody>
      </p:sp>
      <p:pic>
        <p:nvPicPr>
          <p:cNvPr id="1026" name="Picture 2" descr="http://rack.3.mshcdn.com/media/ZgkyMDEzLzEyLzMxL2Y5L3RlY2h0cmVuZHMyLmZlZmJlLmpwZwpwCXRodW1iCTk1MHg1MzQjCmUJanBn/2dd86505/9ca/tech-trend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32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Riley v. California</a:t>
            </a:r>
            <a:r>
              <a:rPr lang="en-US" b="0" dirty="0">
                <a:latin typeface="Times New Roman"/>
              </a:rPr>
              <a:t> (2014)</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1452189922"/>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147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altandlightblog.com/wp-content/uploads/crystal-ball-300x197.jpg"/>
          <p:cNvPicPr>
            <a:picLocks noChangeAspect="1" noChangeArrowheads="1"/>
          </p:cNvPicPr>
          <p:nvPr/>
        </p:nvPicPr>
        <p:blipFill rotWithShape="1">
          <a:blip r:embed="rId2">
            <a:extLst>
              <a:ext uri="{28A0092B-C50C-407E-A947-70E740481C1C}">
                <a14:useLocalDpi xmlns:a14="http://schemas.microsoft.com/office/drawing/2010/main" val="0"/>
              </a:ext>
            </a:extLst>
          </a:blip>
          <a:srcRect l="6983" r="556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715000"/>
            <a:ext cx="8686800" cy="1143000"/>
          </a:xfrm>
        </p:spPr>
        <p:txBody>
          <a:bodyPr>
            <a:normAutofit fontScale="90000"/>
          </a:bodyPr>
          <a:lstStyle/>
          <a:p>
            <a:pPr marR="0" rtl="0"/>
            <a:r>
              <a:rPr lang="en-US" b="0" i="0" u="none" strike="noStrike" baseline="0" dirty="0" smtClean="0">
                <a:solidFill>
                  <a:schemeClr val="bg1"/>
                </a:solidFill>
                <a:latin typeface="Times New Roman"/>
              </a:rPr>
              <a:t>Whither </a:t>
            </a:r>
            <a:r>
              <a:rPr lang="en-US" b="0" i="0" u="none" strike="noStrike" baseline="0" dirty="0" smtClean="0">
                <a:solidFill>
                  <a:schemeClr val="bg1"/>
                </a:solidFill>
                <a:latin typeface="Times New Roman"/>
              </a:rPr>
              <a:t>the future of the Exclusionary Rule?</a:t>
            </a:r>
          </a:p>
        </p:txBody>
      </p:sp>
    </p:spTree>
    <p:extLst>
      <p:ext uri="{BB962C8B-B14F-4D97-AF65-F5344CB8AC3E}">
        <p14:creationId xmlns:p14="http://schemas.microsoft.com/office/powerpoint/2010/main" val="106705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1" u="none" strike="noStrike" baseline="0" dirty="0" smtClean="0">
                <a:effectLst/>
                <a:latin typeface="Times New Roman"/>
              </a:rPr>
              <a:t>Weeks v. United States</a:t>
            </a:r>
            <a:r>
              <a:rPr lang="en-US" b="0" i="0" u="none" strike="noStrike" baseline="0" dirty="0" smtClean="0">
                <a:effectLst/>
                <a:latin typeface="Times New Roman"/>
              </a:rPr>
              <a:t> (1914)</a:t>
            </a:r>
          </a:p>
        </p:txBody>
      </p:sp>
      <p:graphicFrame>
        <p:nvGraphicFramePr>
          <p:cNvPr id="4" name="Diagram 3"/>
          <p:cNvGraphicFramePr/>
          <p:nvPr>
            <p:extLst>
              <p:ext uri="{D42A27DB-BD31-4B8C-83A1-F6EECF244321}">
                <p14:modId xmlns:p14="http://schemas.microsoft.com/office/powerpoint/2010/main" val="802561189"/>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7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smtClean="0">
                <a:latin typeface="Times New Roman"/>
              </a:rPr>
              <a:t>Rationale for the Exclusionary Rule</a:t>
            </a:r>
          </a:p>
        </p:txBody>
      </p:sp>
      <p:graphicFrame>
        <p:nvGraphicFramePr>
          <p:cNvPr id="4" name="Diagram 3"/>
          <p:cNvGraphicFramePr/>
          <p:nvPr>
            <p:extLst>
              <p:ext uri="{D42A27DB-BD31-4B8C-83A1-F6EECF244321}">
                <p14:modId xmlns:p14="http://schemas.microsoft.com/office/powerpoint/2010/main" val="1333248752"/>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9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500" b="0" i="1" dirty="0">
                <a:latin typeface="Times New Roman"/>
              </a:rPr>
              <a:t>Silverthorne Lumber Co. v. United States</a:t>
            </a:r>
            <a:r>
              <a:rPr lang="en-US" sz="3500" b="0" dirty="0">
                <a:latin typeface="Times New Roman"/>
              </a:rPr>
              <a:t> (1920)</a:t>
            </a:r>
            <a:endParaRPr lang="en-US" sz="3500"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737153452"/>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398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a:latin typeface="Times New Roman"/>
              </a:rPr>
              <a:t>Wolf v. Colorado</a:t>
            </a:r>
            <a:r>
              <a:rPr lang="en-US" b="0" dirty="0">
                <a:latin typeface="Times New Roman"/>
              </a:rPr>
              <a:t> (1949)</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3538229938"/>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29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1" dirty="0" err="1">
                <a:latin typeface="Times New Roman"/>
              </a:rPr>
              <a:t>Mapp</a:t>
            </a:r>
            <a:r>
              <a:rPr lang="en-US" b="0" i="1" dirty="0">
                <a:latin typeface="Times New Roman"/>
              </a:rPr>
              <a:t> v. Ohio</a:t>
            </a:r>
            <a:r>
              <a:rPr lang="en-US" b="0" dirty="0">
                <a:latin typeface="Times New Roman"/>
              </a:rPr>
              <a:t> (1961)</a:t>
            </a:r>
            <a:endParaRPr lang="en-US" b="0" u="none" strike="noStrike" baseline="0" dirty="0" smtClean="0">
              <a:effectLst/>
              <a:latin typeface="Times New Roman"/>
            </a:endParaRPr>
          </a:p>
        </p:txBody>
      </p:sp>
      <p:graphicFrame>
        <p:nvGraphicFramePr>
          <p:cNvPr id="4" name="Diagram 3"/>
          <p:cNvGraphicFramePr/>
          <p:nvPr>
            <p:extLst>
              <p:ext uri="{D42A27DB-BD31-4B8C-83A1-F6EECF244321}">
                <p14:modId xmlns:p14="http://schemas.microsoft.com/office/powerpoint/2010/main" val="2859430087"/>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490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offeexperts.eu/wp-content/uploads/2012/08/privacy_470x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 y="0"/>
            <a:ext cx="9183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19600"/>
            <a:ext cx="8229600" cy="1143000"/>
          </a:xfrm>
        </p:spPr>
        <p:txBody>
          <a:bodyPr>
            <a:noAutofit/>
          </a:bodyPr>
          <a:lstStyle/>
          <a:p>
            <a:pPr marR="0" algn="ctr" rtl="0"/>
            <a:r>
              <a:rPr lang="en-US" sz="4400" b="0" i="0" u="none" strike="noStrike" baseline="0" dirty="0" smtClean="0">
                <a:solidFill>
                  <a:schemeClr val="tx1"/>
                </a:solidFill>
                <a:effectLst/>
                <a:latin typeface="Times New Roman"/>
              </a:rPr>
              <a:t>Who said anything about…</a:t>
            </a:r>
          </a:p>
        </p:txBody>
      </p:sp>
      <p:sp>
        <p:nvSpPr>
          <p:cNvPr id="3" name="AutoShape 2" descr="data:image/jpeg;base64,/9j/4AAQSkZJRgABAQAAAQABAAD/2wCEAAkGBxITEhAUEhQUEBQQEBAPDxQQFBQSEBAQFBQWFhQUFRQYHCggGBolHBQUITEhJSkrLi4uFx8zODMsNygtLisBCgoKDg0OFRAQGiwcHBwsLCwsLCwsLCwsLCwsLCwsLCwsLCwsLCwsLCwsLCwsLCwsLCwsLCwsLCwsLCwsLCwsLP/AABEIALcBFAMBIgACEQEDEQH/xAAbAAABBQEBAAAAAAAAAAAAAAAEAAECAwUGB//EADoQAAICAQEFBQUHAwQDAQAAAAECAAMRBAUSITFRBkFhcZETIjKBoQdCUnKxwdEUFeEzYpLwI0Oy0v/EABkBAQEBAQEBAAAAAAAAAAAAAAABAgMEBf/EACQRAQEAAgICAgICAwAAAAAAAAABAhESIQMxBFETQYGRIkJS/9oADAMBAAIRAxEAPwD01mlLmTxKrJ8x9PpVYJQ4lljQK+0zNah3sAgt+q6Sm62Bu2ZI6TEbo6jY6qObMAJ6PpqAiqo5KoE5rsVs/wB03NxzkV+Xef2nVT1+HHU39vD8rPeXGfoo8aKdXlPFGjwFFFFAUUUUBRRRShRRRSDG29s7eHtF+IfEOqjv8xMSm6doZym3dB7Jt9fgY933W6eU4eXD/aPd8Xzb/wAMv4PW8IDzK090MWzM4PTnFlhJjgyOI6wxtaojhZFTJGVmnCyQEYGShk4jMgPCOI8qbQanxlNunPcYRK3i6WWgDo36xQkvFM6jpyyJ2lDtK3tzKbWisyGuaZ2oeW2vAb35zPt0xiu1pnX6oZwPnB9pbQ4lV5956f5gdMWu+Mb+j2g6/CxXyJH6Te0XaS5cDe3vze99ec5Gl5oaeyJbPTOXjxy9x3mk7TKQN9SD37pyPQzSo2rU33sHo3CedJbxh1V06zzZR5s/iYfrp6IpzxHHyjzitPrWXkSPIzU0+2nHPDefP6Trj58f282Xxcp67dDFM+ja6HnlfqIbXerciD5GdsbjfVcMsMsfcTijxTWmTRR4o0GijxRoNIXVBlKsMhhgjwkncAZPATM1m0+YT1P7TOeWOM7bwwyyvTmdraE0PjOVPFT346HxlNWsxDdYd7OeOeeZi31lePMfWeC3vp9jDvGTL21q9YJel855LM8jCq9QRG0y8beSyXB5i1aqGVXy7cMsWiCJIGCpZLA0rGl4McSgPJq4l2aTY4gtjyV1kDseRqRJmilG9FJttHMqtaVPd4wdrTM2rMS1DYE5namuJJVfmf2mttfUlaye88B85zKyx0k0ZUl9YjKstVY01tahhFdkEBk9+TTcE/1BhdGqmOGzJJbEhXS1aqFrqJztN0KrvjTOm4NR4y9dbjvmEt4jHVjrC/j26ujatg5Mf1/WGV7cccwD9P0nIUa/gBLhrJueTKeq534uOXuO1p20h+IFfLiIfTqUb4WB/WcDp9QWOACT4cZpUUsOLHHlz9Z1x+Rl++3n8nw8Z6unY5gmq1yrwHvHoP3mK2rYjG8SPOCtdgzWXn+nHD4v/VG6nVs3M/wIG1glNmoHWBXamefK7ezHCSdCL7vpMrVWZjX6mZ92pmfbrJpC4d4ODKq9oWD4hnHeO+V23GRV8zWl20KtoDyh9GuB75g7sfGPCNM8dux0upzD0szODr26lRHtHUfP3vSdbodWroGUhgeREnpyyw00C0rNkpNkYvLtjSx7ZQzREyMIicxSeI0aXbFeyMHkMRhJp2jF7Wa4IK1JxvMT6TLovBHA58pPtb71iD8KfUn/ABMSrTkfCSvlLpuenR1tJhpjU6iwdG+hhCaw96keRzKmmiWkXYwFtaB3N6Sv+455Kfnwkal00S3CRRoD/Xn8P1jjaH+0+olStSuzEJS6Yo2mvfvD5fxL69eh+8Pnwg7ar6iC26nGZSbx1gpbeYAceI+fQeszY6Y1s0X9fATc2dsx3wzkovcPvH+JRsbZqphm95+fHiF8ptm/EjWWVnUF0IqDCjd69T5nvia3xmc+olNuoMu3Lha0bdWBMzU60wa3UQOy2Tbc8cg46rMoa+Bo0dng0e+2CMZO20AEkgDqeAmRqdtoOFY9oevJfXvmmfbTI/73TO1O1668hTvnovEevKZVtttpwzHHcq8F/wA/OaOh2Jy3uHh3wdT2oTa2otbFahfkWP8AEN/s+pce++M92cfpNnSada+AAENDQm/pyF3Z1l6Hym72KvKF6m4D4kB+ohthzBGrwwYcCDkRYtts1XVkxQXRajfUHv7/ADhMy4XpZmPmQBjiacj5iiilHPEyBsljqINaAAx6AmHaVzO0G3rHPPjgeQlarIizJ+ctVpHValYlq0iQV5L2mI2h2oEoekRzbnvxIs4hEfZxjTmTDSQMHak6eVNpoWTGMqzbLt03Th5Qvs3kXqGOR7xGeeQOEe7lBDcUYMOanPn4Q3K9IS/hH9tMPRa8OqsO8fMecMW6YdehptlFlxg1lsqNssZtEM0pcyp7gBkkAdTwEy9XtkDhWN89TwUfuZdJu0fqtWtYyxwPGY1+3Xb4F3fFuJ9IE6PY2WOT3dB4ATU0GzeRI4Ql69s32NlpyxZz48h8u6aWk2P14frNmulRyEs3o0zytUabRKvIQhpW1kgcnwhNRcDLkY98FW9UHvEDxJwJQdsU5/1F9cypoeWkLDA7Np1fjHy4wO/bKfdDP5DA9TI1JW/svV7r4PJv1nQAzy63aNzEbvuDIPDi3rPRNDaSiHqoP0kcvLiPxFmVAmPgyuC3eileDFAwnmdte3FT+I3R5mGmYO39T7wTp7x85XaRz9enI5EiELvjvzJqwjNbDeqTXMOkQdjzOPKDvdx7ovb8YVcUPU+sgVPUxhZ4y1SINKsv1McPZ1+gl0kTB2GbUWDoZIawju+sfeBjlRCyINrOq/vIuytj5STKJUUwQekNSNzRLgcOEJOsZeaMfFfeH8wXZ9nATVqSZbZlu1h+Bz8gP1gz7TtbgihPH4j/ABN5qRIFBB19MBNDa/FyT+Y/9xDKNmAc5qqsfclS5Bq9Ko7oZXBr9QifEwHh3+kzLNu8cImfFjj6SsN12g1+rRPiYDw7/SYr6q6zmd0dE4fXnJ0bOJ7ufWQXX7cA+BC3i3uj+YFbtC9+AO4P9g4+pmvTskDnxhlWnVeQxCb+nMrsix+LE+bkkzX0OwKl+IFzzyeA9BNI84RVjhKnf2pXZdX4B6R20NY5KPSGs0rdpFkCf06juHpNfZlvu46TNLxUaoKw6HgYM8dx0IePvShGlgMry1PMUhvRQjn9RcEVmPJQSflPONXtG13Zt34iSMnu7p1PaXWZ/wDEvm/7CYS0y7enGAl1FvQD1kWaw94+QmmNPIPRgxtoEzjGPZjP4t+wknrjOJQUbu4TUFEf+mjZGVuP+IyRV/xN6zTGnkbKI2dAFD/ib1k91z95vWHJTHauNrAaIw+8fnxlyM/X6S0CW1AZkbmmpsHZft7ERju77BcgZI+U7J/sxXu1B+af5gHYrTAOLG5J8Pi3Wd2NdOmEmu3i8/lzmWsa4LtD2TGh05uFjW7ropUKAMMcZ5zG0e06yPiA8+B+s9K23UuootpJx7RcA9GHFT6gTx7UaBqnZHGGU4P8jwmc5N9Ovx87nLyvboW1ifiHqJS+06h97PkCf0mOmkBhKbN8pl31F9m2PwIfNjj6CDWam5+bbo6Lw+vOFV6AQyrTKPGE3GNXoj5/UwivZ5z0myqiV33ovFmC+Zk0my02lUQkCZJ25WOQZsdBgepg1u2bG+BAv5ssZThW/mRNgHhMCmvVWc2Kjw90TQ0/Z8H/AFGZ/MmQ1pLU7UrH3t49F4n6Rq9Xe/w1cOrkL9Jq6bZlSYwo9IZu45CE39MqpdQ3MIPmTHs0d/4lHkCf3m1S3Hl3SdxBk2duXs2ZcedpH5VA/WVf2HPxWOfnj9J0TrKSIb7EbNbCBM53RgZ54hoMyk4HImhXZkZEsrz+XDXae9FIGKVy08wLEkk8STky1YKrS5LIesSJWxEgLJS78IBC2CLegi2iRbVDz8o0m4O3pVbZBgbG+FT8+EmNnWtzOPKWYsXOJG4SttUOsJr2N1JMKq2Qo7peJ+SMoXFuQJmhodMxIJ9Jp1aAdIdTpJeLF8ozZ15UATap1ZmPTRDa0l042ytNNXBtpaWq4DfHEfCw4MPn08JWFMZ1MaJ1emS+wCPhdWHj7pjf2q3/AG/8v8QywOOUgHfvzM8XX8mQK7SsnEsvyyZh6nbRVt3AHQmdJdpmbvPpALezAfm30ji3j5Z+2R/VO4+I8enARVaAseWfEzWp7IBfhtceGAR9Zo17BcDhZ/yX+DHCt/nx/TKo2co5j+IZVUo5AQttkX9xrPnvD9pAbK1XSr/k3/5k41L5cb+1unxCFgS7P1YPwVkeDnP/AMy0+1X4qn81ww+hz9IuNJ5MfsWDJM/KZ7a5R8W8v5lYftHXWKeTA/MTOmuUagMTTPTU4l66jIk41eSbmVMY7WSotLprkr9rgnxhWgfgfOBPI03FTy4HnJpnK7mm3FBku4cI81tw/G8qFvjHGrHn5cZpVbHrH3fWG06JRyAHym9Q/LWIosb4VPm3CXV7Kc/E2Pyib6Uy1apWLnaxqtjJ35bzMNq0KjkoE0Vqlq0xpnYJNNLk00NSmXpRLpm0Emml6aaHV0QmuiVNgK9LCq9NDFrA5kDzMJSmE2DTTy9aIWtUsWqXTOwgpkvYw5acy5NPLpOTMGk8JYugHSa60SwVS8U5sldAOkmNGOk1PZxezl1E5Mv+l8JIaaaPs4vZxo5ABpo/sIbuRbkaOQMUxexEM3It2NGwLaVTzEHt2RU3NFPmBNXdi3Y1FmVYD9naO5APLh+kh/YEHIkfP+Z0JWR3JOManky+3PHY2O/1AMj/AGs/7T5gzoSkgUk4RfyZMMbPP4UPy/xLE0ZH3E9B/E1ikgVk4Q50F7Fui/T+I8K3Yo4m3mq1y1a5aElipMadVa1y1a5YqS5a5pNqkqlyVy1K5elcM7VV1QhKpbXXCK64TauuqeeV7U1G0te+mrtfTaev2hb2PCx0rIUne55JIx3AT0XaVoqousPD2VNln/FSZ5n9kmyxedczllDVV0lqyVcF2323WHI+6J0xnVrlne5Hap2A0GPeqdz3s91xY+Od6cLte5tDr66tm32XBtzeo3zagsLEGrjkHIAPUZ5zvz9n+kYYdtTYp5q+psKnzGZtbF7M6TTf6FKVnkXAzYR+c8ZZf5Zv9Au0vaejQio3iwm0sFFShiCoBbOSPxCDV9tqHONNRqtbj4m09Oawem+xAJnJfbW2dRoagePsrCB42Oqj/wCZ7Ds/QJTWlVYCJWoRVUYAAGOUa6NuG7bbT0/9FRZq69ZQt126tdLLXqFYBz/5MNgjC5xk8xNUbdp0ezdNqUp1F1BrrPxK99aOMq1hduI4gEgnGR3Tmvt5tAp0S5xm25+PggA/Wd92e0SnQaWp1Do2ioR1YZVlapcgjpxlRPs9tinWUJfSSUfgQ2N9HHxIwHJhIdpdu06Khr7icAhUVcb9rnkig9/M+ABnmlFr7A15Ryz6DV+8G4krjgCOti8iO9SDJbM0923tb7e4bmg0rFa0GcP0TPezcCx7hwjQ9D2H2hS/S/1T1tpKcFw2oKDNY/8AZwJwvTPOY9Xb+q5mXRabVa/c4M9SKlIPTfcj9IX9o3Z+3VaBqdPgMj1WLX8Kulf/AKx3Dux3cBOb7B9sdNo9NXpNaj6C2kuCbq2VLcsTv72ODceOenAxobt3a3UVqWu2XrEQcWas03EDqVVszT7O9ptJrVJ01m+VALowKWoDyLKe7xGRBNR9oezEGRqksPctIaxyfBVE892MVq7TWqmEV7r13RwBWynfxj82D5y6Hp/aHtJpdEobU2BN4EogBax8fhQc/PlMbTdtLLhvafZutuQ/C7CupWHcRvNxE5/7ReymqOur19Ff9YiGhno5sPZHO6F+8p58MkEngZ0Gn+0rR4Ht01Gkf7yX0We6em8Fx+kg1H21Ymjv1N2msoahLLDS7IXKoAchlyOPH0lHYvtOu0KbLVrar2dpqKswY53VbOR+aEafaWm2jp9Smns31ZH07tusN1nQ44EDPMGeedh9fZsdtRp9fTcldjrYl9aNbTvKu6eKjiCAD1HeIV6pr7jXVa4XfNdb2Bc43iqk7ue7OMTnuwva5dopcwq9ganVd0vv5DLkHO6Md/pBtf8AaRs/cYVM+pdkYLXTU5ZiRjBJGBzmT9jnZ/UadNRbejUreKlqrcYfCbxLFTxUe9gZ48JB6LiMRJmRMCsiRIlhEiYVWRIES0yJEKqxFJGKFefqktRI6JL0ScnXaKVy9EkkSX1pCbRrrhCVyaJCK64Z2hXXCErk0rhCVzUjNoezTK6lXUMrAqysMqwPMEHmJLQbNqqBFVaVBjlhWoUE9TjnDq6YTXTNSMWh0phNdMtCSYWa0zaEt2dU7BnqrdhgBnRWYYORgkZELCyWI8qbUX6St8b6I+OW+obGeeMy1VAwBwA4DHICSigVajTo43XVbBzw6hhnyMlXWqgBQFA4AKAAPICTigNK7K1bgwDfmAP6yyLEKor0ta/CiL+VVH6CSKDOcDPXAz6ywiNCmjMvXj5jMlGMggFHcAPKMR14yZEaQec9hOxWq0Wu1Fzmr2Nq3Ku4xLjetD18McOAPrPQjJkRsQqBkSJYRIkQKzIkSwyJECsiRIlkiRCq8RSUaDbi1SXIkUU4uwhK4RXXFFKyJrrhKVxRTUYomuuFV0xRTcYEKsmBFFNJUsR4ooQ8UUUBRRRQFFiKKAsRYjRQpRYiigNGjxQGIkcRRSKaNiKKAxjRRQIkSMUUioGRMUUCMUUUK//Z"/>
          <p:cNvSpPr>
            <a:spLocks noChangeAspect="1" noChangeArrowheads="1"/>
          </p:cNvSpPr>
          <p:nvPr/>
        </p:nvSpPr>
        <p:spPr bwMode="auto">
          <a:xfrm>
            <a:off x="155575" y="-1423988"/>
            <a:ext cx="447675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487091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395</TotalTime>
  <Words>3205</Words>
  <Application>Microsoft Office PowerPoint</Application>
  <PresentationFormat>On-screen Show (4:3)</PresentationFormat>
  <Paragraphs>196</Paragraphs>
  <Slides>32</Slides>
  <Notes>22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Concourse</vt:lpstr>
      <vt:lpstr>1_Concourse</vt:lpstr>
      <vt:lpstr>Happy 100th Birthday Exclusionary Rule: I Thought You Were Dead!</vt:lpstr>
      <vt:lpstr>Fourth Amendment</vt:lpstr>
      <vt:lpstr>Boyd v. United States (1886)</vt:lpstr>
      <vt:lpstr>Weeks v. United States (1914)</vt:lpstr>
      <vt:lpstr>Rationale for the Exclusionary Rule</vt:lpstr>
      <vt:lpstr>Silverthorne Lumber Co. v. United States (1920)</vt:lpstr>
      <vt:lpstr>Wolf v. Colorado (1949)</vt:lpstr>
      <vt:lpstr>Mapp v. Ohio (1961)</vt:lpstr>
      <vt:lpstr>Who said anything about…</vt:lpstr>
      <vt:lpstr>Griswold v. Connecticut (1965)</vt:lpstr>
      <vt:lpstr>Katz v. United States (1967)</vt:lpstr>
      <vt:lpstr>THE TIDE TURNS</vt:lpstr>
      <vt:lpstr>Wong Sun v. United States (1963)</vt:lpstr>
      <vt:lpstr>United States v. Crews (1980)</vt:lpstr>
      <vt:lpstr>Nix v. Williams (1984)</vt:lpstr>
      <vt:lpstr>New York v. Quarles (1984)</vt:lpstr>
      <vt:lpstr>United States v. Leon (1984)</vt:lpstr>
      <vt:lpstr>Illinois v. Rodriguez (1990)</vt:lpstr>
      <vt:lpstr>Arizona v. Evans (1995)</vt:lpstr>
      <vt:lpstr>Herring v. United States (2009)</vt:lpstr>
      <vt:lpstr>Stick a fork in it. The Exclusionary Rule is done.</vt:lpstr>
      <vt:lpstr>Hudson v. Michigan (2006)</vt:lpstr>
      <vt:lpstr>Wait, like John Barleycorn, the Exclusionary Rule rises up again.</vt:lpstr>
      <vt:lpstr>Arizona v. Gant (2009)</vt:lpstr>
      <vt:lpstr>Which side is Scalia on? Examining his 4th Amendment decisions from the 2012-2013 term</vt:lpstr>
      <vt:lpstr>Missouri v. McNeely (2013)</vt:lpstr>
      <vt:lpstr>Florida v. Jardines (2013)</vt:lpstr>
      <vt:lpstr>Bailey v. United States (2013)</vt:lpstr>
      <vt:lpstr>Maryland v. King (2013)</vt:lpstr>
      <vt:lpstr>Cell Phone Searches</vt:lpstr>
      <vt:lpstr>Riley v. California (2014)</vt:lpstr>
      <vt:lpstr>Whither the future of the Exclusionary Rule?</vt:lpstr>
    </vt:vector>
  </TitlesOfParts>
  <Company>Kennesaw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100th Birthday Exclusionary Rule: I Thought You Were Dead!</dc:title>
  <dc:creator>mshapiro5</dc:creator>
  <cp:lastModifiedBy>Michael B. Shapiro</cp:lastModifiedBy>
  <cp:revision>138</cp:revision>
  <dcterms:created xsi:type="dcterms:W3CDTF">2014-08-22T15:25:17Z</dcterms:created>
  <dcterms:modified xsi:type="dcterms:W3CDTF">2014-10-27T14:42:13Z</dcterms:modified>
</cp:coreProperties>
</file>