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A2EE7B-B1B3-4DC0-8499-0EAFC0D733E0}" type="datetimeFigureOut">
              <a:rPr lang="en-US" smtClean="0"/>
              <a:t>11/7/2014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60015E12-4FE9-406A-BBCD-AE565C8D00A4}"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2EE7B-B1B3-4DC0-8499-0EAFC0D733E0}"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2EE7B-B1B3-4DC0-8499-0EAFC0D733E0}"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60015E12-4FE9-406A-BBCD-AE565C8D00A4}"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2EE7B-B1B3-4DC0-8499-0EAFC0D733E0}"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2EE7B-B1B3-4DC0-8499-0EAFC0D733E0}" type="datetimeFigureOut">
              <a:rPr lang="en-US" smtClean="0"/>
              <a:t>11/7/2014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60015E12-4FE9-406A-BBCD-AE565C8D00A4}"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2EE7B-B1B3-4DC0-8499-0EAFC0D733E0}"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2EE7B-B1B3-4DC0-8499-0EAFC0D733E0}"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2EE7B-B1B3-4DC0-8499-0EAFC0D733E0}"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EE7B-B1B3-4DC0-8499-0EAFC0D733E0}"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A2EE7B-B1B3-4DC0-8499-0EAFC0D733E0}"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5A2EE7B-B1B3-4DC0-8499-0EAFC0D733E0}"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5A2EE7B-B1B3-4DC0-8499-0EAFC0D733E0}" type="datetimeFigureOut">
              <a:rPr lang="en-US" smtClean="0"/>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0015E12-4FE9-406A-BBCD-AE565C8D00A4}"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Evaluating the Effects of Substance Use and Education on the Likelihood of Arrest Among Hispanics</a:t>
            </a:r>
            <a:endParaRPr lang="en-US" sz="4400" dirty="0"/>
          </a:p>
        </p:txBody>
      </p:sp>
      <p:sp>
        <p:nvSpPr>
          <p:cNvPr id="3" name="Subtitle 2"/>
          <p:cNvSpPr>
            <a:spLocks noGrp="1"/>
          </p:cNvSpPr>
          <p:nvPr>
            <p:ph type="subTitle" idx="1"/>
          </p:nvPr>
        </p:nvSpPr>
        <p:spPr/>
        <p:txBody>
          <a:bodyPr>
            <a:normAutofit fontScale="77500" lnSpcReduction="20000"/>
          </a:bodyPr>
          <a:lstStyle/>
          <a:p>
            <a:r>
              <a:rPr lang="en-US" dirty="0" smtClean="0"/>
              <a:t>Lorna Alvarez-Rivera, Ph.D., &amp; R. Neal McIntyre, Jr., DPA</a:t>
            </a:r>
          </a:p>
          <a:p>
            <a:r>
              <a:rPr lang="en-US" dirty="0" smtClean="0"/>
              <a:t>Valdosta State University</a:t>
            </a:r>
          </a:p>
        </p:txBody>
      </p:sp>
    </p:spTree>
    <p:extLst>
      <p:ext uri="{BB962C8B-B14F-4D97-AF65-F5344CB8AC3E}">
        <p14:creationId xmlns:p14="http://schemas.microsoft.com/office/powerpoint/2010/main" val="1478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Descriptive Statistics of Independent Variables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6997875"/>
              </p:ext>
            </p:extLst>
          </p:nvPr>
        </p:nvGraphicFramePr>
        <p:xfrm>
          <a:off x="76200" y="1600199"/>
          <a:ext cx="8915400" cy="5105400"/>
        </p:xfrm>
        <a:graphic>
          <a:graphicData uri="http://schemas.openxmlformats.org/drawingml/2006/table">
            <a:tbl>
              <a:tblPr firstRow="1" firstCol="1" bandRow="1">
                <a:tableStyleId>{5C22544A-7EE6-4342-B048-85BDC9FD1C3A}</a:tableStyleId>
              </a:tblPr>
              <a:tblGrid>
                <a:gridCol w="2228850"/>
                <a:gridCol w="2228850"/>
                <a:gridCol w="2228850"/>
                <a:gridCol w="2228850"/>
              </a:tblGrid>
              <a:tr h="510540">
                <a:tc>
                  <a:txBody>
                    <a:bodyPr/>
                    <a:lstStyle/>
                    <a:p>
                      <a:pPr marL="0" marR="0" algn="ctr">
                        <a:lnSpc>
                          <a:spcPct val="115000"/>
                        </a:lnSpc>
                        <a:spcBef>
                          <a:spcPts val="0"/>
                        </a:spcBef>
                        <a:spcAft>
                          <a:spcPts val="0"/>
                        </a:spcAft>
                      </a:pPr>
                      <a:r>
                        <a:rPr lang="en-US" sz="1600" dirty="0">
                          <a:effectLst/>
                        </a:rPr>
                        <a:t>Independent Variables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N</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Mean</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Std. Dev</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Married</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55602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.439</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Workforce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55581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.499</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Female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55602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.500</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Education</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55602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.467</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Hispanic</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55602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.348</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Government Program</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55602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1.82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.382</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Alcohol Abuse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21272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.402</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Drug Abuse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21380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1.21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.405</a:t>
                      </a:r>
                      <a:endParaRPr lang="en-US" sz="1600">
                        <a:effectLst/>
                        <a:latin typeface="Calibri"/>
                        <a:ea typeface="Calibri"/>
                        <a:cs typeface="Times New Roman"/>
                      </a:endParaRPr>
                    </a:p>
                  </a:txBody>
                  <a:tcPr marL="68580" marR="68580" marT="0" marB="0"/>
                </a:tc>
              </a:tr>
              <a:tr h="510540">
                <a:tc>
                  <a:txBody>
                    <a:bodyPr/>
                    <a:lstStyle/>
                    <a:p>
                      <a:pPr marL="0" marR="0" algn="r">
                        <a:lnSpc>
                          <a:spcPct val="115000"/>
                        </a:lnSpc>
                        <a:spcBef>
                          <a:spcPts val="0"/>
                        </a:spcBef>
                        <a:spcAft>
                          <a:spcPts val="0"/>
                        </a:spcAft>
                      </a:pPr>
                      <a:r>
                        <a:rPr lang="en-US" sz="1600">
                          <a:effectLst/>
                        </a:rPr>
                        <a:t>Mental Health</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26702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1.11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.313</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67461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1113813"/>
              </p:ext>
            </p:extLst>
          </p:nvPr>
        </p:nvGraphicFramePr>
        <p:xfrm>
          <a:off x="-76201" y="1143001"/>
          <a:ext cx="9220201" cy="5667671"/>
        </p:xfrm>
        <a:graphic>
          <a:graphicData uri="http://schemas.openxmlformats.org/drawingml/2006/table">
            <a:tbl>
              <a:tblPr firstRow="1" firstCol="1" bandRow="1">
                <a:tableStyleId>{5C22544A-7EE6-4342-B048-85BDC9FD1C3A}</a:tableStyleId>
              </a:tblPr>
              <a:tblGrid>
                <a:gridCol w="1787663"/>
                <a:gridCol w="1983401"/>
                <a:gridCol w="1774086"/>
                <a:gridCol w="1783135"/>
                <a:gridCol w="1891916"/>
              </a:tblGrid>
              <a:tr h="421110">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dirty="0">
                          <a:effectLst/>
                        </a:rPr>
                        <a:t>Ever Arrested/Booked </a:t>
                      </a:r>
                      <a:endParaRPr lang="en-US" sz="1000" dirty="0" smtClean="0">
                        <a:effectLst/>
                      </a:endParaRPr>
                    </a:p>
                    <a:p>
                      <a:pPr marL="0" marR="0" algn="ctr">
                        <a:lnSpc>
                          <a:spcPct val="115000"/>
                        </a:lnSpc>
                        <a:spcBef>
                          <a:spcPts val="0"/>
                        </a:spcBef>
                        <a:spcAft>
                          <a:spcPts val="0"/>
                        </a:spcAft>
                      </a:pPr>
                      <a:r>
                        <a:rPr lang="en-US" sz="1000" dirty="0" smtClean="0">
                          <a:effectLst/>
                        </a:rPr>
                        <a:t>(</a:t>
                      </a:r>
                      <a:r>
                        <a:rPr lang="en-US" sz="1000" dirty="0" err="1">
                          <a:effectLst/>
                        </a:rPr>
                        <a:t>Crimhist</a:t>
                      </a:r>
                      <a:r>
                        <a:rPr lang="en-US" sz="1000" dirty="0">
                          <a:effectLst/>
                        </a:rPr>
                        <a:t>)</a:t>
                      </a:r>
                      <a:endParaRPr lang="en-US" sz="1000" dirty="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dirty="0">
                          <a:effectLst/>
                        </a:rPr>
                        <a:t>Violent Crime Arrests</a:t>
                      </a:r>
                    </a:p>
                    <a:p>
                      <a:pPr marL="0" marR="0" algn="ctr">
                        <a:lnSpc>
                          <a:spcPct val="115000"/>
                        </a:lnSpc>
                        <a:spcBef>
                          <a:spcPts val="0"/>
                        </a:spcBef>
                        <a:spcAft>
                          <a:spcPts val="0"/>
                        </a:spcAft>
                      </a:pPr>
                      <a:r>
                        <a:rPr lang="en-US" sz="1000" dirty="0">
                          <a:effectLst/>
                        </a:rPr>
                        <a:t>(</a:t>
                      </a:r>
                      <a:r>
                        <a:rPr lang="en-US" sz="1000" dirty="0" err="1">
                          <a:effectLst/>
                        </a:rPr>
                        <a:t>Viocrime</a:t>
                      </a:r>
                      <a:r>
                        <a:rPr lang="en-US" sz="1000" dirty="0">
                          <a:effectLst/>
                        </a:rPr>
                        <a:t>)</a:t>
                      </a:r>
                      <a:endParaRPr lang="en-US" sz="1000" dirty="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Property Crime Arrests</a:t>
                      </a:r>
                    </a:p>
                    <a:p>
                      <a:pPr marL="0" marR="0" algn="ctr">
                        <a:lnSpc>
                          <a:spcPct val="115000"/>
                        </a:lnSpc>
                        <a:spcBef>
                          <a:spcPts val="0"/>
                        </a:spcBef>
                        <a:spcAft>
                          <a:spcPts val="0"/>
                        </a:spcAft>
                      </a:pPr>
                      <a:r>
                        <a:rPr lang="en-US" sz="1000">
                          <a:effectLst/>
                        </a:rPr>
                        <a:t>(Propcrime)</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Any Drug Arrest</a:t>
                      </a:r>
                    </a:p>
                    <a:p>
                      <a:pPr marL="0" marR="0" algn="ctr">
                        <a:lnSpc>
                          <a:spcPct val="115000"/>
                        </a:lnSpc>
                        <a:spcBef>
                          <a:spcPts val="0"/>
                        </a:spcBef>
                        <a:spcAft>
                          <a:spcPts val="0"/>
                        </a:spcAft>
                      </a:pPr>
                      <a:r>
                        <a:rPr lang="en-US" sz="1000">
                          <a:effectLst/>
                        </a:rPr>
                        <a:t>(Drug)</a:t>
                      </a:r>
                      <a:endParaRPr lang="en-US" sz="1000">
                        <a:effectLst/>
                        <a:latin typeface="Calibri"/>
                        <a:ea typeface="Calibri"/>
                        <a:cs typeface="Times New Roman"/>
                      </a:endParaRPr>
                    </a:p>
                  </a:txBody>
                  <a:tcPr marL="48789" marR="48789" marT="0" marB="0"/>
                </a:tc>
              </a:tr>
              <a:tr h="514149">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Model 1</a:t>
                      </a:r>
                    </a:p>
                    <a:p>
                      <a:pPr marL="0" marR="0" algn="ctr">
                        <a:lnSpc>
                          <a:spcPct val="115000"/>
                        </a:lnSpc>
                        <a:spcBef>
                          <a:spcPts val="0"/>
                        </a:spcBef>
                        <a:spcAft>
                          <a:spcPts val="0"/>
                        </a:spcAft>
                      </a:pPr>
                      <a:r>
                        <a:rPr lang="en-US" sz="1000">
                          <a:effectLst/>
                        </a:rPr>
                        <a:t>b (se)</a:t>
                      </a:r>
                    </a:p>
                    <a:p>
                      <a:pPr marL="0" marR="0" algn="ctr">
                        <a:lnSpc>
                          <a:spcPct val="115000"/>
                        </a:lnSpc>
                        <a:spcBef>
                          <a:spcPts val="0"/>
                        </a:spcBef>
                        <a:spcAft>
                          <a:spcPts val="0"/>
                        </a:spcAft>
                      </a:pPr>
                      <a:r>
                        <a:rPr lang="en-US" sz="1000">
                          <a:effectLst/>
                        </a:rPr>
                        <a:t>Exp (B)</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Model 2</a:t>
                      </a:r>
                    </a:p>
                    <a:p>
                      <a:pPr marL="0" marR="0" algn="ctr">
                        <a:lnSpc>
                          <a:spcPct val="115000"/>
                        </a:lnSpc>
                        <a:spcBef>
                          <a:spcPts val="0"/>
                        </a:spcBef>
                        <a:spcAft>
                          <a:spcPts val="0"/>
                        </a:spcAft>
                      </a:pPr>
                      <a:r>
                        <a:rPr lang="en-US" sz="1000">
                          <a:effectLst/>
                        </a:rPr>
                        <a:t>b (se)</a:t>
                      </a:r>
                    </a:p>
                    <a:p>
                      <a:pPr marL="0" marR="0" algn="ctr">
                        <a:lnSpc>
                          <a:spcPct val="115000"/>
                        </a:lnSpc>
                        <a:spcBef>
                          <a:spcPts val="0"/>
                        </a:spcBef>
                        <a:spcAft>
                          <a:spcPts val="0"/>
                        </a:spcAft>
                      </a:pPr>
                      <a:r>
                        <a:rPr lang="en-US" sz="1000">
                          <a:effectLst/>
                        </a:rPr>
                        <a:t>Exp (B)</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Model 3</a:t>
                      </a:r>
                    </a:p>
                    <a:p>
                      <a:pPr marL="0" marR="0" algn="ctr">
                        <a:lnSpc>
                          <a:spcPct val="115000"/>
                        </a:lnSpc>
                        <a:spcBef>
                          <a:spcPts val="0"/>
                        </a:spcBef>
                        <a:spcAft>
                          <a:spcPts val="0"/>
                        </a:spcAft>
                      </a:pPr>
                      <a:r>
                        <a:rPr lang="en-US" sz="1000">
                          <a:effectLst/>
                        </a:rPr>
                        <a:t>b (se)</a:t>
                      </a:r>
                    </a:p>
                    <a:p>
                      <a:pPr marL="0" marR="0" algn="ctr">
                        <a:lnSpc>
                          <a:spcPct val="115000"/>
                        </a:lnSpc>
                        <a:spcBef>
                          <a:spcPts val="0"/>
                        </a:spcBef>
                        <a:spcAft>
                          <a:spcPts val="0"/>
                        </a:spcAft>
                      </a:pPr>
                      <a:r>
                        <a:rPr lang="en-US" sz="1000">
                          <a:effectLst/>
                        </a:rPr>
                        <a:t>Exp (B)</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Model 4</a:t>
                      </a:r>
                    </a:p>
                    <a:p>
                      <a:pPr marL="0" marR="0" algn="ctr">
                        <a:lnSpc>
                          <a:spcPct val="115000"/>
                        </a:lnSpc>
                        <a:spcBef>
                          <a:spcPts val="0"/>
                        </a:spcBef>
                        <a:spcAft>
                          <a:spcPts val="0"/>
                        </a:spcAft>
                      </a:pPr>
                      <a:r>
                        <a:rPr lang="en-US" sz="1000">
                          <a:effectLst/>
                        </a:rPr>
                        <a:t>b (se)</a:t>
                      </a:r>
                    </a:p>
                    <a:p>
                      <a:pPr marL="0" marR="0" algn="ctr">
                        <a:lnSpc>
                          <a:spcPct val="115000"/>
                        </a:lnSpc>
                        <a:spcBef>
                          <a:spcPts val="0"/>
                        </a:spcBef>
                        <a:spcAft>
                          <a:spcPts val="0"/>
                        </a:spcAft>
                      </a:pPr>
                      <a:r>
                        <a:rPr lang="en-US" sz="1000">
                          <a:effectLst/>
                        </a:rPr>
                        <a:t>Exp (B)</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Married</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dirty="0">
                          <a:effectLst/>
                        </a:rPr>
                        <a:t>-.110</a:t>
                      </a:r>
                    </a:p>
                    <a:p>
                      <a:pPr marL="0" marR="0" algn="ctr">
                        <a:lnSpc>
                          <a:spcPct val="115000"/>
                        </a:lnSpc>
                        <a:spcBef>
                          <a:spcPts val="0"/>
                        </a:spcBef>
                        <a:spcAft>
                          <a:spcPts val="0"/>
                        </a:spcAft>
                      </a:pPr>
                      <a:r>
                        <a:rPr lang="en-US" sz="1000" dirty="0">
                          <a:effectLst/>
                        </a:rPr>
                        <a:t>(.049)</a:t>
                      </a:r>
                    </a:p>
                    <a:p>
                      <a:pPr marL="0" marR="0" algn="ctr">
                        <a:lnSpc>
                          <a:spcPct val="115000"/>
                        </a:lnSpc>
                        <a:spcBef>
                          <a:spcPts val="0"/>
                        </a:spcBef>
                        <a:spcAft>
                          <a:spcPts val="0"/>
                        </a:spcAft>
                      </a:pPr>
                      <a:r>
                        <a:rPr lang="en-US" sz="1000" dirty="0">
                          <a:effectLst/>
                        </a:rPr>
                        <a:t>.896*</a:t>
                      </a:r>
                      <a:endParaRPr lang="en-US" sz="1000" dirty="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-1.801</a:t>
                      </a:r>
                    </a:p>
                    <a:p>
                      <a:pPr marL="0" marR="0" algn="ctr">
                        <a:lnSpc>
                          <a:spcPct val="115000"/>
                        </a:lnSpc>
                        <a:spcBef>
                          <a:spcPts val="0"/>
                        </a:spcBef>
                        <a:spcAft>
                          <a:spcPts val="0"/>
                        </a:spcAft>
                      </a:pPr>
                      <a:r>
                        <a:rPr lang="en-US" sz="1000">
                          <a:effectLst/>
                        </a:rPr>
                        <a:t>(.374)</a:t>
                      </a:r>
                    </a:p>
                    <a:p>
                      <a:pPr marL="0" marR="0" algn="ctr">
                        <a:lnSpc>
                          <a:spcPct val="115000"/>
                        </a:lnSpc>
                        <a:spcBef>
                          <a:spcPts val="0"/>
                        </a:spcBef>
                        <a:spcAft>
                          <a:spcPts val="0"/>
                        </a:spcAft>
                      </a:pPr>
                      <a:r>
                        <a:rPr lang="en-US" sz="1000">
                          <a:effectLst/>
                        </a:rPr>
                        <a:t>.165***</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-2.417</a:t>
                      </a:r>
                    </a:p>
                    <a:p>
                      <a:pPr marL="0" marR="0" algn="ctr">
                        <a:lnSpc>
                          <a:spcPct val="115000"/>
                        </a:lnSpc>
                        <a:spcBef>
                          <a:spcPts val="0"/>
                        </a:spcBef>
                        <a:spcAft>
                          <a:spcPts val="0"/>
                        </a:spcAft>
                      </a:pPr>
                      <a:r>
                        <a:rPr lang="en-US" sz="1000">
                          <a:effectLst/>
                        </a:rPr>
                        <a:t>(.461)</a:t>
                      </a:r>
                    </a:p>
                    <a:p>
                      <a:pPr marL="0" marR="0" algn="ctr">
                        <a:lnSpc>
                          <a:spcPct val="115000"/>
                        </a:lnSpc>
                        <a:spcBef>
                          <a:spcPts val="0"/>
                        </a:spcBef>
                        <a:spcAft>
                          <a:spcPts val="0"/>
                        </a:spcAft>
                      </a:pPr>
                      <a:r>
                        <a:rPr lang="en-US" sz="1000">
                          <a:effectLst/>
                        </a:rPr>
                        <a:t>.089***</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-1.909</a:t>
                      </a:r>
                    </a:p>
                    <a:p>
                      <a:pPr marL="0" marR="0" algn="ctr">
                        <a:lnSpc>
                          <a:spcPct val="115000"/>
                        </a:lnSpc>
                        <a:spcBef>
                          <a:spcPts val="0"/>
                        </a:spcBef>
                        <a:spcAft>
                          <a:spcPts val="0"/>
                        </a:spcAft>
                      </a:pPr>
                      <a:r>
                        <a:rPr lang="en-US" sz="1000">
                          <a:effectLst/>
                        </a:rPr>
                        <a:t>(.401)</a:t>
                      </a:r>
                    </a:p>
                    <a:p>
                      <a:pPr marL="0" marR="0" algn="ctr">
                        <a:lnSpc>
                          <a:spcPct val="115000"/>
                        </a:lnSpc>
                        <a:spcBef>
                          <a:spcPts val="0"/>
                        </a:spcBef>
                        <a:spcAft>
                          <a:spcPts val="0"/>
                        </a:spcAft>
                      </a:pPr>
                      <a:r>
                        <a:rPr lang="en-US" sz="1000">
                          <a:effectLst/>
                        </a:rPr>
                        <a:t>.148***</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Workforce</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1.088</a:t>
                      </a:r>
                    </a:p>
                    <a:p>
                      <a:pPr marL="0" marR="0" algn="ctr">
                        <a:lnSpc>
                          <a:spcPct val="115000"/>
                        </a:lnSpc>
                        <a:spcBef>
                          <a:spcPts val="0"/>
                        </a:spcBef>
                        <a:spcAft>
                          <a:spcPts val="0"/>
                        </a:spcAft>
                      </a:pPr>
                      <a:r>
                        <a:rPr lang="en-US" sz="1000">
                          <a:effectLst/>
                        </a:rPr>
                        <a:t>(.055)</a:t>
                      </a:r>
                    </a:p>
                    <a:p>
                      <a:pPr marL="0" marR="0" algn="ctr">
                        <a:lnSpc>
                          <a:spcPct val="115000"/>
                        </a:lnSpc>
                        <a:spcBef>
                          <a:spcPts val="0"/>
                        </a:spcBef>
                        <a:spcAft>
                          <a:spcPts val="0"/>
                        </a:spcAft>
                      </a:pPr>
                      <a:r>
                        <a:rPr lang="en-US" sz="1000">
                          <a:effectLst/>
                        </a:rPr>
                        <a:t>2.968***</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.246</a:t>
                      </a:r>
                    </a:p>
                    <a:p>
                      <a:pPr marL="0" marR="0" algn="ctr">
                        <a:lnSpc>
                          <a:spcPct val="115000"/>
                        </a:lnSpc>
                        <a:spcBef>
                          <a:spcPts val="0"/>
                        </a:spcBef>
                        <a:spcAft>
                          <a:spcPts val="0"/>
                        </a:spcAft>
                      </a:pPr>
                      <a:r>
                        <a:rPr lang="en-US" sz="1000">
                          <a:effectLst/>
                        </a:rPr>
                        <a:t>(.182)</a:t>
                      </a:r>
                    </a:p>
                    <a:p>
                      <a:pPr marL="0" marR="0" algn="ctr">
                        <a:lnSpc>
                          <a:spcPct val="115000"/>
                        </a:lnSpc>
                        <a:spcBef>
                          <a:spcPts val="0"/>
                        </a:spcBef>
                        <a:spcAft>
                          <a:spcPts val="0"/>
                        </a:spcAft>
                      </a:pPr>
                      <a:r>
                        <a:rPr lang="en-US" sz="1000">
                          <a:effectLst/>
                        </a:rPr>
                        <a:t>1.279</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.358</a:t>
                      </a:r>
                    </a:p>
                    <a:p>
                      <a:pPr marL="0" marR="0" algn="ctr">
                        <a:lnSpc>
                          <a:spcPct val="115000"/>
                        </a:lnSpc>
                        <a:spcBef>
                          <a:spcPts val="0"/>
                        </a:spcBef>
                        <a:spcAft>
                          <a:spcPts val="0"/>
                        </a:spcAft>
                      </a:pPr>
                      <a:r>
                        <a:rPr lang="en-US" sz="1000">
                          <a:effectLst/>
                        </a:rPr>
                        <a:t>(.163)</a:t>
                      </a:r>
                    </a:p>
                    <a:p>
                      <a:pPr marL="0" marR="0" algn="ctr">
                        <a:lnSpc>
                          <a:spcPct val="115000"/>
                        </a:lnSpc>
                        <a:spcBef>
                          <a:spcPts val="0"/>
                        </a:spcBef>
                        <a:spcAft>
                          <a:spcPts val="0"/>
                        </a:spcAft>
                      </a:pPr>
                      <a:r>
                        <a:rPr lang="en-US" sz="1000">
                          <a:effectLst/>
                        </a:rPr>
                        <a:t>1.431*</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.511</a:t>
                      </a:r>
                    </a:p>
                    <a:p>
                      <a:pPr marL="0" marR="0" algn="ctr">
                        <a:lnSpc>
                          <a:spcPct val="115000"/>
                        </a:lnSpc>
                        <a:spcBef>
                          <a:spcPts val="0"/>
                        </a:spcBef>
                        <a:spcAft>
                          <a:spcPts val="0"/>
                        </a:spcAft>
                      </a:pPr>
                      <a:r>
                        <a:rPr lang="en-US" sz="1000">
                          <a:effectLst/>
                        </a:rPr>
                        <a:t>(.217)</a:t>
                      </a:r>
                    </a:p>
                    <a:p>
                      <a:pPr marL="0" marR="0" algn="ctr">
                        <a:lnSpc>
                          <a:spcPct val="115000"/>
                        </a:lnSpc>
                        <a:spcBef>
                          <a:spcPts val="0"/>
                        </a:spcBef>
                        <a:spcAft>
                          <a:spcPts val="0"/>
                        </a:spcAft>
                      </a:pPr>
                      <a:r>
                        <a:rPr lang="en-US" sz="1000">
                          <a:effectLst/>
                        </a:rPr>
                        <a:t>1.667*</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Female</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-1.161</a:t>
                      </a:r>
                    </a:p>
                    <a:p>
                      <a:pPr marL="0" marR="0" algn="ctr">
                        <a:lnSpc>
                          <a:spcPct val="115000"/>
                        </a:lnSpc>
                        <a:spcBef>
                          <a:spcPts val="0"/>
                        </a:spcBef>
                        <a:spcAft>
                          <a:spcPts val="0"/>
                        </a:spcAft>
                      </a:pPr>
                      <a:r>
                        <a:rPr lang="en-US" sz="1000">
                          <a:effectLst/>
                        </a:rPr>
                        <a:t>(.047)</a:t>
                      </a:r>
                    </a:p>
                    <a:p>
                      <a:pPr marL="0" marR="0" algn="ctr">
                        <a:lnSpc>
                          <a:spcPct val="115000"/>
                        </a:lnSpc>
                        <a:spcBef>
                          <a:spcPts val="0"/>
                        </a:spcBef>
                        <a:spcAft>
                          <a:spcPts val="0"/>
                        </a:spcAft>
                      </a:pPr>
                      <a:r>
                        <a:rPr lang="en-US" sz="1000">
                          <a:effectLst/>
                        </a:rPr>
                        <a:t>.313***</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-.953</a:t>
                      </a:r>
                    </a:p>
                    <a:p>
                      <a:pPr marL="0" marR="0" algn="ctr">
                        <a:lnSpc>
                          <a:spcPct val="115000"/>
                        </a:lnSpc>
                        <a:spcBef>
                          <a:spcPts val="0"/>
                        </a:spcBef>
                        <a:spcAft>
                          <a:spcPts val="0"/>
                        </a:spcAft>
                      </a:pPr>
                      <a:r>
                        <a:rPr lang="en-US" sz="1000">
                          <a:effectLst/>
                        </a:rPr>
                        <a:t>(.190)</a:t>
                      </a:r>
                    </a:p>
                    <a:p>
                      <a:pPr marL="0" marR="0" algn="ctr">
                        <a:lnSpc>
                          <a:spcPct val="115000"/>
                        </a:lnSpc>
                        <a:spcBef>
                          <a:spcPts val="0"/>
                        </a:spcBef>
                        <a:spcAft>
                          <a:spcPts val="0"/>
                        </a:spcAft>
                      </a:pPr>
                      <a:r>
                        <a:rPr lang="en-US" sz="1000">
                          <a:effectLst/>
                        </a:rPr>
                        <a:t>.386***</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-.639</a:t>
                      </a:r>
                    </a:p>
                    <a:p>
                      <a:pPr marL="0" marR="0" algn="ctr">
                        <a:lnSpc>
                          <a:spcPct val="115000"/>
                        </a:lnSpc>
                        <a:spcBef>
                          <a:spcPts val="0"/>
                        </a:spcBef>
                        <a:spcAft>
                          <a:spcPts val="0"/>
                        </a:spcAft>
                      </a:pPr>
                      <a:r>
                        <a:rPr lang="en-US" sz="1000">
                          <a:effectLst/>
                        </a:rPr>
                        <a:t>(.165)</a:t>
                      </a:r>
                    </a:p>
                    <a:p>
                      <a:pPr marL="0" marR="0" algn="ctr">
                        <a:lnSpc>
                          <a:spcPct val="115000"/>
                        </a:lnSpc>
                        <a:spcBef>
                          <a:spcPts val="0"/>
                        </a:spcBef>
                        <a:spcAft>
                          <a:spcPts val="0"/>
                        </a:spcAft>
                      </a:pPr>
                      <a:r>
                        <a:rPr lang="en-US" sz="1000">
                          <a:effectLst/>
                        </a:rPr>
                        <a:t>.528***</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-1.188</a:t>
                      </a:r>
                    </a:p>
                    <a:p>
                      <a:pPr marL="0" marR="0" algn="ctr">
                        <a:lnSpc>
                          <a:spcPct val="115000"/>
                        </a:lnSpc>
                        <a:spcBef>
                          <a:spcPts val="0"/>
                        </a:spcBef>
                        <a:spcAft>
                          <a:spcPts val="0"/>
                        </a:spcAft>
                      </a:pPr>
                      <a:r>
                        <a:rPr lang="en-US" sz="1000">
                          <a:effectLst/>
                        </a:rPr>
                        <a:t>(.230)</a:t>
                      </a:r>
                    </a:p>
                    <a:p>
                      <a:pPr marL="0" marR="0" algn="ctr">
                        <a:lnSpc>
                          <a:spcPct val="115000"/>
                        </a:lnSpc>
                        <a:spcBef>
                          <a:spcPts val="0"/>
                        </a:spcBef>
                        <a:spcAft>
                          <a:spcPts val="0"/>
                        </a:spcAft>
                      </a:pPr>
                      <a:r>
                        <a:rPr lang="en-US" sz="1000">
                          <a:effectLst/>
                        </a:rPr>
                        <a:t>305***</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Education</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-.089</a:t>
                      </a:r>
                    </a:p>
                    <a:p>
                      <a:pPr marL="0" marR="0" algn="ctr">
                        <a:lnSpc>
                          <a:spcPct val="115000"/>
                        </a:lnSpc>
                        <a:spcBef>
                          <a:spcPts val="0"/>
                        </a:spcBef>
                        <a:spcAft>
                          <a:spcPts val="0"/>
                        </a:spcAft>
                      </a:pPr>
                      <a:r>
                        <a:rPr lang="en-US" sz="1000">
                          <a:effectLst/>
                        </a:rPr>
                        <a:t>(.048)</a:t>
                      </a:r>
                    </a:p>
                    <a:p>
                      <a:pPr marL="0" marR="0" algn="ctr">
                        <a:lnSpc>
                          <a:spcPct val="115000"/>
                        </a:lnSpc>
                        <a:spcBef>
                          <a:spcPts val="0"/>
                        </a:spcBef>
                        <a:spcAft>
                          <a:spcPts val="0"/>
                        </a:spcAft>
                      </a:pPr>
                      <a:r>
                        <a:rPr lang="en-US" sz="1000">
                          <a:effectLst/>
                        </a:rPr>
                        <a:t>.915</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-.945</a:t>
                      </a:r>
                    </a:p>
                    <a:p>
                      <a:pPr marL="0" marR="0" algn="ctr">
                        <a:lnSpc>
                          <a:spcPct val="115000"/>
                        </a:lnSpc>
                        <a:spcBef>
                          <a:spcPts val="0"/>
                        </a:spcBef>
                        <a:spcAft>
                          <a:spcPts val="0"/>
                        </a:spcAft>
                      </a:pPr>
                      <a:r>
                        <a:rPr lang="en-US" sz="1000">
                          <a:effectLst/>
                        </a:rPr>
                        <a:t>(.264)</a:t>
                      </a:r>
                    </a:p>
                    <a:p>
                      <a:pPr marL="0" marR="0" algn="ctr">
                        <a:lnSpc>
                          <a:spcPct val="115000"/>
                        </a:lnSpc>
                        <a:spcBef>
                          <a:spcPts val="0"/>
                        </a:spcBef>
                        <a:spcAft>
                          <a:spcPts val="0"/>
                        </a:spcAft>
                      </a:pPr>
                      <a:r>
                        <a:rPr lang="en-US" sz="1000">
                          <a:effectLst/>
                        </a:rPr>
                        <a:t>.389***</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-1.528</a:t>
                      </a:r>
                    </a:p>
                    <a:p>
                      <a:pPr marL="0" marR="0" algn="ctr">
                        <a:lnSpc>
                          <a:spcPct val="115000"/>
                        </a:lnSpc>
                        <a:spcBef>
                          <a:spcPts val="0"/>
                        </a:spcBef>
                        <a:spcAft>
                          <a:spcPts val="0"/>
                        </a:spcAft>
                      </a:pPr>
                      <a:r>
                        <a:rPr lang="en-US" sz="1000">
                          <a:effectLst/>
                        </a:rPr>
                        <a:t>(.291)</a:t>
                      </a:r>
                    </a:p>
                    <a:p>
                      <a:pPr marL="0" marR="0" algn="ctr">
                        <a:lnSpc>
                          <a:spcPct val="115000"/>
                        </a:lnSpc>
                        <a:spcBef>
                          <a:spcPts val="0"/>
                        </a:spcBef>
                        <a:spcAft>
                          <a:spcPts val="0"/>
                        </a:spcAft>
                      </a:pPr>
                      <a:r>
                        <a:rPr lang="en-US" sz="1000">
                          <a:effectLst/>
                        </a:rPr>
                        <a:t>.217***</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-.304</a:t>
                      </a:r>
                    </a:p>
                    <a:p>
                      <a:pPr marL="0" marR="0" algn="ctr">
                        <a:lnSpc>
                          <a:spcPct val="115000"/>
                        </a:lnSpc>
                        <a:spcBef>
                          <a:spcPts val="0"/>
                        </a:spcBef>
                        <a:spcAft>
                          <a:spcPts val="0"/>
                        </a:spcAft>
                      </a:pPr>
                      <a:r>
                        <a:rPr lang="en-US" sz="1000">
                          <a:effectLst/>
                        </a:rPr>
                        <a:t>(.247)</a:t>
                      </a:r>
                    </a:p>
                    <a:p>
                      <a:pPr marL="0" marR="0" algn="ctr">
                        <a:lnSpc>
                          <a:spcPct val="115000"/>
                        </a:lnSpc>
                        <a:spcBef>
                          <a:spcPts val="0"/>
                        </a:spcBef>
                        <a:spcAft>
                          <a:spcPts val="0"/>
                        </a:spcAft>
                      </a:pPr>
                      <a:r>
                        <a:rPr lang="en-US" sz="1000">
                          <a:effectLst/>
                        </a:rPr>
                        <a:t>.738</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Hispanic</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.022</a:t>
                      </a:r>
                    </a:p>
                    <a:p>
                      <a:pPr marL="0" marR="0" algn="ctr">
                        <a:lnSpc>
                          <a:spcPct val="115000"/>
                        </a:lnSpc>
                        <a:spcBef>
                          <a:spcPts val="0"/>
                        </a:spcBef>
                        <a:spcAft>
                          <a:spcPts val="0"/>
                        </a:spcAft>
                      </a:pPr>
                      <a:r>
                        <a:rPr lang="en-US" sz="1000">
                          <a:effectLst/>
                        </a:rPr>
                        <a:t>(.073)</a:t>
                      </a:r>
                    </a:p>
                    <a:p>
                      <a:pPr marL="0" marR="0" algn="ctr">
                        <a:lnSpc>
                          <a:spcPct val="115000"/>
                        </a:lnSpc>
                        <a:spcBef>
                          <a:spcPts val="0"/>
                        </a:spcBef>
                        <a:spcAft>
                          <a:spcPts val="0"/>
                        </a:spcAft>
                      </a:pPr>
                      <a:r>
                        <a:rPr lang="en-US" sz="1000">
                          <a:effectLst/>
                        </a:rPr>
                        <a:t>1.022</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-.072</a:t>
                      </a:r>
                    </a:p>
                    <a:p>
                      <a:pPr marL="0" marR="0" algn="ctr">
                        <a:lnSpc>
                          <a:spcPct val="115000"/>
                        </a:lnSpc>
                        <a:spcBef>
                          <a:spcPts val="0"/>
                        </a:spcBef>
                        <a:spcAft>
                          <a:spcPts val="0"/>
                        </a:spcAft>
                      </a:pPr>
                      <a:r>
                        <a:rPr lang="en-US" sz="1000">
                          <a:effectLst/>
                        </a:rPr>
                        <a:t>(.285)</a:t>
                      </a:r>
                    </a:p>
                    <a:p>
                      <a:pPr marL="0" marR="0" algn="ctr">
                        <a:lnSpc>
                          <a:spcPct val="115000"/>
                        </a:lnSpc>
                        <a:spcBef>
                          <a:spcPts val="0"/>
                        </a:spcBef>
                        <a:spcAft>
                          <a:spcPts val="0"/>
                        </a:spcAft>
                      </a:pPr>
                      <a:r>
                        <a:rPr lang="en-US" sz="1000">
                          <a:effectLst/>
                        </a:rPr>
                        <a:t>.930</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-.315</a:t>
                      </a:r>
                    </a:p>
                    <a:p>
                      <a:pPr marL="0" marR="0" algn="ctr">
                        <a:lnSpc>
                          <a:spcPct val="115000"/>
                        </a:lnSpc>
                        <a:spcBef>
                          <a:spcPts val="0"/>
                        </a:spcBef>
                        <a:spcAft>
                          <a:spcPts val="0"/>
                        </a:spcAft>
                      </a:pPr>
                      <a:r>
                        <a:rPr lang="en-US" sz="1000">
                          <a:effectLst/>
                        </a:rPr>
                        <a:t>(.291)</a:t>
                      </a:r>
                    </a:p>
                    <a:p>
                      <a:pPr marL="0" marR="0" algn="ctr">
                        <a:lnSpc>
                          <a:spcPct val="115000"/>
                        </a:lnSpc>
                        <a:spcBef>
                          <a:spcPts val="0"/>
                        </a:spcBef>
                        <a:spcAft>
                          <a:spcPts val="0"/>
                        </a:spcAft>
                      </a:pPr>
                      <a:r>
                        <a:rPr lang="en-US" sz="1000">
                          <a:effectLst/>
                        </a:rPr>
                        <a:t>.730</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-.361</a:t>
                      </a:r>
                    </a:p>
                    <a:p>
                      <a:pPr marL="0" marR="0" algn="ctr">
                        <a:lnSpc>
                          <a:spcPct val="115000"/>
                        </a:lnSpc>
                        <a:spcBef>
                          <a:spcPts val="0"/>
                        </a:spcBef>
                        <a:spcAft>
                          <a:spcPts val="0"/>
                        </a:spcAft>
                      </a:pPr>
                      <a:r>
                        <a:rPr lang="en-US" sz="1000">
                          <a:effectLst/>
                        </a:rPr>
                        <a:t>(.371)</a:t>
                      </a:r>
                    </a:p>
                    <a:p>
                      <a:pPr marL="0" marR="0" algn="ctr">
                        <a:lnSpc>
                          <a:spcPct val="115000"/>
                        </a:lnSpc>
                        <a:spcBef>
                          <a:spcPts val="0"/>
                        </a:spcBef>
                        <a:spcAft>
                          <a:spcPts val="0"/>
                        </a:spcAft>
                      </a:pPr>
                      <a:r>
                        <a:rPr lang="en-US" sz="1000">
                          <a:effectLst/>
                        </a:rPr>
                        <a:t>.697</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Government Program</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-.460</a:t>
                      </a:r>
                    </a:p>
                    <a:p>
                      <a:pPr marL="0" marR="0" algn="ctr">
                        <a:lnSpc>
                          <a:spcPct val="115000"/>
                        </a:lnSpc>
                        <a:spcBef>
                          <a:spcPts val="0"/>
                        </a:spcBef>
                        <a:spcAft>
                          <a:spcPts val="0"/>
                        </a:spcAft>
                      </a:pPr>
                      <a:r>
                        <a:rPr lang="en-US" sz="1000">
                          <a:effectLst/>
                        </a:rPr>
                        <a:t>(.072)</a:t>
                      </a:r>
                    </a:p>
                    <a:p>
                      <a:pPr marL="0" marR="0" algn="ctr">
                        <a:lnSpc>
                          <a:spcPct val="115000"/>
                        </a:lnSpc>
                        <a:spcBef>
                          <a:spcPts val="0"/>
                        </a:spcBef>
                        <a:spcAft>
                          <a:spcPts val="0"/>
                        </a:spcAft>
                      </a:pPr>
                      <a:r>
                        <a:rPr lang="en-US" sz="1000">
                          <a:effectLst/>
                        </a:rPr>
                        <a:t>.631***</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-.814</a:t>
                      </a:r>
                    </a:p>
                    <a:p>
                      <a:pPr marL="0" marR="0" algn="ctr">
                        <a:lnSpc>
                          <a:spcPct val="115000"/>
                        </a:lnSpc>
                        <a:spcBef>
                          <a:spcPts val="0"/>
                        </a:spcBef>
                        <a:spcAft>
                          <a:spcPts val="0"/>
                        </a:spcAft>
                      </a:pPr>
                      <a:r>
                        <a:rPr lang="en-US" sz="1000">
                          <a:effectLst/>
                        </a:rPr>
                        <a:t>(.225)</a:t>
                      </a:r>
                    </a:p>
                    <a:p>
                      <a:pPr marL="0" marR="0" algn="ctr">
                        <a:lnSpc>
                          <a:spcPct val="115000"/>
                        </a:lnSpc>
                        <a:spcBef>
                          <a:spcPts val="0"/>
                        </a:spcBef>
                        <a:spcAft>
                          <a:spcPts val="0"/>
                        </a:spcAft>
                      </a:pPr>
                      <a:r>
                        <a:rPr lang="en-US" sz="1000">
                          <a:effectLst/>
                        </a:rPr>
                        <a:t>.443***</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-.187</a:t>
                      </a:r>
                    </a:p>
                    <a:p>
                      <a:pPr marL="0" marR="0" algn="ctr">
                        <a:lnSpc>
                          <a:spcPct val="115000"/>
                        </a:lnSpc>
                        <a:spcBef>
                          <a:spcPts val="0"/>
                        </a:spcBef>
                        <a:spcAft>
                          <a:spcPts val="0"/>
                        </a:spcAft>
                      </a:pPr>
                      <a:r>
                        <a:rPr lang="en-US" sz="1000">
                          <a:effectLst/>
                        </a:rPr>
                        <a:t>(.253)</a:t>
                      </a:r>
                    </a:p>
                    <a:p>
                      <a:pPr marL="0" marR="0" algn="ctr">
                        <a:lnSpc>
                          <a:spcPct val="115000"/>
                        </a:lnSpc>
                        <a:spcBef>
                          <a:spcPts val="0"/>
                        </a:spcBef>
                        <a:spcAft>
                          <a:spcPts val="0"/>
                        </a:spcAft>
                      </a:pPr>
                      <a:r>
                        <a:rPr lang="en-US" sz="1000">
                          <a:effectLst/>
                        </a:rPr>
                        <a:t>.829</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-.811</a:t>
                      </a:r>
                    </a:p>
                    <a:p>
                      <a:pPr marL="0" marR="0" algn="ctr">
                        <a:lnSpc>
                          <a:spcPct val="115000"/>
                        </a:lnSpc>
                        <a:spcBef>
                          <a:spcPts val="0"/>
                        </a:spcBef>
                        <a:spcAft>
                          <a:spcPts val="0"/>
                        </a:spcAft>
                      </a:pPr>
                      <a:r>
                        <a:rPr lang="en-US" sz="1000">
                          <a:effectLst/>
                        </a:rPr>
                        <a:t>(.263)</a:t>
                      </a:r>
                    </a:p>
                    <a:p>
                      <a:pPr marL="0" marR="0" algn="ctr">
                        <a:lnSpc>
                          <a:spcPct val="115000"/>
                        </a:lnSpc>
                        <a:spcBef>
                          <a:spcPts val="0"/>
                        </a:spcBef>
                        <a:spcAft>
                          <a:spcPts val="0"/>
                        </a:spcAft>
                      </a:pPr>
                      <a:r>
                        <a:rPr lang="en-US" sz="1000">
                          <a:effectLst/>
                        </a:rPr>
                        <a:t>.444**</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Alcohol Abuse</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.045</a:t>
                      </a:r>
                    </a:p>
                    <a:p>
                      <a:pPr marL="0" marR="0" algn="ctr">
                        <a:lnSpc>
                          <a:spcPct val="115000"/>
                        </a:lnSpc>
                        <a:spcBef>
                          <a:spcPts val="0"/>
                        </a:spcBef>
                        <a:spcAft>
                          <a:spcPts val="0"/>
                        </a:spcAft>
                      </a:pPr>
                      <a:r>
                        <a:rPr lang="en-US" sz="1000">
                          <a:effectLst/>
                        </a:rPr>
                        <a:t>(.200)</a:t>
                      </a:r>
                    </a:p>
                    <a:p>
                      <a:pPr marL="0" marR="0" algn="ctr">
                        <a:lnSpc>
                          <a:spcPct val="115000"/>
                        </a:lnSpc>
                        <a:spcBef>
                          <a:spcPts val="0"/>
                        </a:spcBef>
                        <a:spcAft>
                          <a:spcPts val="0"/>
                        </a:spcAft>
                      </a:pPr>
                      <a:r>
                        <a:rPr lang="en-US" sz="1000">
                          <a:effectLst/>
                        </a:rPr>
                        <a:t>1.046</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.961</a:t>
                      </a:r>
                    </a:p>
                    <a:p>
                      <a:pPr marL="0" marR="0" algn="ctr">
                        <a:lnSpc>
                          <a:spcPct val="115000"/>
                        </a:lnSpc>
                        <a:spcBef>
                          <a:spcPts val="0"/>
                        </a:spcBef>
                        <a:spcAft>
                          <a:spcPts val="0"/>
                        </a:spcAft>
                      </a:pPr>
                      <a:r>
                        <a:rPr lang="en-US" sz="1000">
                          <a:effectLst/>
                        </a:rPr>
                        <a:t>(.641)</a:t>
                      </a:r>
                    </a:p>
                    <a:p>
                      <a:pPr marL="0" marR="0" algn="ctr">
                        <a:lnSpc>
                          <a:spcPct val="115000"/>
                        </a:lnSpc>
                        <a:spcBef>
                          <a:spcPts val="0"/>
                        </a:spcBef>
                        <a:spcAft>
                          <a:spcPts val="0"/>
                        </a:spcAft>
                      </a:pPr>
                      <a:r>
                        <a:rPr lang="en-US" sz="1000">
                          <a:effectLst/>
                        </a:rPr>
                        <a:t>2.615</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-.273</a:t>
                      </a:r>
                    </a:p>
                    <a:p>
                      <a:pPr marL="0" marR="0" algn="ctr">
                        <a:lnSpc>
                          <a:spcPct val="115000"/>
                        </a:lnSpc>
                        <a:spcBef>
                          <a:spcPts val="0"/>
                        </a:spcBef>
                        <a:spcAft>
                          <a:spcPts val="0"/>
                        </a:spcAft>
                      </a:pPr>
                      <a:r>
                        <a:rPr lang="en-US" sz="1000">
                          <a:effectLst/>
                        </a:rPr>
                        <a:t>(.794)</a:t>
                      </a:r>
                    </a:p>
                    <a:p>
                      <a:pPr marL="0" marR="0" algn="ctr">
                        <a:lnSpc>
                          <a:spcPct val="115000"/>
                        </a:lnSpc>
                        <a:spcBef>
                          <a:spcPts val="0"/>
                        </a:spcBef>
                        <a:spcAft>
                          <a:spcPts val="0"/>
                        </a:spcAft>
                      </a:pPr>
                      <a:r>
                        <a:rPr lang="en-US" sz="1000">
                          <a:effectLst/>
                        </a:rPr>
                        <a:t>.761</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.022</a:t>
                      </a:r>
                    </a:p>
                    <a:p>
                      <a:pPr marL="0" marR="0" algn="ctr">
                        <a:lnSpc>
                          <a:spcPct val="115000"/>
                        </a:lnSpc>
                        <a:spcBef>
                          <a:spcPts val="0"/>
                        </a:spcBef>
                        <a:spcAft>
                          <a:spcPts val="0"/>
                        </a:spcAft>
                      </a:pPr>
                      <a:r>
                        <a:rPr lang="en-US" sz="1000">
                          <a:effectLst/>
                        </a:rPr>
                        <a:t>(.884)</a:t>
                      </a:r>
                    </a:p>
                    <a:p>
                      <a:pPr marL="0" marR="0" algn="ctr">
                        <a:lnSpc>
                          <a:spcPct val="115000"/>
                        </a:lnSpc>
                        <a:spcBef>
                          <a:spcPts val="0"/>
                        </a:spcBef>
                        <a:spcAft>
                          <a:spcPts val="0"/>
                        </a:spcAft>
                      </a:pPr>
                      <a:r>
                        <a:rPr lang="en-US" sz="1000">
                          <a:effectLst/>
                        </a:rPr>
                        <a:t>1.022</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Drug Abuse</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-.067</a:t>
                      </a:r>
                    </a:p>
                    <a:p>
                      <a:pPr marL="0" marR="0" algn="ctr">
                        <a:lnSpc>
                          <a:spcPct val="115000"/>
                        </a:lnSpc>
                        <a:spcBef>
                          <a:spcPts val="0"/>
                        </a:spcBef>
                        <a:spcAft>
                          <a:spcPts val="0"/>
                        </a:spcAft>
                      </a:pPr>
                      <a:r>
                        <a:rPr lang="en-US" sz="1000">
                          <a:effectLst/>
                        </a:rPr>
                        <a:t>(.203)</a:t>
                      </a:r>
                    </a:p>
                    <a:p>
                      <a:pPr marL="0" marR="0" algn="ctr">
                        <a:lnSpc>
                          <a:spcPct val="115000"/>
                        </a:lnSpc>
                        <a:spcBef>
                          <a:spcPts val="0"/>
                        </a:spcBef>
                        <a:spcAft>
                          <a:spcPts val="0"/>
                        </a:spcAft>
                      </a:pPr>
                      <a:r>
                        <a:rPr lang="en-US" sz="1000">
                          <a:effectLst/>
                        </a:rPr>
                        <a:t>.935</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-.873</a:t>
                      </a:r>
                    </a:p>
                    <a:p>
                      <a:pPr marL="0" marR="0" algn="ctr">
                        <a:lnSpc>
                          <a:spcPct val="115000"/>
                        </a:lnSpc>
                        <a:spcBef>
                          <a:spcPts val="0"/>
                        </a:spcBef>
                        <a:spcAft>
                          <a:spcPts val="0"/>
                        </a:spcAft>
                      </a:pPr>
                      <a:r>
                        <a:rPr lang="en-US" sz="1000">
                          <a:effectLst/>
                        </a:rPr>
                        <a:t>(.692)</a:t>
                      </a:r>
                    </a:p>
                    <a:p>
                      <a:pPr marL="0" marR="0" algn="ctr">
                        <a:lnSpc>
                          <a:spcPct val="115000"/>
                        </a:lnSpc>
                        <a:spcBef>
                          <a:spcPts val="0"/>
                        </a:spcBef>
                        <a:spcAft>
                          <a:spcPts val="0"/>
                        </a:spcAft>
                      </a:pPr>
                      <a:r>
                        <a:rPr lang="en-US" sz="1000">
                          <a:effectLst/>
                        </a:rPr>
                        <a:t>.418</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.008</a:t>
                      </a:r>
                    </a:p>
                    <a:p>
                      <a:pPr marL="0" marR="0" algn="ctr">
                        <a:lnSpc>
                          <a:spcPct val="115000"/>
                        </a:lnSpc>
                        <a:spcBef>
                          <a:spcPts val="0"/>
                        </a:spcBef>
                        <a:spcAft>
                          <a:spcPts val="0"/>
                        </a:spcAft>
                      </a:pPr>
                      <a:r>
                        <a:rPr lang="en-US" sz="1000">
                          <a:effectLst/>
                        </a:rPr>
                        <a:t>(.811)</a:t>
                      </a:r>
                    </a:p>
                    <a:p>
                      <a:pPr marL="0" marR="0" algn="ctr">
                        <a:lnSpc>
                          <a:spcPct val="115000"/>
                        </a:lnSpc>
                        <a:spcBef>
                          <a:spcPts val="0"/>
                        </a:spcBef>
                        <a:spcAft>
                          <a:spcPts val="0"/>
                        </a:spcAft>
                      </a:pPr>
                      <a:r>
                        <a:rPr lang="en-US" sz="1000">
                          <a:effectLst/>
                        </a:rPr>
                        <a:t>1.008</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.252</a:t>
                      </a:r>
                    </a:p>
                    <a:p>
                      <a:pPr marL="0" marR="0" algn="ctr">
                        <a:lnSpc>
                          <a:spcPct val="115000"/>
                        </a:lnSpc>
                        <a:spcBef>
                          <a:spcPts val="0"/>
                        </a:spcBef>
                        <a:spcAft>
                          <a:spcPts val="0"/>
                        </a:spcAft>
                      </a:pPr>
                      <a:r>
                        <a:rPr lang="en-US" sz="1000">
                          <a:effectLst/>
                        </a:rPr>
                        <a:t>(.895)</a:t>
                      </a:r>
                    </a:p>
                    <a:p>
                      <a:pPr marL="0" marR="0" algn="ctr">
                        <a:lnSpc>
                          <a:spcPct val="115000"/>
                        </a:lnSpc>
                        <a:spcBef>
                          <a:spcPts val="0"/>
                        </a:spcBef>
                        <a:spcAft>
                          <a:spcPts val="0"/>
                        </a:spcAft>
                      </a:pPr>
                      <a:r>
                        <a:rPr lang="en-US" sz="1000">
                          <a:effectLst/>
                        </a:rPr>
                        <a:t>1.286</a:t>
                      </a:r>
                      <a:endParaRPr lang="en-US" sz="1000">
                        <a:effectLst/>
                        <a:latin typeface="Calibri"/>
                        <a:ea typeface="Calibri"/>
                        <a:cs typeface="Times New Roman"/>
                      </a:endParaRPr>
                    </a:p>
                  </a:txBody>
                  <a:tcPr marL="48789" marR="48789" marT="0" marB="0"/>
                </a:tc>
              </a:tr>
              <a:tr h="514149">
                <a:tc>
                  <a:txBody>
                    <a:bodyPr/>
                    <a:lstStyle/>
                    <a:p>
                      <a:pPr marL="0" marR="0" algn="r">
                        <a:lnSpc>
                          <a:spcPct val="115000"/>
                        </a:lnSpc>
                        <a:spcBef>
                          <a:spcPts val="0"/>
                        </a:spcBef>
                        <a:spcAft>
                          <a:spcPts val="0"/>
                        </a:spcAft>
                      </a:pPr>
                      <a:r>
                        <a:rPr lang="en-US" sz="1000">
                          <a:effectLst/>
                        </a:rPr>
                        <a:t>Mental Health</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.126</a:t>
                      </a:r>
                    </a:p>
                    <a:p>
                      <a:pPr marL="0" marR="0" algn="ctr">
                        <a:lnSpc>
                          <a:spcPct val="115000"/>
                        </a:lnSpc>
                        <a:spcBef>
                          <a:spcPts val="0"/>
                        </a:spcBef>
                        <a:spcAft>
                          <a:spcPts val="0"/>
                        </a:spcAft>
                      </a:pPr>
                      <a:r>
                        <a:rPr lang="en-US" sz="1000">
                          <a:effectLst/>
                        </a:rPr>
                        <a:t>(.095)</a:t>
                      </a:r>
                    </a:p>
                    <a:p>
                      <a:pPr marL="0" marR="0" algn="ctr">
                        <a:lnSpc>
                          <a:spcPct val="115000"/>
                        </a:lnSpc>
                        <a:spcBef>
                          <a:spcPts val="0"/>
                        </a:spcBef>
                        <a:spcAft>
                          <a:spcPts val="0"/>
                        </a:spcAft>
                      </a:pPr>
                      <a:r>
                        <a:rPr lang="en-US" sz="1000">
                          <a:effectLst/>
                        </a:rPr>
                        <a:t>1.134</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-.128</a:t>
                      </a:r>
                    </a:p>
                    <a:p>
                      <a:pPr marL="0" marR="0" algn="ctr">
                        <a:lnSpc>
                          <a:spcPct val="115000"/>
                        </a:lnSpc>
                        <a:spcBef>
                          <a:spcPts val="0"/>
                        </a:spcBef>
                        <a:spcAft>
                          <a:spcPts val="0"/>
                        </a:spcAft>
                      </a:pPr>
                      <a:r>
                        <a:rPr lang="en-US" sz="1000">
                          <a:effectLst/>
                        </a:rPr>
                        <a:t>(.373)</a:t>
                      </a:r>
                    </a:p>
                    <a:p>
                      <a:pPr marL="0" marR="0" algn="ctr">
                        <a:lnSpc>
                          <a:spcPct val="115000"/>
                        </a:lnSpc>
                        <a:spcBef>
                          <a:spcPts val="0"/>
                        </a:spcBef>
                        <a:spcAft>
                          <a:spcPts val="0"/>
                        </a:spcAft>
                      </a:pPr>
                      <a:r>
                        <a:rPr lang="en-US" sz="1000">
                          <a:effectLst/>
                        </a:rPr>
                        <a:t>.880</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a:effectLst/>
                        </a:rPr>
                        <a:t>.279</a:t>
                      </a:r>
                    </a:p>
                    <a:p>
                      <a:pPr marL="0" marR="0" algn="ctr">
                        <a:lnSpc>
                          <a:spcPct val="115000"/>
                        </a:lnSpc>
                        <a:spcBef>
                          <a:spcPts val="0"/>
                        </a:spcBef>
                        <a:spcAft>
                          <a:spcPts val="0"/>
                        </a:spcAft>
                      </a:pPr>
                      <a:r>
                        <a:rPr lang="en-US" sz="1000">
                          <a:effectLst/>
                        </a:rPr>
                        <a:t>(.367)</a:t>
                      </a:r>
                    </a:p>
                    <a:p>
                      <a:pPr marL="0" marR="0" algn="ctr">
                        <a:lnSpc>
                          <a:spcPct val="115000"/>
                        </a:lnSpc>
                        <a:spcBef>
                          <a:spcPts val="0"/>
                        </a:spcBef>
                        <a:spcAft>
                          <a:spcPts val="0"/>
                        </a:spcAft>
                      </a:pPr>
                      <a:r>
                        <a:rPr lang="en-US" sz="1000">
                          <a:effectLst/>
                        </a:rPr>
                        <a:t>1.322</a:t>
                      </a:r>
                      <a:endParaRPr lang="en-US" sz="1000">
                        <a:effectLst/>
                        <a:latin typeface="Calibri"/>
                        <a:ea typeface="Calibri"/>
                        <a:cs typeface="Times New Roman"/>
                      </a:endParaRPr>
                    </a:p>
                  </a:txBody>
                  <a:tcPr marL="48789" marR="48789" marT="0" marB="0"/>
                </a:tc>
                <a:tc>
                  <a:txBody>
                    <a:bodyPr/>
                    <a:lstStyle/>
                    <a:p>
                      <a:pPr marL="0" marR="0" algn="ctr">
                        <a:lnSpc>
                          <a:spcPct val="115000"/>
                        </a:lnSpc>
                        <a:spcBef>
                          <a:spcPts val="0"/>
                        </a:spcBef>
                        <a:spcAft>
                          <a:spcPts val="0"/>
                        </a:spcAft>
                      </a:pPr>
                      <a:r>
                        <a:rPr lang="en-US" sz="1000" dirty="0">
                          <a:effectLst/>
                        </a:rPr>
                        <a:t>-.200</a:t>
                      </a:r>
                    </a:p>
                    <a:p>
                      <a:pPr marL="0" marR="0" algn="ctr">
                        <a:lnSpc>
                          <a:spcPct val="115000"/>
                        </a:lnSpc>
                        <a:spcBef>
                          <a:spcPts val="0"/>
                        </a:spcBef>
                        <a:spcAft>
                          <a:spcPts val="0"/>
                        </a:spcAft>
                      </a:pPr>
                      <a:r>
                        <a:rPr lang="en-US" sz="1000" dirty="0">
                          <a:effectLst/>
                        </a:rPr>
                        <a:t>(.399)</a:t>
                      </a:r>
                    </a:p>
                    <a:p>
                      <a:pPr marL="0" marR="0" algn="ctr">
                        <a:lnSpc>
                          <a:spcPct val="115000"/>
                        </a:lnSpc>
                        <a:spcBef>
                          <a:spcPts val="0"/>
                        </a:spcBef>
                        <a:spcAft>
                          <a:spcPts val="0"/>
                        </a:spcAft>
                      </a:pPr>
                      <a:r>
                        <a:rPr lang="en-US" sz="1000" dirty="0">
                          <a:effectLst/>
                        </a:rPr>
                        <a:t>.819</a:t>
                      </a:r>
                      <a:endParaRPr lang="en-US" sz="1000" dirty="0">
                        <a:effectLst/>
                        <a:latin typeface="Calibri"/>
                        <a:ea typeface="Calibri"/>
                        <a:cs typeface="Times New Roman"/>
                      </a:endParaRPr>
                    </a:p>
                  </a:txBody>
                  <a:tcPr marL="48789" marR="48789" marT="0" marB="0"/>
                </a:tc>
              </a:tr>
            </a:tbl>
          </a:graphicData>
        </a:graphic>
      </p:graphicFrame>
    </p:spTree>
    <p:extLst>
      <p:ext uri="{BB962C8B-B14F-4D97-AF65-F5344CB8AC3E}">
        <p14:creationId xmlns:p14="http://schemas.microsoft.com/office/powerpoint/2010/main" val="1589378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Married respondents were approximately 10% less likely to have been arrested, 83% less likely to have been arrested for a violent crime, 91% less likely to have been arrested for a property crime, and 85% less likely to have been arrested for a drug offense in comparison to those who reported not being married.</a:t>
            </a:r>
          </a:p>
          <a:p>
            <a:r>
              <a:rPr lang="en-US" dirty="0" smtClean="0"/>
              <a:t>Those who reported working were approximately 3 times more likely to have been arrested for a crime, 1.4 times more likely to have been arrested for a property crime, and 1.7 times more likely to have been arrested for a drug offense in comparison to those who were not working.</a:t>
            </a:r>
            <a:endParaRPr lang="en-US" dirty="0"/>
          </a:p>
        </p:txBody>
      </p:sp>
    </p:spTree>
    <p:extLst>
      <p:ext uri="{BB962C8B-B14F-4D97-AF65-F5344CB8AC3E}">
        <p14:creationId xmlns:p14="http://schemas.microsoft.com/office/powerpoint/2010/main" val="2087078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Females were approximately 69% less likely to have ever been arrested, 41% less likely to have ever been arrested for a violent crime, 47% less likely to have ever been arrested for a property crime, and 69% less likely to have ever been arrested for a drug offense.</a:t>
            </a:r>
          </a:p>
          <a:p>
            <a:r>
              <a:rPr lang="en-US" dirty="0" smtClean="0"/>
              <a:t>Respondents with more than a high school education were approximately 61% less likely to have ever been arrested for a violent crime and 78% less likely to have ever been arrested for a property crime.</a:t>
            </a:r>
          </a:p>
          <a:p>
            <a:r>
              <a:rPr lang="en-US" dirty="0" smtClean="0"/>
              <a:t>Respondents who had participated in one or more government programs were approximately 37% less likely to have ever been arrested, 56% less likely to have been arrested for a violent crime, and 56% less likely to have been arrested for a drug offense in comparison to those who have never participated in any governmental programs.</a:t>
            </a:r>
            <a:endParaRPr lang="en-US" dirty="0"/>
          </a:p>
        </p:txBody>
      </p:sp>
    </p:spTree>
    <p:extLst>
      <p:ext uri="{BB962C8B-B14F-4D97-AF65-F5344CB8AC3E}">
        <p14:creationId xmlns:p14="http://schemas.microsoft.com/office/powerpoint/2010/main" val="2217408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Drug and alcohol abusers were not more likely to report being arrested in comparison to those who do not or have not abused alcohol or drugs</a:t>
            </a:r>
          </a:p>
          <a:p>
            <a:r>
              <a:rPr lang="en-US" dirty="0" smtClean="0"/>
              <a:t> Individuals with lower educational levels were more likely to be arrested for violent and property crimes.</a:t>
            </a:r>
          </a:p>
          <a:p>
            <a:r>
              <a:rPr lang="en-US" dirty="0" smtClean="0"/>
              <a:t>Those who reported to have suffered mental illness were not more likely to have been arrested</a:t>
            </a:r>
          </a:p>
          <a:p>
            <a:r>
              <a:rPr lang="en-US" dirty="0" smtClean="0"/>
              <a:t>Hispanic respondents were not more likely to have been arrested in comparison </a:t>
            </a:r>
            <a:r>
              <a:rPr lang="en-US" smtClean="0"/>
              <a:t>to non-Hispanics.</a:t>
            </a:r>
            <a:endParaRPr lang="en-US" dirty="0"/>
          </a:p>
        </p:txBody>
      </p:sp>
    </p:spTree>
    <p:extLst>
      <p:ext uri="{BB962C8B-B14F-4D97-AF65-F5344CB8AC3E}">
        <p14:creationId xmlns:p14="http://schemas.microsoft.com/office/powerpoint/2010/main" val="290037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The current body of research that exists pertaining to Latinos and crime lacks consensus on the magnitude and even the nature of the issue. This paper attempts to contribute to the literature on ethnicity and crime by discussing crime among Latinos. Specifically, it examines the effect of substance use and education on criminality among Latinos. Examining the link between Latinos and crime is of great importance at a time when the Hispanic population in the U.S. has reached an all-time high of 16.7% is expected to continue to grow (U.S. Census, 2011).</a:t>
            </a:r>
          </a:p>
        </p:txBody>
      </p:sp>
    </p:spTree>
    <p:extLst>
      <p:ext uri="{BB962C8B-B14F-4D97-AF65-F5344CB8AC3E}">
        <p14:creationId xmlns:p14="http://schemas.microsoft.com/office/powerpoint/2010/main" val="130370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Members of many ethnic minorities in the U.S. report higher rates of substance use, particularly alcohol abuse, than do Whites (Caetano &amp; Clark, 1998)</a:t>
            </a:r>
          </a:p>
          <a:p>
            <a:r>
              <a:rPr lang="en-US" dirty="0" smtClean="0"/>
              <a:t>It has been hypothesized that ethnic minorities may turn to alcohol and substance use as a means to reduce stress associated with being acculturated into American </a:t>
            </a:r>
            <a:r>
              <a:rPr lang="en-US" dirty="0" smtClean="0"/>
              <a:t>society.</a:t>
            </a:r>
            <a:endParaRPr lang="en-US" dirty="0" smtClean="0"/>
          </a:p>
          <a:p>
            <a:r>
              <a:rPr lang="en-US" dirty="0" smtClean="0"/>
              <a:t>Of the ethnic minorities in the U.S., Hispanics are currently the fastest growing group and are expected to constitute 25% of the U.S. population by 2050</a:t>
            </a:r>
            <a:endParaRPr lang="en-US" dirty="0"/>
          </a:p>
        </p:txBody>
      </p:sp>
    </p:spTree>
    <p:extLst>
      <p:ext uri="{BB962C8B-B14F-4D97-AF65-F5344CB8AC3E}">
        <p14:creationId xmlns:p14="http://schemas.microsoft.com/office/powerpoint/2010/main" val="54723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Given their levels of poverty, minority status, and residential concentration in areas with wide drug and alcohol distribution, Latina/</a:t>
            </a:r>
            <a:r>
              <a:rPr lang="en-US" dirty="0" err="1" smtClean="0"/>
              <a:t>os</a:t>
            </a:r>
            <a:r>
              <a:rPr lang="en-US" dirty="0" smtClean="0"/>
              <a:t> are considered at risk for substance abuse (Gil &amp; Vega, 2001)</a:t>
            </a:r>
          </a:p>
          <a:p>
            <a:r>
              <a:rPr lang="en-US" dirty="0" smtClean="0"/>
              <a:t>Trends suggest that substance abuse among Latina/</a:t>
            </a:r>
            <a:r>
              <a:rPr lang="en-US" dirty="0" err="1" smtClean="0"/>
              <a:t>os</a:t>
            </a:r>
            <a:r>
              <a:rPr lang="en-US" dirty="0" smtClean="0"/>
              <a:t> is increasing (Caetano, </a:t>
            </a:r>
            <a:r>
              <a:rPr lang="en-US" dirty="0" err="1" smtClean="0"/>
              <a:t>Baruah</a:t>
            </a:r>
            <a:r>
              <a:rPr lang="en-US" dirty="0" smtClean="0"/>
              <a:t>, &amp; </a:t>
            </a:r>
            <a:r>
              <a:rPr lang="en-US" dirty="0" err="1" smtClean="0"/>
              <a:t>Chartier</a:t>
            </a:r>
            <a:r>
              <a:rPr lang="en-US" dirty="0" smtClean="0"/>
              <a:t>, 2011; Warner et al., 2006)</a:t>
            </a:r>
          </a:p>
          <a:p>
            <a:r>
              <a:rPr lang="en-US" dirty="0" smtClean="0"/>
              <a:t>In addition, Latina/</a:t>
            </a:r>
            <a:r>
              <a:rPr lang="en-US" dirty="0" err="1" smtClean="0"/>
              <a:t>os</a:t>
            </a:r>
            <a:r>
              <a:rPr lang="en-US" dirty="0" smtClean="0"/>
              <a:t> tend to be stereotyped as being uneducated</a:t>
            </a:r>
          </a:p>
        </p:txBody>
      </p:sp>
    </p:spTree>
    <p:extLst>
      <p:ext uri="{BB962C8B-B14F-4D97-AF65-F5344CB8AC3E}">
        <p14:creationId xmlns:p14="http://schemas.microsoft.com/office/powerpoint/2010/main" val="167303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The perception of being uneducated and living in impoverished, high crime areas impact life chances for Latina/</a:t>
            </a:r>
            <a:r>
              <a:rPr lang="en-US" dirty="0" err="1"/>
              <a:t>os</a:t>
            </a:r>
            <a:endParaRPr lang="en-US" dirty="0"/>
          </a:p>
          <a:p>
            <a:r>
              <a:rPr lang="en-US" dirty="0" smtClean="0"/>
              <a:t>Reduced opportunities to succeed through conventional means could increase the potential for criminality and subsequent arrest for Latina/</a:t>
            </a:r>
            <a:r>
              <a:rPr lang="en-US" dirty="0" err="1" smtClean="0"/>
              <a:t>os</a:t>
            </a:r>
            <a:r>
              <a:rPr lang="en-US" dirty="0" smtClean="0"/>
              <a:t>.</a:t>
            </a:r>
            <a:endParaRPr lang="en-US" dirty="0"/>
          </a:p>
        </p:txBody>
      </p:sp>
    </p:spTree>
    <p:extLst>
      <p:ext uri="{BB962C8B-B14F-4D97-AF65-F5344CB8AC3E}">
        <p14:creationId xmlns:p14="http://schemas.microsoft.com/office/powerpoint/2010/main" val="297454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The purpose of this study is to add to the body of current research focusing on Hispanics by evaluating the effects of substance use (including alcohol) and education on the likelihood of arrest among Hispanics in the U.S. </a:t>
            </a:r>
            <a:endParaRPr lang="en-US" dirty="0"/>
          </a:p>
        </p:txBody>
      </p:sp>
    </p:spTree>
    <p:extLst>
      <p:ext uri="{BB962C8B-B14F-4D97-AF65-F5344CB8AC3E}">
        <p14:creationId xmlns:p14="http://schemas.microsoft.com/office/powerpoint/2010/main" val="103669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The current study is a secondary analysis of data derived from the National Household Survey on Drug Use and Health (NSDUH), 2004.</a:t>
            </a:r>
          </a:p>
          <a:p>
            <a:r>
              <a:rPr lang="en-US" dirty="0" smtClean="0"/>
              <a:t>Binary logistic regression models are used to determine the effect of ethnicity, drug abuse, alcohol abuse, mental health, and education on the likelihood of </a:t>
            </a:r>
            <a:r>
              <a:rPr lang="en-US" dirty="0" smtClean="0"/>
              <a:t>arrest, </a:t>
            </a:r>
            <a:r>
              <a:rPr lang="en-US" dirty="0" smtClean="0"/>
              <a:t>controlling for a series of variables</a:t>
            </a:r>
          </a:p>
          <a:p>
            <a:pPr marL="0" indent="0">
              <a:buNone/>
            </a:pPr>
            <a:endParaRPr lang="en-US" dirty="0"/>
          </a:p>
        </p:txBody>
      </p:sp>
    </p:spTree>
    <p:extLst>
      <p:ext uri="{BB962C8B-B14F-4D97-AF65-F5344CB8AC3E}">
        <p14:creationId xmlns:p14="http://schemas.microsoft.com/office/powerpoint/2010/main" val="145448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idx="1"/>
          </p:nvPr>
        </p:nvSpPr>
        <p:spPr/>
        <p:txBody>
          <a:bodyPr/>
          <a:lstStyle/>
          <a:p>
            <a:r>
              <a:rPr lang="en-US" dirty="0" smtClean="0"/>
              <a:t>History of substance and alcohol abuse will predict the likelihood of being arrested</a:t>
            </a:r>
          </a:p>
          <a:p>
            <a:r>
              <a:rPr lang="en-US" dirty="0" smtClean="0"/>
              <a:t>Lower levels of educational achievement will predict the likelihood of being arrested</a:t>
            </a:r>
          </a:p>
          <a:p>
            <a:r>
              <a:rPr lang="en-US" dirty="0" smtClean="0"/>
              <a:t>Presence of mental illness will predict the likelihood of being arrested</a:t>
            </a:r>
          </a:p>
          <a:p>
            <a:r>
              <a:rPr lang="en-US" dirty="0" smtClean="0"/>
              <a:t>Ethnicity will significantly predict the likelihood of being arrested</a:t>
            </a:r>
          </a:p>
          <a:p>
            <a:pPr marL="0" indent="0">
              <a:buNone/>
            </a:pPr>
            <a:endParaRPr lang="en-US" dirty="0" smtClean="0"/>
          </a:p>
          <a:p>
            <a:endParaRPr lang="en-US" dirty="0"/>
          </a:p>
        </p:txBody>
      </p:sp>
    </p:spTree>
    <p:extLst>
      <p:ext uri="{BB962C8B-B14F-4D97-AF65-F5344CB8AC3E}">
        <p14:creationId xmlns:p14="http://schemas.microsoft.com/office/powerpoint/2010/main" val="875462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Descriptive Statistics of Dependent Variables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8524615"/>
              </p:ext>
            </p:extLst>
          </p:nvPr>
        </p:nvGraphicFramePr>
        <p:xfrm>
          <a:off x="152400" y="1600199"/>
          <a:ext cx="8763000" cy="5105400"/>
        </p:xfrm>
        <a:graphic>
          <a:graphicData uri="http://schemas.openxmlformats.org/drawingml/2006/table">
            <a:tbl>
              <a:tblPr firstRow="1" firstCol="1" bandRow="1">
                <a:tableStyleId>{5C22544A-7EE6-4342-B048-85BDC9FD1C3A}</a:tableStyleId>
              </a:tblPr>
              <a:tblGrid>
                <a:gridCol w="2190750"/>
                <a:gridCol w="2190750"/>
                <a:gridCol w="2190750"/>
                <a:gridCol w="2190750"/>
              </a:tblGrid>
              <a:tr h="1021080">
                <a:tc>
                  <a:txBody>
                    <a:bodyPr/>
                    <a:lstStyle/>
                    <a:p>
                      <a:pPr marL="0" marR="0" algn="ctr">
                        <a:lnSpc>
                          <a:spcPct val="115000"/>
                        </a:lnSpc>
                        <a:spcBef>
                          <a:spcPts val="0"/>
                        </a:spcBef>
                        <a:spcAft>
                          <a:spcPts val="0"/>
                        </a:spcAft>
                      </a:pPr>
                      <a:r>
                        <a:rPr lang="en-US" sz="1600" dirty="0">
                          <a:effectLst/>
                        </a:rPr>
                        <a:t>Dependent Variables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N</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Mean</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Std. Dev.</a:t>
                      </a:r>
                      <a:endParaRPr lang="en-US" sz="1600">
                        <a:effectLst/>
                        <a:latin typeface="Calibri"/>
                        <a:ea typeface="Calibri"/>
                        <a:cs typeface="Times New Roman"/>
                      </a:endParaRPr>
                    </a:p>
                  </a:txBody>
                  <a:tcPr marL="68580" marR="68580" marT="0" marB="0"/>
                </a:tc>
              </a:tr>
              <a:tr h="1021080">
                <a:tc>
                  <a:txBody>
                    <a:bodyPr/>
                    <a:lstStyle/>
                    <a:p>
                      <a:pPr marL="0" marR="0" algn="r">
                        <a:lnSpc>
                          <a:spcPct val="115000"/>
                        </a:lnSpc>
                        <a:spcBef>
                          <a:spcPts val="0"/>
                        </a:spcBef>
                        <a:spcAft>
                          <a:spcPts val="0"/>
                        </a:spcAft>
                      </a:pPr>
                      <a:r>
                        <a:rPr lang="en-US" sz="1600">
                          <a:effectLst/>
                        </a:rPr>
                        <a:t>Drug</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54520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.087</a:t>
                      </a:r>
                      <a:endParaRPr lang="en-US" sz="1600">
                        <a:effectLst/>
                        <a:latin typeface="Calibri"/>
                        <a:ea typeface="Calibri"/>
                        <a:cs typeface="Times New Roman"/>
                      </a:endParaRPr>
                    </a:p>
                  </a:txBody>
                  <a:tcPr marL="68580" marR="68580" marT="0" marB="0"/>
                </a:tc>
              </a:tr>
              <a:tr h="1021080">
                <a:tc>
                  <a:txBody>
                    <a:bodyPr/>
                    <a:lstStyle/>
                    <a:p>
                      <a:pPr marL="0" marR="0" algn="r">
                        <a:lnSpc>
                          <a:spcPct val="115000"/>
                        </a:lnSpc>
                        <a:spcBef>
                          <a:spcPts val="0"/>
                        </a:spcBef>
                        <a:spcAft>
                          <a:spcPts val="0"/>
                        </a:spcAft>
                      </a:pPr>
                      <a:r>
                        <a:rPr lang="en-US" sz="1600">
                          <a:effectLst/>
                        </a:rPr>
                        <a:t>Propcrime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54519</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.107</a:t>
                      </a:r>
                      <a:endParaRPr lang="en-US" sz="1600">
                        <a:effectLst/>
                        <a:latin typeface="Calibri"/>
                        <a:ea typeface="Calibri"/>
                        <a:cs typeface="Times New Roman"/>
                      </a:endParaRPr>
                    </a:p>
                  </a:txBody>
                  <a:tcPr marL="68580" marR="68580" marT="0" marB="0"/>
                </a:tc>
              </a:tr>
              <a:tr h="1021080">
                <a:tc>
                  <a:txBody>
                    <a:bodyPr/>
                    <a:lstStyle/>
                    <a:p>
                      <a:pPr marL="0" marR="0" algn="r">
                        <a:lnSpc>
                          <a:spcPct val="115000"/>
                        </a:lnSpc>
                        <a:spcBef>
                          <a:spcPts val="0"/>
                        </a:spcBef>
                        <a:spcAft>
                          <a:spcPts val="0"/>
                        </a:spcAft>
                      </a:pPr>
                      <a:r>
                        <a:rPr lang="en-US" sz="1600">
                          <a:effectLst/>
                        </a:rPr>
                        <a:t>Viocrime</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54522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.107</a:t>
                      </a:r>
                      <a:endParaRPr lang="en-US" sz="1600">
                        <a:effectLst/>
                        <a:latin typeface="Calibri"/>
                        <a:ea typeface="Calibri"/>
                        <a:cs typeface="Times New Roman"/>
                      </a:endParaRPr>
                    </a:p>
                  </a:txBody>
                  <a:tcPr marL="68580" marR="68580" marT="0" marB="0"/>
                </a:tc>
              </a:tr>
              <a:tr h="1021080">
                <a:tc>
                  <a:txBody>
                    <a:bodyPr/>
                    <a:lstStyle/>
                    <a:p>
                      <a:pPr marL="0" marR="0" algn="r">
                        <a:lnSpc>
                          <a:spcPct val="115000"/>
                        </a:lnSpc>
                        <a:spcBef>
                          <a:spcPts val="0"/>
                        </a:spcBef>
                        <a:spcAft>
                          <a:spcPts val="0"/>
                        </a:spcAft>
                      </a:pPr>
                      <a:r>
                        <a:rPr lang="en-US" sz="1600">
                          <a:effectLst/>
                        </a:rPr>
                        <a:t>Crimhist</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55443</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.366</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4047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212</TotalTime>
  <Words>1266</Words>
  <Application>Microsoft Office PowerPoint</Application>
  <PresentationFormat>On-screen Show (4:3)</PresentationFormat>
  <Paragraphs>240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Decatur</vt:lpstr>
      <vt:lpstr>Evaluating the Effects of Substance Use and Education on the Likelihood of Arrest Among Hispanics</vt:lpstr>
      <vt:lpstr>Introduction</vt:lpstr>
      <vt:lpstr>Background</vt:lpstr>
      <vt:lpstr>Background</vt:lpstr>
      <vt:lpstr>Background</vt:lpstr>
      <vt:lpstr>Purpose</vt:lpstr>
      <vt:lpstr>Methodology</vt:lpstr>
      <vt:lpstr>Hypotheses</vt:lpstr>
      <vt:lpstr>Descriptive Statistics of Dependent Variables</vt:lpstr>
      <vt:lpstr>Descriptive Statistics of Independent Variables</vt:lpstr>
      <vt:lpstr>Results</vt:lpstr>
      <vt:lpstr>Results</vt:lpstr>
      <vt:lpstr>Results</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Effects of Substance Use and Education on the Likelihood of Arrest Among Hispanics</dc:title>
  <dc:creator>Neal McIntyre</dc:creator>
  <cp:lastModifiedBy>rnmcinty</cp:lastModifiedBy>
  <cp:revision>10</cp:revision>
  <dcterms:created xsi:type="dcterms:W3CDTF">2014-11-05T17:46:09Z</dcterms:created>
  <dcterms:modified xsi:type="dcterms:W3CDTF">2014-11-07T14:06:43Z</dcterms:modified>
</cp:coreProperties>
</file>