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-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26680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0">
                <a:latin typeface="Calibri"/>
                <a:ea typeface="Calibri"/>
                <a:cs typeface="Calibri"/>
                <a:sym typeface="Calibri"/>
              </a:rPr>
              <a:t>Drug Law: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0">
                <a:latin typeface="Calibri"/>
                <a:ea typeface="Calibri"/>
                <a:cs typeface="Calibri"/>
                <a:sym typeface="Calibri"/>
              </a:rPr>
              <a:t>A Comparison of the France, the United Kingdom, and the United States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Alina Fitzner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France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Drug abuse is a sickness, not just a crime</a:t>
            </a:r>
            <a:r>
              <a:rPr lang="en" sz="600"/>
              <a:t>8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Enforces total prohibition</a:t>
            </a:r>
            <a:r>
              <a:rPr lang="en" sz="600"/>
              <a:t>8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2000 - 3% crimes were drug crimes</a:t>
            </a:r>
            <a:r>
              <a:rPr lang="en" sz="600"/>
              <a:t>1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88% were cannabis related</a:t>
            </a:r>
            <a:r>
              <a:rPr lang="en" sz="600"/>
              <a:t>1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74% arrested were users only 13% were dealers</a:t>
            </a:r>
            <a:r>
              <a:rPr lang="en" sz="600"/>
              <a:t>1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25% of 17 year olds use cannabis</a:t>
            </a:r>
            <a:r>
              <a:rPr lang="en" sz="600"/>
              <a:t>17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France - Treatment Programs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Multiple programs exist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Treatment is not easily available</a:t>
            </a:r>
            <a:r>
              <a:rPr lang="en" sz="600"/>
              <a:t>8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Only 5% of prosecuted addicts follow through with treatment</a:t>
            </a:r>
            <a:r>
              <a:rPr lang="en" sz="600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Comparisons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All three take a turn for the more severe in the 1970s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Developed minimum sentences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 United Kingdom has more public involvement in policy development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Each country has a different drug focus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The United States: Cocaine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The United Kingdom: Heroin</a:t>
            </a:r>
          </a:p>
          <a:p>
            <a:pPr marL="914400" lvl="1" indent="-3810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France: Cannabis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Cannabis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FFFFFF"/>
              </a:buClr>
              <a:buSzPct val="83333"/>
              <a:buFont typeface="Arial"/>
              <a:buChar char="●"/>
            </a:pPr>
            <a:r>
              <a:rPr lang="en" sz="3600" b="1">
                <a:solidFill>
                  <a:srgbClr val="FFFFFF"/>
                </a:solidFill>
              </a:rPr>
              <a:t>Legalization - open legal market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 sz="3600" b="1">
                <a:solidFill>
                  <a:srgbClr val="FFFFFF"/>
                </a:solidFill>
              </a:rPr>
              <a:t>Decriminalization - removing or lessening legal penalties, despite the continued illegality</a:t>
            </a: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 sz="3600" b="1">
                <a:solidFill>
                  <a:srgbClr val="FFFFFF"/>
                </a:solidFill>
              </a:rPr>
              <a:t>Prohibition - enforcement of criminal laws and restrictions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Cannabis - The United States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Push for legalization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Legalized - Washington and Colorado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Medical Marijuana legal in 18 states 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Largely decriminalized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Cannabis - The United Kingdom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Focus of enforcement in 1970s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70 - 80% of drug offences</a:t>
            </a:r>
            <a:r>
              <a:rPr lang="en" sz="600"/>
              <a:t>16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Lambeth Cannabis Warning Pilot Scheme</a:t>
            </a:r>
            <a:r>
              <a:rPr lang="en" sz="600"/>
              <a:t>16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Step towards decriminalization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59% police surveyed disagreed</a:t>
            </a:r>
          </a:p>
          <a:p>
            <a:pPr marL="914400" lvl="1" indent="-3810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41% believed juveniles should be charged as adults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Cannabis - France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Strictest enforcement against cannabis</a:t>
            </a:r>
            <a:r>
              <a:rPr lang="en" sz="600"/>
              <a:t>9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Use equals up to one year in jail and 3,750 euro fine</a:t>
            </a:r>
            <a:r>
              <a:rPr lang="en" sz="600"/>
              <a:t>9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Making or transporting results in prison and 7,500,000 euro fine</a:t>
            </a:r>
            <a:r>
              <a:rPr lang="en" sz="600"/>
              <a:t>9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Medical marijuana is forbidden</a:t>
            </a:r>
            <a:r>
              <a:rPr lang="en" sz="600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Drug Treatment - The United States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Addiction is a largely neglected issue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Alternatives to prison</a:t>
            </a:r>
            <a:r>
              <a:rPr lang="en" sz="600"/>
              <a:t>4</a:t>
            </a:r>
            <a:r>
              <a:rPr lang="en"/>
              <a:t> 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Drug courts, work programs, treatment and intervention programs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Disease model of addiction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Second Chance Act 2008</a:t>
            </a:r>
            <a:r>
              <a:rPr lang="en" sz="600"/>
              <a:t>4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Treatment includes mandatory testing and aftercare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349550" y="205975"/>
            <a:ext cx="84494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Drug Treatment - The United Kingdom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Multi-pronged approach: individual and family psychological treatments and physical treatment</a:t>
            </a:r>
            <a:r>
              <a:rPr lang="en" sz="600"/>
              <a:t>5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Programs limited to the clinically dependent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Cognitive Behavioral Therapy, Alcoholics Anonymous, and Narcotics Anonymous</a:t>
            </a:r>
            <a:r>
              <a:rPr lang="en" sz="600"/>
              <a:t>5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Drug Treatment - France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Sick first, criminal second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Addicts can have treatment instead of prison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Restrictions on treatment make options limited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400"/>
              <a:t>Only addicts qualify for treatment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400"/>
              <a:t>Cannabis users and occasional users are excluded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400"/>
              <a:t>Dealers are not eligible for treatment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Only 5% of addicts prosecuted finish treatment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/>
              <a:t>Introduction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-38735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Drug use documented as far back as Ancient Egypt12</a:t>
            </a:r>
          </a:p>
          <a:p>
            <a:pPr marL="914400" lvl="0" indent="-38735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United States, the United Kingdom, and France </a:t>
            </a:r>
          </a:p>
          <a:p>
            <a:pPr marL="1371600" lvl="1" indent="-38735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○"/>
            </a:pP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Different methods of categorizing drugs </a:t>
            </a:r>
          </a:p>
          <a:p>
            <a:pPr marL="1371600" lvl="1" indent="-38735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○"/>
            </a:pP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Enact different punishments for drug crimes</a:t>
            </a:r>
          </a:p>
          <a:p>
            <a:pPr marL="1371600" lvl="1" indent="-38735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Calibri"/>
              <a:buChar char="○"/>
            </a:pP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Enforce compliance in different ways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Methadone Treatment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Specific for heroin addiction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Recognized by United States Institute of Medicine and World Health Organization</a:t>
            </a:r>
            <a:r>
              <a:rPr lang="en" sz="600"/>
              <a:t>6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Limited access</a:t>
            </a:r>
            <a:r>
              <a:rPr lang="en" sz="600"/>
              <a:t>6, 18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Not covered by insurance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Ingestion often must be observed</a:t>
            </a:r>
          </a:p>
          <a:p>
            <a:pPr marL="914400" lvl="1" indent="-3810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Waiting lists months long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Drug crime is a universal problem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Each country faces problems differently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All countries have similar cycles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Limited enforcement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Increased enforcement beginning in the 1970s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Implementation of moderation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Further research: limitations, effectiveness, improvements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-49798"/>
            <a:ext cx="8229600" cy="533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/>
              <a:t>Sources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92700" y="249700"/>
            <a:ext cx="8958600" cy="480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Aubusson, B., Lalam, N., Padieu, R., and Zamora, P. (2003). Les statistiques de la delinquance.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France, Portrait Social: Dossiers. 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141 – 158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Bonneau, A.B. (2013). Note: Offesnive drug offenses: Applying procedural justice theory to drug sentencing in the United States and United Kingdom.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Boston University Law Review. 93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: 1485 – 1521.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Chilea, D. and Chilea, A.A. (n.d.) A brief overview of drug control policy in the United States and its current challenges.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Juridical Current.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 13–22.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Conyers, J. (2013). The incarceration explosion.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Yale Law &amp; Policy Review. 31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:377–387.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Crome, I.B. (2006). Overview: Beyond guidelines and guidance – psychosocial perspectives on treatment interventions for young people with substance abuse problems in the United Kingdom.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Drugs: Education, Prevention, and Policy. 13(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3): 203-224.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Csete, J. and Catania, H. (n.d.). Methadone treatment providers’ views of drug court policy and practice: a case study of New York state.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Duffy, P. Shaw, C., Woolfall, K., and Beynon, C.M. (2010). Estimating the numbers of children of problematic drug users and their residential circumstances to inform United Kingdom research, policy, and practice.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Drugs: Education, Prevention, and Policy. 15(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5): 470 – 484.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Gylys, J. France: drug use and supply illegal, possession undefined — situation unsatisfactory?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Institut National de Pr évention et d’Education pour la Sant é. (2004). Drogues : Savoir Plus : Livret Juridique. Institut National de Pr évention et d’Education pour la Sant é.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Kohler-Hausmann, J. (2010). “The Attila the Hun law”: New York’s Rockefeller drug laws and the making of a punitive state.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Journal of Social History.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Le Pen, C. (2003). The drug budget silo mentality: The French case.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Value in Health. 6(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1): S10 –S19.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Madsen, F.G. (2012). International narcotics law enforcement: A study in irrationality.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Journal of International Affairs. 66(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1): 123 – 141.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Miller, E.J. (2009). Drugs, courts, and the new penology.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Stanford Law and Policy Review. 20(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2):417 – 461.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Obradovic, I. (2011). Législations relatives à l’usage et à la détention de cannabis : définitions et état des lieux en Europe.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 Observatoire Français des Drogues et des Toxicomanies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Ogbonna, C. (2012). Rethinking USA drug policy.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Journal of Global Intelligence &amp; Policy. 5(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9):107-125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Pearson, G. (2007). The policing of cannabis in the United Kingdom.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Society for the Study of Addiction. 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1175 – 1177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Redonnet, B., Chollet, A., Fombonne, E., Bowes, L., and Melchior, M. (2012). Tobacco, alcohol, cannabis, and other illegal drug use among young adults: The socioeconomic context.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Drug and Alcohol Dependence.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121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:231-239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Walmsley, I. (2013) Opiate substitution treatment: Poisoned bodies and the history of substitution.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Contemporary Drug Problems. 40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: 387 – 413 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Yunker, J.A. (2012). Estimated optimal drug law enforcement expenditures based on U.S. annual data. </a:t>
            </a:r>
            <a:r>
              <a:rPr lang="en" sz="1100" i="1">
                <a:latin typeface="Calibri"/>
                <a:ea typeface="Calibri"/>
                <a:cs typeface="Calibri"/>
                <a:sym typeface="Calibri"/>
              </a:rPr>
              <a:t>Journal of Policy Modeling 34</a:t>
            </a: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: 356 – 371.</a:t>
            </a:r>
          </a:p>
          <a:p>
            <a:pPr marL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Drug Law History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Ronald Reagan: Governments exist to protect us from each other. We can’t afford the government it would take to protect us from ourselves. </a:t>
            </a:r>
            <a:r>
              <a:rPr lang="en" sz="600">
                <a:latin typeface="Calibri"/>
                <a:ea typeface="Calibri"/>
                <a:cs typeface="Calibri"/>
                <a:sym typeface="Calibri"/>
              </a:rPr>
              <a:t>15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United States - Policies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1968 - “Total War”</a:t>
            </a:r>
            <a:r>
              <a:rPr lang="en" sz="600"/>
              <a:t>3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1970 - Controlled Substance Act </a:t>
            </a:r>
            <a:r>
              <a:rPr lang="en" sz="600"/>
              <a:t>3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1973 - Era of Rockefeller </a:t>
            </a:r>
            <a:r>
              <a:rPr lang="en" sz="600"/>
              <a:t>10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1986 - Sentencing Reform Act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1986 - Anti-Drug Abuse Act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1988 - Anti-Drug Abuse Act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United States - Results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1980 - 15 people per 100,000 adults in prison for drug crimes </a:t>
            </a:r>
            <a:r>
              <a:rPr lang="en" sz="600"/>
              <a:t>4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1997 - 148 per 100,000 </a:t>
            </a:r>
            <a:r>
              <a:rPr lang="en" sz="600"/>
              <a:t>4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2013 - ~½ federal inmates were drug convictions </a:t>
            </a:r>
            <a:r>
              <a:rPr lang="en" sz="600"/>
              <a:t>4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United States - Reforms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1989 - 1st drug court in Dade county, Miami</a:t>
            </a:r>
            <a:r>
              <a:rPr lang="en" sz="600"/>
              <a:t>13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2008 - Second Chance Act</a:t>
            </a:r>
            <a:r>
              <a:rPr lang="en" sz="600"/>
              <a:t>4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2009 - Reform of Rockefeller-era drug laws</a:t>
            </a:r>
            <a:r>
              <a:rPr lang="en" sz="600"/>
              <a:t>4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2010 - Fair Sentencing Act</a:t>
            </a:r>
            <a:r>
              <a:rPr lang="en" sz="600"/>
              <a:t>2,4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538050"/>
            <a:ext cx="8229600" cy="3387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More than 700 out of every 100,000 Americans are incarcerated</a:t>
            </a:r>
            <a:r>
              <a:rPr lang="en" sz="600"/>
              <a:t>4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Rate 5x the international average</a:t>
            </a:r>
            <a:r>
              <a:rPr lang="en" sz="600"/>
              <a:t>4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Comparison: France’s rate is 96 per every 100,000 citizens</a:t>
            </a:r>
            <a:r>
              <a:rPr lang="en" sz="600"/>
              <a:t>4</a:t>
            </a:r>
          </a:p>
          <a:p>
            <a:pPr marL="914400" lvl="1" indent="-2286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14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0"/>
              <a:t>The United States has the highest incarceration rate in the world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99500" y="205974"/>
            <a:ext cx="8287199" cy="107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United Kingdom - Misuse of Drugs Act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Implemented in 1971</a:t>
            </a:r>
            <a:r>
              <a:rPr lang="en" sz="600"/>
              <a:t>2,16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Restricts importation, exportation, manufacturing, supplying, and possession of drugs</a:t>
            </a:r>
            <a:r>
              <a:rPr lang="en" sz="600"/>
              <a:t>2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Classified drugs:</a:t>
            </a:r>
            <a:r>
              <a:rPr lang="en" sz="600"/>
              <a:t>16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Class A: Heroin, Cocaine, Morphine, Opium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Class B: Amphetamines, Barbiturates, Cannabis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Class C: Benzodiazepines, Anabolic Steroids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62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United Kingdom - Policy Developments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Street Warnings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1998 - Crime and Disorder Act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Criminal Justice Act of 2003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2010 - “War on Drugs”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1018</Words>
  <Application>Microsoft Office PowerPoint</Application>
  <PresentationFormat>On-screen Show (16:9)</PresentationFormat>
  <Paragraphs>137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spotlight</vt:lpstr>
      <vt:lpstr>Drug Law: A Comparison of the France, the United Kingdom, and the United States</vt:lpstr>
      <vt:lpstr>Introduction</vt:lpstr>
      <vt:lpstr>Drug Law History</vt:lpstr>
      <vt:lpstr>The United States - Policies</vt:lpstr>
      <vt:lpstr>The United States - Results</vt:lpstr>
      <vt:lpstr>The United States - Reforms</vt:lpstr>
      <vt:lpstr>The United States has the highest incarceration rate in the world</vt:lpstr>
      <vt:lpstr>The United Kingdom - Misuse of Drugs Act</vt:lpstr>
      <vt:lpstr>The United Kingdom - Policy Developments</vt:lpstr>
      <vt:lpstr>France</vt:lpstr>
      <vt:lpstr>France - Treatment Programs</vt:lpstr>
      <vt:lpstr>Comparisons</vt:lpstr>
      <vt:lpstr>Cannabis</vt:lpstr>
      <vt:lpstr>Cannabis - The United States</vt:lpstr>
      <vt:lpstr>Cannabis - The United Kingdom</vt:lpstr>
      <vt:lpstr>Cannabis - France</vt:lpstr>
      <vt:lpstr>Drug Treatment - The United States</vt:lpstr>
      <vt:lpstr>Drug Treatment - The United Kingdom</vt:lpstr>
      <vt:lpstr>Drug Treatment - France</vt:lpstr>
      <vt:lpstr>Methadone Treatment</vt:lpstr>
      <vt:lpstr>Conclusion</vt:lpstr>
      <vt:lpstr>Sources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Law: A Comparison of the France, the United Kingdom, and the United States</dc:title>
  <cp:lastModifiedBy>Michael B. Shapiro</cp:lastModifiedBy>
  <cp:revision>1</cp:revision>
  <dcterms:modified xsi:type="dcterms:W3CDTF">2017-06-10T18:17:40Z</dcterms:modified>
</cp:coreProperties>
</file>