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81" r:id="rId3"/>
    <p:sldId id="273" r:id="rId4"/>
    <p:sldId id="262" r:id="rId5"/>
    <p:sldId id="267" r:id="rId6"/>
    <p:sldId id="269" r:id="rId7"/>
    <p:sldId id="272" r:id="rId8"/>
    <p:sldId id="282" r:id="rId9"/>
    <p:sldId id="283" r:id="rId10"/>
    <p:sldId id="280" r:id="rId11"/>
    <p:sldId id="270"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F3F"/>
    <a:srgbClr val="FF0000"/>
    <a:srgbClr val="6C4500"/>
    <a:srgbClr val="825400"/>
    <a:srgbClr val="FF9900"/>
    <a:srgbClr val="996600"/>
    <a:srgbClr val="CC9900"/>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6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6DBB499-7AE1-4408-BE1A-0CAD5E180BAC}" type="datetimeFigureOut">
              <a:rPr lang="en-US" smtClean="0"/>
              <a:t>11/7/2014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2016445-D21F-4D5E-8D42-044BF8C1A884}" type="slidenum">
              <a:rPr lang="en-US" smtClean="0"/>
              <a:t>‹#›</a:t>
            </a:fld>
            <a:endParaRPr lang="en-US"/>
          </a:p>
        </p:txBody>
      </p:sp>
    </p:spTree>
    <p:extLst>
      <p:ext uri="{BB962C8B-B14F-4D97-AF65-F5344CB8AC3E}">
        <p14:creationId xmlns:p14="http://schemas.microsoft.com/office/powerpoint/2010/main" val="451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B95FC527-DC9A-47BC-869A-CC7039DF0E34}" type="datetimeFigureOut">
              <a:rPr lang="en-US" smtClean="0"/>
              <a:t>11/7/2014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716D1FE-4845-401A-9F30-CA98AF0681F7}" type="slidenum">
              <a:rPr lang="en-US" smtClean="0"/>
              <a:t>‹#›</a:t>
            </a:fld>
            <a:endParaRPr lang="en-US"/>
          </a:p>
        </p:txBody>
      </p:sp>
    </p:spTree>
    <p:extLst>
      <p:ext uri="{BB962C8B-B14F-4D97-AF65-F5344CB8AC3E}">
        <p14:creationId xmlns:p14="http://schemas.microsoft.com/office/powerpoint/2010/main" val="355125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6D1FE-4845-401A-9F30-CA98AF0681F7}" type="slidenum">
              <a:rPr lang="en-US" smtClean="0"/>
              <a:t>1</a:t>
            </a:fld>
            <a:endParaRPr lang="en-US"/>
          </a:p>
        </p:txBody>
      </p:sp>
    </p:spTree>
    <p:extLst>
      <p:ext uri="{BB962C8B-B14F-4D97-AF65-F5344CB8AC3E}">
        <p14:creationId xmlns:p14="http://schemas.microsoft.com/office/powerpoint/2010/main" val="136729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67DCC-7A48-494E-A659-DCFACC819B2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67DCC-7A48-494E-A659-DCFACC819B2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67DCC-7A48-494E-A659-DCFACC819B2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67DCC-7A48-494E-A659-DCFACC819B2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67DCC-7A48-494E-A659-DCFACC819B2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67DCC-7A48-494E-A659-DCFACC819B2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67DCC-7A48-494E-A659-DCFACC819B2D}"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67DCC-7A48-494E-A659-DCFACC819B2D}"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67DCC-7A48-494E-A659-DCFACC819B2D}"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67DCC-7A48-494E-A659-DCFACC819B2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67DCC-7A48-494E-A659-DCFACC819B2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F9FC-D40C-40DC-BE1B-76E0D4D5C0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bg1"/>
          </a:fgClr>
          <a:bgClr>
            <a:schemeClr val="bg2">
              <a:lumMod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67DCC-7A48-494E-A659-DCFACC819B2D}"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BF9FC-D40C-40DC-BE1B-76E0D4D5C0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a:ln>
            <a:noFill/>
          </a:ln>
        </p:spPr>
        <p:txBody>
          <a:bodyPr>
            <a:normAutofit/>
          </a:bodyPr>
          <a:lstStyle/>
          <a:p>
            <a:r>
              <a:rPr lang="en-US" sz="2400" dirty="0">
                <a:effectLst>
                  <a:outerShdw blurRad="38100" dist="38100" dir="2700000" algn="tl">
                    <a:srgbClr val="000000">
                      <a:alpha val="43137"/>
                    </a:srgbClr>
                  </a:outerShdw>
                </a:effectLst>
                <a:cs typeface="Times New Roman" pitchFamily="18" charset="0"/>
              </a:rPr>
              <a:t>Diving Further into the Drug Court Black Box: </a:t>
            </a:r>
            <a:r>
              <a:rPr lang="en-US" sz="2400" dirty="0" smtClean="0">
                <a:effectLst>
                  <a:outerShdw blurRad="38100" dist="38100" dir="2700000" algn="tl">
                    <a:srgbClr val="000000">
                      <a:alpha val="43137"/>
                    </a:srgbClr>
                  </a:outerShdw>
                </a:effectLst>
                <a:cs typeface="Times New Roman" pitchFamily="18" charset="0"/>
              </a:rPr>
              <a:t>What </a:t>
            </a:r>
            <a:r>
              <a:rPr lang="en-US" sz="2400" dirty="0">
                <a:effectLst>
                  <a:outerShdw blurRad="38100" dist="38100" dir="2700000" algn="tl">
                    <a:srgbClr val="000000">
                      <a:alpha val="43137"/>
                    </a:srgbClr>
                  </a:outerShdw>
                </a:effectLst>
                <a:cs typeface="Times New Roman" pitchFamily="18" charset="0"/>
              </a:rPr>
              <a:t>We Can Learn from Drug Court Clients </a:t>
            </a:r>
            <a:br>
              <a:rPr lang="en-US" sz="2400" dirty="0">
                <a:effectLst>
                  <a:outerShdw blurRad="38100" dist="38100" dir="2700000" algn="tl">
                    <a:srgbClr val="000000">
                      <a:alpha val="43137"/>
                    </a:srgbClr>
                  </a:outerShdw>
                </a:effectLst>
                <a:cs typeface="Times New Roman" pitchFamily="18" charset="0"/>
              </a:rPr>
            </a:br>
            <a:endParaRPr lang="en-US" sz="2400" b="1" dirty="0">
              <a:effectLst>
                <a:outerShdw blurRad="38100" dist="38100" dir="2700000" algn="tl">
                  <a:srgbClr val="000000">
                    <a:alpha val="43137"/>
                  </a:srgbClr>
                </a:outerShdw>
              </a:effectLst>
            </a:endParaRPr>
          </a:p>
        </p:txBody>
      </p:sp>
      <p:pic>
        <p:nvPicPr>
          <p:cNvPr id="4" name="Picture 3" descr="collage.bmp"/>
          <p:cNvPicPr>
            <a:picLocks noChangeAspect="1"/>
          </p:cNvPicPr>
          <p:nvPr/>
        </p:nvPicPr>
        <p:blipFill>
          <a:blip r:embed="rId3" cstate="print"/>
          <a:stretch>
            <a:fillRect/>
          </a:stretch>
        </p:blipFill>
        <p:spPr>
          <a:xfrm>
            <a:off x="914400" y="1295400"/>
            <a:ext cx="7315200" cy="2971800"/>
          </a:xfrm>
          <a:prstGeom prst="rect">
            <a:avLst/>
          </a:prstGeom>
          <a:ln w="190500" cap="sq">
            <a:solidFill>
              <a:schemeClr val="bg2">
                <a:lumMod val="75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ubtitle 4"/>
          <p:cNvSpPr>
            <a:spLocks noGrp="1"/>
          </p:cNvSpPr>
          <p:nvPr>
            <p:ph type="subTitle" idx="1"/>
          </p:nvPr>
        </p:nvSpPr>
        <p:spPr>
          <a:xfrm>
            <a:off x="685800" y="4343400"/>
            <a:ext cx="7772400" cy="1981200"/>
          </a:xfrm>
          <a:ln>
            <a:noFill/>
          </a:ln>
        </p:spPr>
        <p:txBody>
          <a:bodyPr>
            <a:normAutofit fontScale="92500" lnSpcReduction="20000"/>
          </a:bodyPr>
          <a:lstStyle/>
          <a:p>
            <a:r>
              <a:rPr lang="en-US" sz="1900" dirty="0" smtClean="0">
                <a:solidFill>
                  <a:schemeClr val="tx1"/>
                </a:solidFill>
              </a:rPr>
              <a:t>Ellen Ballard – Georgia State University Department of Criminal Justice</a:t>
            </a:r>
          </a:p>
          <a:p>
            <a:r>
              <a:rPr lang="en-US" sz="1900" dirty="0" smtClean="0">
                <a:solidFill>
                  <a:schemeClr val="tx1"/>
                </a:solidFill>
              </a:rPr>
              <a:t>Lee Brooks and </a:t>
            </a:r>
            <a:r>
              <a:rPr lang="en-US" sz="1900" dirty="0">
                <a:solidFill>
                  <a:schemeClr val="tx1"/>
                </a:solidFill>
              </a:rPr>
              <a:t>Ta’Nesha </a:t>
            </a:r>
            <a:r>
              <a:rPr lang="en-US" sz="1900" dirty="0" smtClean="0">
                <a:solidFill>
                  <a:schemeClr val="tx1"/>
                </a:solidFill>
              </a:rPr>
              <a:t>McAuley-Morris – Superior Court of Fulton County Accountability Courts Program </a:t>
            </a:r>
          </a:p>
          <a:p>
            <a:endParaRPr lang="en-US" sz="1600" dirty="0" smtClean="0">
              <a:solidFill>
                <a:schemeClr val="tx1"/>
              </a:solidFill>
            </a:endParaRPr>
          </a:p>
          <a:p>
            <a:r>
              <a:rPr lang="en-US" sz="1900" dirty="0" smtClean="0">
                <a:solidFill>
                  <a:schemeClr val="tx1"/>
                </a:solidFill>
              </a:rPr>
              <a:t>November 7, 2014</a:t>
            </a:r>
          </a:p>
          <a:p>
            <a:r>
              <a:rPr lang="en-US" sz="1900" dirty="0" smtClean="0">
                <a:solidFill>
                  <a:schemeClr val="tx1"/>
                </a:solidFill>
              </a:rPr>
              <a:t>Criminal Justice Association of Georgia Annual Conference</a:t>
            </a:r>
          </a:p>
          <a:p>
            <a:r>
              <a:rPr lang="en-US" sz="1900" dirty="0" smtClean="0">
                <a:solidFill>
                  <a:schemeClr val="tx1"/>
                </a:solidFill>
              </a:rPr>
              <a:t>Kennesaw, Georgia</a:t>
            </a:r>
            <a:endParaRPr lang="en-US" sz="19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lstStyle/>
          <a:p>
            <a:pPr algn="l"/>
            <a:r>
              <a:rPr lang="en-US" dirty="0" smtClean="0"/>
              <a:t>Behavioral Response Strategy</a:t>
            </a:r>
            <a:endParaRPr lang="en-US" dirty="0"/>
          </a:p>
        </p:txBody>
      </p:sp>
      <p:sp>
        <p:nvSpPr>
          <p:cNvPr id="3" name="Content Placeholder 2"/>
          <p:cNvSpPr>
            <a:spLocks noGrp="1"/>
          </p:cNvSpPr>
          <p:nvPr>
            <p:ph idx="1"/>
          </p:nvPr>
        </p:nvSpPr>
        <p:spPr>
          <a:ln>
            <a:solidFill>
              <a:schemeClr val="tx1"/>
            </a:solidFill>
          </a:ln>
        </p:spPr>
        <p:txBody>
          <a:bodyPr>
            <a:normAutofit fontScale="92500"/>
          </a:bodyPr>
          <a:lstStyle/>
          <a:p>
            <a:pPr>
              <a:buFont typeface="Wingdings" panose="05000000000000000000" pitchFamily="2" charset="2"/>
              <a:buChar char="§"/>
            </a:pPr>
            <a:r>
              <a:rPr lang="en-US" dirty="0" smtClean="0"/>
              <a:t>Traditional sanctioning strategies do not work with this client population</a:t>
            </a:r>
          </a:p>
          <a:p>
            <a:pPr lvl="1">
              <a:buFont typeface="Wingdings" panose="05000000000000000000" pitchFamily="2" charset="2"/>
              <a:buChar char="§"/>
            </a:pPr>
            <a:r>
              <a:rPr lang="en-US" dirty="0" smtClean="0"/>
              <a:t>High risk and high need</a:t>
            </a:r>
          </a:p>
          <a:p>
            <a:pPr>
              <a:buFont typeface="Wingdings" panose="05000000000000000000" pitchFamily="2" charset="2"/>
              <a:buChar char="§"/>
            </a:pPr>
            <a:r>
              <a:rPr lang="en-US" dirty="0" smtClean="0"/>
              <a:t>Revised sanctions from punitive to constructive</a:t>
            </a:r>
          </a:p>
          <a:p>
            <a:pPr lvl="1">
              <a:buFont typeface="Wingdings" panose="05000000000000000000" pitchFamily="2" charset="2"/>
              <a:buChar char="§"/>
            </a:pPr>
            <a:r>
              <a:rPr lang="en-US" dirty="0" smtClean="0"/>
              <a:t>Graduated and personalized to client’s risk, need, and phase</a:t>
            </a:r>
          </a:p>
          <a:p>
            <a:pPr lvl="1">
              <a:buFont typeface="Wingdings" panose="05000000000000000000" pitchFamily="2" charset="2"/>
              <a:buChar char="§"/>
            </a:pPr>
            <a:r>
              <a:rPr lang="en-US" dirty="0" smtClean="0"/>
              <a:t>Takes mitigating and aggravating factors into account</a:t>
            </a:r>
          </a:p>
          <a:p>
            <a:pPr lvl="1">
              <a:buFont typeface="Wingdings" panose="05000000000000000000" pitchFamily="2" charset="2"/>
              <a:buChar char="§"/>
            </a:pPr>
            <a:r>
              <a:rPr lang="en-US" dirty="0" smtClean="0"/>
              <a:t>Identifies client’s capabilities, deficiencies, and opportunities </a:t>
            </a:r>
            <a:endParaRPr lang="en-US" dirty="0"/>
          </a:p>
        </p:txBody>
      </p:sp>
    </p:spTree>
    <p:extLst>
      <p:ext uri="{BB962C8B-B14F-4D97-AF65-F5344CB8AC3E}">
        <p14:creationId xmlns:p14="http://schemas.microsoft.com/office/powerpoint/2010/main" val="201705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sz="4000" dirty="0" smtClean="0">
                <a:latin typeface="+mn-lt"/>
                <a:cs typeface="Times New Roman" pitchFamily="18" charset="0"/>
              </a:rPr>
              <a:t>Additional Actions:</a:t>
            </a:r>
            <a:endParaRPr lang="en-US" sz="4000" dirty="0">
              <a:latin typeface="+mn-lt"/>
              <a:cs typeface="Times New Roman" pitchFamily="18" charset="0"/>
            </a:endParaRPr>
          </a:p>
        </p:txBody>
      </p:sp>
      <p:sp>
        <p:nvSpPr>
          <p:cNvPr id="3" name="Content Placeholder 2"/>
          <p:cNvSpPr>
            <a:spLocks noGrp="1"/>
          </p:cNvSpPr>
          <p:nvPr>
            <p:ph idx="1"/>
          </p:nvPr>
        </p:nvSpPr>
        <p:spPr>
          <a:ln>
            <a:solidFill>
              <a:schemeClr val="tx1"/>
            </a:solidFill>
          </a:ln>
        </p:spPr>
        <p:txBody>
          <a:bodyPr>
            <a:normAutofit/>
          </a:bodyPr>
          <a:lstStyle/>
          <a:p>
            <a:pPr>
              <a:buFont typeface="Wingdings" panose="05000000000000000000" pitchFamily="2" charset="2"/>
              <a:buChar char="§"/>
            </a:pPr>
            <a:r>
              <a:rPr lang="en-US" sz="2400" dirty="0" smtClean="0"/>
              <a:t>Further investigate the </a:t>
            </a:r>
            <a:r>
              <a:rPr lang="en-US" sz="2400" dirty="0"/>
              <a:t>factors most salient to women’s program </a:t>
            </a:r>
            <a:r>
              <a:rPr lang="en-US" sz="2400" dirty="0" smtClean="0"/>
              <a:t>success. </a:t>
            </a:r>
          </a:p>
          <a:p>
            <a:pPr>
              <a:buFont typeface="Wingdings" panose="05000000000000000000" pitchFamily="2" charset="2"/>
              <a:buChar char="§"/>
            </a:pPr>
            <a:r>
              <a:rPr lang="en-US" sz="2400" dirty="0" smtClean="0"/>
              <a:t>Monitor and evaluate effectiveness of risk assessment tool and behavioral response strategy. </a:t>
            </a:r>
          </a:p>
          <a:p>
            <a:pPr>
              <a:buFont typeface="Wingdings" panose="05000000000000000000" pitchFamily="2" charset="2"/>
              <a:buChar char="§"/>
            </a:pPr>
            <a:r>
              <a:rPr lang="en-US" sz="2400" dirty="0"/>
              <a:t>Expand data collection efforts. </a:t>
            </a:r>
            <a:endParaRPr lang="en-US" sz="2400" dirty="0" smtClean="0"/>
          </a:p>
          <a:p>
            <a:pPr lvl="1"/>
            <a:r>
              <a:rPr lang="en-US" sz="2200" dirty="0" smtClean="0"/>
              <a:t>Better understand the </a:t>
            </a:r>
            <a:r>
              <a:rPr lang="en-US" sz="2200" dirty="0"/>
              <a:t>effect of program features on client success and </a:t>
            </a:r>
            <a:r>
              <a:rPr lang="en-US" sz="2200" dirty="0" smtClean="0"/>
              <a:t>failure (types </a:t>
            </a:r>
            <a:r>
              <a:rPr lang="en-US" sz="2200" dirty="0"/>
              <a:t>and dosages of treatment clients </a:t>
            </a:r>
            <a:r>
              <a:rPr lang="en-US" sz="2200" dirty="0" smtClean="0"/>
              <a:t>received, </a:t>
            </a:r>
            <a:r>
              <a:rPr lang="en-US" sz="2200" dirty="0"/>
              <a:t>types and amounts of services clients </a:t>
            </a:r>
            <a:r>
              <a:rPr lang="en-US" sz="2200" dirty="0" smtClean="0"/>
              <a:t>utilize, etc.) </a:t>
            </a:r>
          </a:p>
          <a:p>
            <a:pPr lvl="1"/>
            <a:r>
              <a:rPr lang="en-US" sz="2200" dirty="0" smtClean="0"/>
              <a:t>Data should </a:t>
            </a:r>
            <a:r>
              <a:rPr lang="en-US" sz="2200" dirty="0"/>
              <a:t>be recorded and maintained at the client level </a:t>
            </a:r>
            <a:r>
              <a:rPr lang="en-US" sz="2200" dirty="0" smtClean="0"/>
              <a:t>facilitating </a:t>
            </a:r>
            <a:r>
              <a:rPr lang="en-US" sz="2200" dirty="0"/>
              <a:t>more sophisticated analysis (i.e. structural equation modeling and hierarchal linear analysis</a:t>
            </a:r>
            <a:r>
              <a:rPr lang="en-US" sz="22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lstStyle/>
          <a:p>
            <a:pPr algn="l"/>
            <a:r>
              <a:rPr lang="en-US" dirty="0" smtClean="0"/>
              <a:t>Inside the Black Box</a:t>
            </a:r>
            <a:endParaRPr lang="en-US" dirty="0"/>
          </a:p>
        </p:txBody>
      </p:sp>
      <p:sp>
        <p:nvSpPr>
          <p:cNvPr id="3" name="Content Placeholder 2"/>
          <p:cNvSpPr>
            <a:spLocks noGrp="1"/>
          </p:cNvSpPr>
          <p:nvPr>
            <p:ph idx="1"/>
          </p:nvPr>
        </p:nvSpPr>
        <p:spPr>
          <a:ln>
            <a:solidFill>
              <a:schemeClr val="tx1"/>
            </a:solidFill>
          </a:ln>
          <a:effectLst>
            <a:outerShdw blurRad="50800" dist="38100" dir="2700000" algn="tl" rotWithShape="0">
              <a:prstClr val="black">
                <a:alpha val="40000"/>
              </a:prstClr>
            </a:outerShdw>
          </a:effectLst>
        </p:spPr>
        <p:txBody>
          <a:bodyPr>
            <a:normAutofit lnSpcReduction="10000"/>
          </a:bodyPr>
          <a:lstStyle/>
          <a:p>
            <a:pPr>
              <a:buFont typeface="Wingdings" panose="05000000000000000000" pitchFamily="2" charset="2"/>
              <a:buChar char="§"/>
            </a:pPr>
            <a:r>
              <a:rPr lang="en-US" dirty="0" smtClean="0"/>
              <a:t>Previous research has explored:</a:t>
            </a:r>
          </a:p>
          <a:p>
            <a:pPr lvl="1">
              <a:buFont typeface="Wingdings" panose="05000000000000000000" pitchFamily="2" charset="2"/>
              <a:buChar char="§"/>
            </a:pPr>
            <a:r>
              <a:rPr lang="en-US" dirty="0" smtClean="0"/>
              <a:t>Types and mix of treatment programs that contribute to program success</a:t>
            </a:r>
          </a:p>
          <a:p>
            <a:pPr lvl="1">
              <a:buFont typeface="Wingdings" panose="05000000000000000000" pitchFamily="2" charset="2"/>
              <a:buChar char="§"/>
            </a:pPr>
            <a:r>
              <a:rPr lang="en-US" dirty="0" smtClean="0"/>
              <a:t>Treatment provider/counselor characteristics that encourage program success</a:t>
            </a:r>
          </a:p>
          <a:p>
            <a:pPr lvl="1">
              <a:buFont typeface="Wingdings" panose="05000000000000000000" pitchFamily="2" charset="2"/>
              <a:buChar char="§"/>
            </a:pPr>
            <a:r>
              <a:rPr lang="en-US" dirty="0" smtClean="0"/>
              <a:t>Types of program characteristics such as rewards, sanctions, and testing that contribute to program success </a:t>
            </a:r>
          </a:p>
          <a:p>
            <a:pPr>
              <a:buFont typeface="Wingdings" panose="05000000000000000000" pitchFamily="2" charset="2"/>
              <a:buChar char="§"/>
            </a:pPr>
            <a:r>
              <a:rPr lang="en-US" dirty="0" smtClean="0"/>
              <a:t>What can we learn from the clients themselves?</a:t>
            </a:r>
            <a:endParaRPr lang="en-US" dirty="0"/>
          </a:p>
        </p:txBody>
      </p:sp>
    </p:spTree>
    <p:extLst>
      <p:ext uri="{BB962C8B-B14F-4D97-AF65-F5344CB8AC3E}">
        <p14:creationId xmlns:p14="http://schemas.microsoft.com/office/powerpoint/2010/main" val="3027267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sz="4000" dirty="0" smtClean="0"/>
              <a:t>Fulton County Adult Felony Drug Court</a:t>
            </a:r>
            <a:endParaRPr lang="en-US" sz="4000" dirty="0"/>
          </a:p>
        </p:txBody>
      </p:sp>
      <p:sp>
        <p:nvSpPr>
          <p:cNvPr id="3" name="Content Placeholder 2"/>
          <p:cNvSpPr>
            <a:spLocks noGrp="1"/>
          </p:cNvSpPr>
          <p:nvPr>
            <p:ph idx="1"/>
          </p:nvPr>
        </p:nvSpPr>
        <p:spPr>
          <a:ln>
            <a:solidFill>
              <a:schemeClr val="tx1"/>
            </a:solidFill>
          </a:ln>
        </p:spPr>
        <p:txBody>
          <a:bodyPr/>
          <a:lstStyle/>
          <a:p>
            <a:pPr>
              <a:buFont typeface="Wingdings" panose="05000000000000000000" pitchFamily="2" charset="2"/>
              <a:buChar char="§"/>
            </a:pPr>
            <a:r>
              <a:rPr lang="en-US" dirty="0" smtClean="0"/>
              <a:t>Largest drug court in the state</a:t>
            </a:r>
          </a:p>
          <a:p>
            <a:pPr>
              <a:buFont typeface="Wingdings" panose="05000000000000000000" pitchFamily="2" charset="2"/>
              <a:buChar char="§"/>
            </a:pPr>
            <a:r>
              <a:rPr lang="en-US" dirty="0" smtClean="0"/>
              <a:t>Combines treatment and case management </a:t>
            </a:r>
          </a:p>
          <a:p>
            <a:pPr>
              <a:buFont typeface="Wingdings" panose="05000000000000000000" pitchFamily="2" charset="2"/>
              <a:buChar char="§"/>
            </a:pPr>
            <a:r>
              <a:rPr lang="en-US" dirty="0" smtClean="0"/>
              <a:t>Served approximately 3,670 clients since inception</a:t>
            </a:r>
          </a:p>
          <a:p>
            <a:pPr>
              <a:buFont typeface="Wingdings" panose="05000000000000000000" pitchFamily="2" charset="2"/>
              <a:buChar char="§"/>
            </a:pPr>
            <a:r>
              <a:rPr lang="en-US" dirty="0" smtClean="0"/>
              <a:t>18 – 24 month program</a:t>
            </a:r>
          </a:p>
          <a:p>
            <a:pPr marL="0" indent="0">
              <a:buNone/>
            </a:pPr>
            <a:endParaRPr lang="en-US" dirty="0" smtClean="0"/>
          </a:p>
          <a:p>
            <a:endParaRPr lang="en-US" dirty="0"/>
          </a:p>
        </p:txBody>
      </p:sp>
    </p:spTree>
    <p:extLst>
      <p:ext uri="{BB962C8B-B14F-4D97-AF65-F5344CB8AC3E}">
        <p14:creationId xmlns:p14="http://schemas.microsoft.com/office/powerpoint/2010/main" val="272991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sz="4000" dirty="0" smtClean="0">
                <a:cs typeface="Times New Roman" pitchFamily="18" charset="0"/>
              </a:rPr>
              <a:t>Study Objectives:</a:t>
            </a:r>
            <a:endParaRPr lang="en-US" sz="4000" dirty="0">
              <a:cs typeface="Times New Roman" pitchFamily="18" charset="0"/>
            </a:endParaRPr>
          </a:p>
        </p:txBody>
      </p:sp>
      <p:sp>
        <p:nvSpPr>
          <p:cNvPr id="3" name="Content Placeholder 2"/>
          <p:cNvSpPr>
            <a:spLocks noGrp="1"/>
          </p:cNvSpPr>
          <p:nvPr>
            <p:ph idx="1"/>
          </p:nvPr>
        </p:nvSpPr>
        <p:spPr>
          <a:ln>
            <a:solidFill>
              <a:schemeClr val="tx1"/>
            </a:solidFill>
          </a:ln>
        </p:spPr>
        <p:txBody>
          <a:bodyPr>
            <a:normAutofit fontScale="77500" lnSpcReduction="20000"/>
          </a:bodyPr>
          <a:lstStyle/>
          <a:p>
            <a:pPr>
              <a:buFont typeface="Wingdings" panose="05000000000000000000" pitchFamily="2" charset="2"/>
              <a:buChar char="§"/>
            </a:pPr>
            <a:r>
              <a:rPr lang="en-US" sz="2800" dirty="0"/>
              <a:t>Conform to the evaluation requirements outlined by the Judicial Council of </a:t>
            </a:r>
            <a:r>
              <a:rPr lang="en-US" sz="2800" dirty="0" smtClean="0"/>
              <a:t>Georgia Administrative </a:t>
            </a:r>
            <a:r>
              <a:rPr lang="en-US" sz="2800" dirty="0"/>
              <a:t>Office of the Courts in section 8 of the </a:t>
            </a:r>
            <a:r>
              <a:rPr lang="en-US" sz="2800" i="1" dirty="0"/>
              <a:t>Standards for Georgia </a:t>
            </a:r>
            <a:r>
              <a:rPr lang="en-US" sz="2800" i="1" dirty="0" smtClean="0"/>
              <a:t>Accountability Courts</a:t>
            </a:r>
            <a:r>
              <a:rPr lang="en-US" sz="2800" dirty="0" smtClean="0"/>
              <a:t> </a:t>
            </a:r>
            <a:r>
              <a:rPr lang="en-US" sz="2800" dirty="0"/>
              <a:t>– Drug Court Standards</a:t>
            </a:r>
            <a:r>
              <a:rPr lang="en-US" sz="2800" dirty="0" smtClean="0"/>
              <a:t>.</a:t>
            </a:r>
            <a:endParaRPr lang="en-US" sz="2800" dirty="0"/>
          </a:p>
          <a:p>
            <a:pPr>
              <a:buFont typeface="Wingdings" panose="05000000000000000000" pitchFamily="2" charset="2"/>
              <a:buChar char="§"/>
            </a:pPr>
            <a:r>
              <a:rPr lang="en-US" sz="2800" dirty="0"/>
              <a:t>Drug court administrators wanted to better understand how program factors and client characteristics influence client outcomes. </a:t>
            </a:r>
          </a:p>
          <a:p>
            <a:pPr lvl="1">
              <a:buFont typeface="Wingdings" panose="05000000000000000000" pitchFamily="2" charset="2"/>
              <a:buChar char="§"/>
            </a:pPr>
            <a:r>
              <a:rPr lang="en-US" sz="2400" dirty="0" smtClean="0"/>
              <a:t>Identify </a:t>
            </a:r>
            <a:r>
              <a:rPr lang="en-US" sz="2400" dirty="0"/>
              <a:t>critical drug court program factors and client characteristics that trigger </a:t>
            </a:r>
            <a:r>
              <a:rPr lang="en-US" sz="2400" dirty="0" smtClean="0"/>
              <a:t>client drop out</a:t>
            </a:r>
            <a:r>
              <a:rPr lang="en-US" sz="2400" dirty="0"/>
              <a:t>.</a:t>
            </a:r>
          </a:p>
          <a:p>
            <a:pPr lvl="1">
              <a:buFont typeface="Wingdings" panose="05000000000000000000" pitchFamily="2" charset="2"/>
              <a:buChar char="§"/>
            </a:pPr>
            <a:r>
              <a:rPr lang="en-US" sz="2400" dirty="0" smtClean="0"/>
              <a:t>Identify </a:t>
            </a:r>
            <a:r>
              <a:rPr lang="en-US" sz="2400" dirty="0"/>
              <a:t>critical drug court client and program characteristics and events that </a:t>
            </a:r>
            <a:r>
              <a:rPr lang="en-US" sz="2400" dirty="0" smtClean="0"/>
              <a:t>encourage successful </a:t>
            </a:r>
            <a:r>
              <a:rPr lang="en-US" sz="2400" dirty="0"/>
              <a:t>program </a:t>
            </a:r>
            <a:r>
              <a:rPr lang="en-US" sz="2400" dirty="0" smtClean="0"/>
              <a:t>completion.</a:t>
            </a:r>
          </a:p>
          <a:p>
            <a:pPr>
              <a:buFont typeface="Wingdings" panose="05000000000000000000" pitchFamily="2" charset="2"/>
              <a:buChar char="§"/>
            </a:pPr>
            <a:r>
              <a:rPr lang="en-US" sz="2800" dirty="0" smtClean="0"/>
              <a:t>Develop a program specific risk assessment instrument to be used in conjunction with a standardized risk assessment measure (LSI).  </a:t>
            </a:r>
          </a:p>
          <a:p>
            <a:pPr>
              <a:buFont typeface="Wingdings" panose="05000000000000000000" pitchFamily="2" charset="2"/>
              <a:buChar char="§"/>
            </a:pPr>
            <a:endParaRPr lang="en-US" sz="2800" dirty="0" smtClean="0"/>
          </a:p>
          <a:p>
            <a:pPr marL="0" indent="0" algn="ctr">
              <a:buNone/>
            </a:pPr>
            <a:r>
              <a:rPr lang="en-US" sz="2800" dirty="0" smtClean="0"/>
              <a:t>To meet these objectives, a client outcomes analysis was completed. </a:t>
            </a:r>
          </a:p>
          <a:p>
            <a:pPr marL="0" indent="0">
              <a:buNone/>
            </a:pPr>
            <a:endParaRPr lang="en-US" sz="2800" dirty="0"/>
          </a:p>
          <a:p>
            <a:endParaRPr lang="en-US" sz="2800" dirty="0" smtClean="0"/>
          </a:p>
          <a:p>
            <a:pPr marL="0" indent="0" algn="ctr">
              <a:buNone/>
            </a:pPr>
            <a:endParaRPr lang="en-US" sz="2800" dirty="0" smtClean="0"/>
          </a:p>
          <a:p>
            <a:pPr marL="0" indent="0" algn="ctr">
              <a:buNone/>
            </a:pPr>
            <a:endParaRPr lang="en-US" sz="31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sz="4000" dirty="0" smtClean="0">
                <a:cs typeface="Times New Roman" pitchFamily="18" charset="0"/>
              </a:rPr>
              <a:t>Client Outcomes Analysis: Design</a:t>
            </a:r>
            <a:endParaRPr lang="en-US" sz="4000" dirty="0">
              <a:cs typeface="Times New Roman" pitchFamily="18" charset="0"/>
            </a:endParaRPr>
          </a:p>
        </p:txBody>
      </p:sp>
      <p:sp>
        <p:nvSpPr>
          <p:cNvPr id="3" name="Content Placeholder 2"/>
          <p:cNvSpPr>
            <a:spLocks noGrp="1"/>
          </p:cNvSpPr>
          <p:nvPr>
            <p:ph idx="1"/>
          </p:nvPr>
        </p:nvSpPr>
        <p:spPr>
          <a:ln>
            <a:solidFill>
              <a:schemeClr val="tx1"/>
            </a:solidFill>
          </a:ln>
        </p:spPr>
        <p:txBody>
          <a:bodyPr>
            <a:normAutofit/>
          </a:bodyPr>
          <a:lstStyle/>
          <a:p>
            <a:pPr>
              <a:buFont typeface="Wingdings" pitchFamily="2" charset="2"/>
              <a:buChar char="§"/>
            </a:pPr>
            <a:r>
              <a:rPr lang="en-US" sz="2400" dirty="0" smtClean="0">
                <a:cs typeface="Times New Roman" pitchFamily="18" charset="0"/>
              </a:rPr>
              <a:t>Multivariate logistic regression </a:t>
            </a:r>
          </a:p>
          <a:p>
            <a:pPr>
              <a:buFont typeface="Wingdings" pitchFamily="2" charset="2"/>
              <a:buChar char="§"/>
            </a:pPr>
            <a:r>
              <a:rPr lang="en-US" sz="2400" dirty="0" smtClean="0">
                <a:cs typeface="Times New Roman" pitchFamily="18" charset="0"/>
              </a:rPr>
              <a:t>Inclusion Criteria:</a:t>
            </a:r>
          </a:p>
          <a:p>
            <a:pPr marL="457200" lvl="1" indent="0">
              <a:buNone/>
            </a:pPr>
            <a:r>
              <a:rPr lang="en-US" sz="2200" dirty="0" smtClean="0">
                <a:cs typeface="Times New Roman" pitchFamily="18" charset="0"/>
              </a:rPr>
              <a:t>– Previous 5 years (2008 </a:t>
            </a:r>
            <a:r>
              <a:rPr lang="en-US" sz="2200" dirty="0">
                <a:cs typeface="Times New Roman" pitchFamily="18" charset="0"/>
              </a:rPr>
              <a:t>– </a:t>
            </a:r>
            <a:r>
              <a:rPr lang="en-US" sz="2200" dirty="0" smtClean="0">
                <a:cs typeface="Times New Roman" pitchFamily="18" charset="0"/>
              </a:rPr>
              <a:t>2013)</a:t>
            </a:r>
          </a:p>
          <a:p>
            <a:pPr marL="457200" lvl="1" indent="0">
              <a:buNone/>
            </a:pPr>
            <a:r>
              <a:rPr lang="en-US" sz="2200" dirty="0">
                <a:cs typeface="Times New Roman" pitchFamily="18" charset="0"/>
              </a:rPr>
              <a:t>– All closed cases for which the client spent at least 30 days in the </a:t>
            </a:r>
            <a:r>
              <a:rPr lang="en-US" sz="2200" dirty="0" smtClean="0">
                <a:cs typeface="Times New Roman" pitchFamily="18" charset="0"/>
              </a:rPr>
              <a:t>   program </a:t>
            </a:r>
          </a:p>
          <a:p>
            <a:pPr marL="457200" lvl="1" indent="0">
              <a:buNone/>
            </a:pPr>
            <a:r>
              <a:rPr lang="en-US" sz="2200" dirty="0" smtClean="0">
                <a:cs typeface="Times New Roman" pitchFamily="18" charset="0"/>
              </a:rPr>
              <a:t>– Subgroup analyses (gender and phase)</a:t>
            </a:r>
            <a:endParaRPr lang="en-US" sz="2200" dirty="0">
              <a:cs typeface="Times New Roman" pitchFamily="18" charset="0"/>
            </a:endParaRPr>
          </a:p>
          <a:p>
            <a:pPr marL="457200" lvl="1" indent="0">
              <a:buNone/>
            </a:pPr>
            <a:r>
              <a:rPr lang="en-US" sz="2200" dirty="0" smtClean="0">
                <a:cs typeface="Times New Roman" pitchFamily="18" charset="0"/>
              </a:rPr>
              <a:t>– 592 clients were included in the analysis.</a:t>
            </a:r>
          </a:p>
          <a:p>
            <a:pPr marL="457200" lvl="1" indent="0">
              <a:buNone/>
            </a:pPr>
            <a:r>
              <a:rPr lang="en-US" sz="2200" dirty="0" smtClean="0">
                <a:cs typeface="Times New Roman" pitchFamily="18" charset="0"/>
              </a:rPr>
              <a:t>– 30.7% of clients included successfully completed the program.</a:t>
            </a:r>
          </a:p>
          <a:p>
            <a:pPr marL="457200" lvl="1" indent="0">
              <a:buNone/>
            </a:pPr>
            <a:r>
              <a:rPr lang="en-US" sz="2200" dirty="0" smtClean="0">
                <a:cs typeface="Times New Roman" pitchFamily="18" charset="0"/>
              </a:rPr>
              <a:t>– 69.3% of clients included were terminated from the program.</a:t>
            </a:r>
          </a:p>
          <a:p>
            <a:pPr marL="457200" lvl="1" indent="0">
              <a:buNone/>
            </a:pPr>
            <a:endParaRPr lang="en-US" sz="2200" dirty="0" smtClean="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sz="4000" dirty="0" smtClean="0">
                <a:cs typeface="Times New Roman" pitchFamily="18" charset="0"/>
              </a:rPr>
              <a:t>Client Outcomes Analysis: Findings</a:t>
            </a:r>
            <a:endParaRPr lang="en-US" sz="4000" dirty="0">
              <a:cs typeface="Times New Roman" pitchFamily="18" charset="0"/>
            </a:endParaRPr>
          </a:p>
        </p:txBody>
      </p:sp>
      <p:sp>
        <p:nvSpPr>
          <p:cNvPr id="3" name="Content Placeholder 2"/>
          <p:cNvSpPr>
            <a:spLocks noGrp="1"/>
          </p:cNvSpPr>
          <p:nvPr>
            <p:ph idx="1"/>
          </p:nvPr>
        </p:nvSpPr>
        <p:spPr>
          <a:ln>
            <a:solidFill>
              <a:schemeClr val="tx1"/>
            </a:solidFill>
          </a:ln>
        </p:spPr>
        <p:txBody>
          <a:bodyPr>
            <a:normAutofit lnSpcReduction="10000"/>
          </a:bodyPr>
          <a:lstStyle/>
          <a:p>
            <a:pPr>
              <a:buFont typeface="Wingdings" pitchFamily="2" charset="2"/>
              <a:buChar char="§"/>
            </a:pPr>
            <a:r>
              <a:rPr lang="en-US" sz="2800" dirty="0" smtClean="0"/>
              <a:t>Clients serviced by </a:t>
            </a:r>
            <a:r>
              <a:rPr lang="en-US" sz="2800" dirty="0"/>
              <a:t>the Fulton County drug court program </a:t>
            </a:r>
            <a:r>
              <a:rPr lang="en-US" sz="2800" dirty="0" smtClean="0"/>
              <a:t>are </a:t>
            </a:r>
            <a:r>
              <a:rPr lang="en-US" sz="2800" dirty="0"/>
              <a:t>both high risk and high need. </a:t>
            </a:r>
            <a:endParaRPr lang="en-US" sz="2800" dirty="0" smtClean="0"/>
          </a:p>
          <a:p>
            <a:pPr marL="457200" lvl="1" indent="0">
              <a:buNone/>
            </a:pPr>
            <a:r>
              <a:rPr lang="en-US" sz="2400" dirty="0" smtClean="0"/>
              <a:t>– Male</a:t>
            </a:r>
          </a:p>
          <a:p>
            <a:pPr marL="457200" lvl="1" indent="0">
              <a:buNone/>
            </a:pPr>
            <a:r>
              <a:rPr lang="en-US" sz="2400" dirty="0" smtClean="0"/>
              <a:t>– Between </a:t>
            </a:r>
            <a:r>
              <a:rPr lang="en-US" sz="2400" dirty="0"/>
              <a:t>35 and 50 years </a:t>
            </a:r>
            <a:r>
              <a:rPr lang="en-US" sz="2400" dirty="0" smtClean="0"/>
              <a:t>old</a:t>
            </a:r>
          </a:p>
          <a:p>
            <a:pPr marL="457200" lvl="1" indent="0">
              <a:buNone/>
            </a:pPr>
            <a:r>
              <a:rPr lang="en-US" sz="2400" dirty="0" smtClean="0"/>
              <a:t>– Nonwhite</a:t>
            </a:r>
          </a:p>
          <a:p>
            <a:pPr marL="457200" lvl="1" indent="0">
              <a:buNone/>
            </a:pPr>
            <a:r>
              <a:rPr lang="en-US" sz="2400" dirty="0" smtClean="0"/>
              <a:t>– Homeless</a:t>
            </a:r>
          </a:p>
          <a:p>
            <a:pPr marL="457200" lvl="1" indent="0">
              <a:buNone/>
            </a:pPr>
            <a:r>
              <a:rPr lang="en-US" sz="2400" dirty="0" smtClean="0"/>
              <a:t>– Unemployed</a:t>
            </a:r>
          </a:p>
          <a:p>
            <a:pPr marL="457200" lvl="1" indent="0">
              <a:buNone/>
            </a:pPr>
            <a:r>
              <a:rPr lang="en-US" sz="2400" dirty="0" smtClean="0"/>
              <a:t>– Unmarried</a:t>
            </a:r>
          </a:p>
          <a:p>
            <a:pPr marL="457200" lvl="1" indent="0">
              <a:buNone/>
            </a:pPr>
            <a:r>
              <a:rPr lang="en-US" sz="2400" dirty="0" smtClean="0"/>
              <a:t>– Has experienced </a:t>
            </a:r>
            <a:r>
              <a:rPr lang="en-US" sz="2400" dirty="0"/>
              <a:t>a sizable number of prior </a:t>
            </a:r>
            <a:r>
              <a:rPr lang="en-US" sz="2400" dirty="0" smtClean="0"/>
              <a:t>arrests</a:t>
            </a:r>
          </a:p>
          <a:p>
            <a:pPr marL="457200" lvl="1" indent="0">
              <a:buNone/>
            </a:pPr>
            <a:r>
              <a:rPr lang="en-US" sz="2400" dirty="0" smtClean="0"/>
              <a:t>– Uses crack/cocaine</a:t>
            </a:r>
          </a:p>
          <a:p>
            <a:pPr marL="457200" lvl="1" indent="0">
              <a:buNone/>
            </a:pPr>
            <a:r>
              <a:rPr lang="en-US" sz="2400" dirty="0" smtClean="0"/>
              <a:t>– Has </a:t>
            </a:r>
            <a:r>
              <a:rPr lang="en-US" sz="2400" dirty="0"/>
              <a:t>abused substances for more than 10 years.</a:t>
            </a:r>
            <a:endParaRPr lang="en-US" sz="2200" dirty="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a:bodyPr>
          <a:lstStyle/>
          <a:p>
            <a:pPr algn="l"/>
            <a:r>
              <a:rPr lang="en-US" dirty="0" smtClean="0">
                <a:cs typeface="Times New Roman" pitchFamily="18" charset="0"/>
              </a:rPr>
              <a:t>Client Outcomes Analysis: Findings</a:t>
            </a:r>
            <a:endParaRPr lang="en-US" dirty="0">
              <a:cs typeface="Times New Roman" pitchFamily="18" charset="0"/>
            </a:endParaRPr>
          </a:p>
        </p:txBody>
      </p:sp>
      <p:sp>
        <p:nvSpPr>
          <p:cNvPr id="3" name="Content Placeholder 2"/>
          <p:cNvSpPr>
            <a:spLocks noGrp="1"/>
          </p:cNvSpPr>
          <p:nvPr>
            <p:ph idx="1"/>
          </p:nvPr>
        </p:nvSpPr>
        <p:spPr>
          <a:ln>
            <a:solidFill>
              <a:schemeClr val="tx1"/>
            </a:solidFill>
          </a:ln>
        </p:spPr>
        <p:txBody>
          <a:bodyPr>
            <a:normAutofit fontScale="92500" lnSpcReduction="20000"/>
          </a:bodyPr>
          <a:lstStyle/>
          <a:p>
            <a:pPr lvl="0">
              <a:buFont typeface="Wingdings" panose="05000000000000000000" pitchFamily="2" charset="2"/>
              <a:buChar char="§"/>
            </a:pPr>
            <a:r>
              <a:rPr lang="en-US" sz="2400" dirty="0"/>
              <a:t>The factors most salient to program success include gender, number of children, education, employment, ratio of failed drug screens to number of screens taken, ratio of missed drug screens to attempted drug screens, and severity of substance abuse. </a:t>
            </a:r>
            <a:endParaRPr lang="en-US" sz="2400" dirty="0" smtClean="0"/>
          </a:p>
          <a:p>
            <a:pPr>
              <a:buFont typeface="Wingdings" panose="05000000000000000000" pitchFamily="2" charset="2"/>
              <a:buChar char="§"/>
            </a:pPr>
            <a:r>
              <a:rPr lang="en-US" sz="2400" dirty="0"/>
              <a:t>Missed drug screens are more predictive of program failure than failed drug screens. </a:t>
            </a:r>
          </a:p>
          <a:p>
            <a:pPr lvl="0">
              <a:buFont typeface="Wingdings" panose="05000000000000000000" pitchFamily="2" charset="2"/>
              <a:buChar char="§"/>
            </a:pPr>
            <a:r>
              <a:rPr lang="en-US" sz="2400" dirty="0"/>
              <a:t>The factors most salient to program success for women are still largely unknown. </a:t>
            </a:r>
            <a:endParaRPr lang="en-US" sz="2400" dirty="0" smtClean="0"/>
          </a:p>
          <a:p>
            <a:pPr lvl="1"/>
            <a:r>
              <a:rPr lang="en-US" sz="2400" dirty="0" smtClean="0"/>
              <a:t>Women explained variance = 44.1%</a:t>
            </a:r>
          </a:p>
          <a:p>
            <a:pPr lvl="1"/>
            <a:r>
              <a:rPr lang="en-US" sz="2400" dirty="0" smtClean="0"/>
              <a:t>Men explained variance = 84.7%   </a:t>
            </a:r>
            <a:endParaRPr lang="en-US" sz="2400" dirty="0"/>
          </a:p>
          <a:p>
            <a:pPr lvl="0">
              <a:buFont typeface="Wingdings" panose="05000000000000000000" pitchFamily="2" charset="2"/>
              <a:buChar char="§"/>
            </a:pPr>
            <a:r>
              <a:rPr lang="en-US" sz="2400" dirty="0"/>
              <a:t>As clients move through the program, the factors most salient to program failure fluctuate and change</a:t>
            </a:r>
            <a:r>
              <a:rPr lang="en-US" sz="2400" dirty="0" smtClean="0"/>
              <a:t>.</a:t>
            </a:r>
          </a:p>
          <a:p>
            <a:pPr lvl="1"/>
            <a:r>
              <a:rPr lang="en-US" sz="2400" dirty="0" smtClean="0"/>
              <a:t>Factors </a:t>
            </a:r>
            <a:r>
              <a:rPr lang="en-US" sz="2400" dirty="0"/>
              <a:t>most salient to program </a:t>
            </a:r>
            <a:r>
              <a:rPr lang="en-US" sz="2400"/>
              <a:t>failure </a:t>
            </a:r>
            <a:r>
              <a:rPr lang="en-US" sz="2400" smtClean="0"/>
              <a:t>are </a:t>
            </a:r>
            <a:r>
              <a:rPr lang="en-US" sz="2400" dirty="0"/>
              <a:t>both amendable and reactive to programming, treatment, and </a:t>
            </a:r>
            <a:r>
              <a:rPr lang="en-US" sz="2400" dirty="0" smtClean="0"/>
              <a:t>services. </a:t>
            </a:r>
            <a:endParaRPr lang="en-US" sz="2400" dirty="0"/>
          </a:p>
          <a:p>
            <a:pPr>
              <a:buFont typeface="Wingdings" pitchFamily="2" charset="2"/>
              <a:buChar char="§"/>
            </a:pPr>
            <a:endParaRPr lang="en-US" sz="2200" dirty="0">
              <a:cs typeface="Times New Roman" pitchFamily="18" charset="0"/>
            </a:endParaRPr>
          </a:p>
        </p:txBody>
      </p:sp>
    </p:spTree>
    <p:extLst>
      <p:ext uri="{BB962C8B-B14F-4D97-AF65-F5344CB8AC3E}">
        <p14:creationId xmlns:p14="http://schemas.microsoft.com/office/powerpoint/2010/main" val="61770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lstStyle/>
          <a:p>
            <a:pPr algn="l"/>
            <a:r>
              <a:rPr lang="en-US" dirty="0" smtClean="0"/>
              <a:t>Variance Explained – Women </a:t>
            </a:r>
            <a:endParaRPr lang="en-US" dirty="0"/>
          </a:p>
        </p:txBody>
      </p:sp>
      <p:sp>
        <p:nvSpPr>
          <p:cNvPr id="3" name="Content Placeholder 2"/>
          <p:cNvSpPr>
            <a:spLocks noGrp="1"/>
          </p:cNvSpPr>
          <p:nvPr>
            <p:ph idx="1"/>
          </p:nvPr>
        </p:nvSpPr>
        <p:spPr>
          <a:ln>
            <a:solidFill>
              <a:schemeClr val="tx1"/>
            </a:solidFill>
          </a:ln>
        </p:spPr>
        <p:txBody>
          <a:bodyPr/>
          <a:lstStyle/>
          <a:p>
            <a:pPr>
              <a:buFont typeface="Wingdings" panose="05000000000000000000" pitchFamily="2" charset="2"/>
              <a:buChar char="§"/>
            </a:pPr>
            <a:r>
              <a:rPr lang="en-US" dirty="0" smtClean="0"/>
              <a:t>Union City</a:t>
            </a:r>
          </a:p>
          <a:p>
            <a:pPr>
              <a:buFont typeface="Wingdings" panose="05000000000000000000" pitchFamily="2" charset="2"/>
              <a:buChar char="§"/>
            </a:pPr>
            <a:r>
              <a:rPr lang="en-US" dirty="0" smtClean="0"/>
              <a:t>Homeless / indigent</a:t>
            </a:r>
          </a:p>
          <a:p>
            <a:pPr>
              <a:buFont typeface="Wingdings" panose="05000000000000000000" pitchFamily="2" charset="2"/>
              <a:buChar char="§"/>
            </a:pPr>
            <a:r>
              <a:rPr lang="en-US" dirty="0" smtClean="0"/>
              <a:t>Mental Health Court</a:t>
            </a:r>
          </a:p>
        </p:txBody>
      </p:sp>
    </p:spTree>
    <p:extLst>
      <p:ext uri="{BB962C8B-B14F-4D97-AF65-F5344CB8AC3E}">
        <p14:creationId xmlns:p14="http://schemas.microsoft.com/office/powerpoint/2010/main" val="4266271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outerShdw blurRad="50800" dist="38100" dir="2700000" algn="tl" rotWithShape="0">
              <a:prstClr val="black">
                <a:alpha val="40000"/>
              </a:prstClr>
            </a:outerShdw>
          </a:effectLst>
        </p:spPr>
        <p:txBody>
          <a:bodyPr>
            <a:normAutofit fontScale="90000"/>
          </a:bodyPr>
          <a:lstStyle/>
          <a:p>
            <a:pPr algn="l"/>
            <a:r>
              <a:rPr lang="en-US" dirty="0"/>
              <a:t>Program Specific Risk Assessment Tool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545" y="1600200"/>
            <a:ext cx="6858000" cy="45693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545" y="1597533"/>
            <a:ext cx="6858000" cy="457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545" y="1597533"/>
            <a:ext cx="6858000" cy="4572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545" y="1597533"/>
            <a:ext cx="6858000" cy="4572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268" y="1597533"/>
            <a:ext cx="6858000" cy="4572000"/>
          </a:xfrm>
          <a:prstGeom prst="rect">
            <a:avLst/>
          </a:prstGeom>
        </p:spPr>
      </p:pic>
    </p:spTree>
    <p:extLst>
      <p:ext uri="{BB962C8B-B14F-4D97-AF65-F5344CB8AC3E}">
        <p14:creationId xmlns:p14="http://schemas.microsoft.com/office/powerpoint/2010/main" val="29222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672</Words>
  <Application>Microsoft Office PowerPoint</Application>
  <PresentationFormat>On-screen Show (4:3)</PresentationFormat>
  <Paragraphs>75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Office Theme</vt:lpstr>
      <vt:lpstr>Diving Further into the Drug Court Black Box: What We Can Learn from Drug Court Clients  </vt:lpstr>
      <vt:lpstr>Inside the Black Box</vt:lpstr>
      <vt:lpstr>Fulton County Adult Felony Drug Court</vt:lpstr>
      <vt:lpstr>Study Objectives:</vt:lpstr>
      <vt:lpstr>Client Outcomes Analysis: Design</vt:lpstr>
      <vt:lpstr>Client Outcomes Analysis: Findings</vt:lpstr>
      <vt:lpstr>Client Outcomes Analysis: Findings</vt:lpstr>
      <vt:lpstr>Variance Explained – Women </vt:lpstr>
      <vt:lpstr>Program Specific Risk Assessment Tool </vt:lpstr>
      <vt:lpstr>Behavioral Response Strategy</vt:lpstr>
      <vt:lpstr>Additional Actions: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SUPERIOR COURT OF FULTON COUNTY  DRUG ACCOUNTABILITY COURT</dc:title>
  <dc:creator>Owner</dc:creator>
  <cp:lastModifiedBy>student</cp:lastModifiedBy>
  <cp:revision>69</cp:revision>
  <cp:lastPrinted>2014-11-07T16:41:35Z</cp:lastPrinted>
  <dcterms:created xsi:type="dcterms:W3CDTF">2013-10-08T21:05:13Z</dcterms:created>
  <dcterms:modified xsi:type="dcterms:W3CDTF">2014-11-07T18:04:24Z</dcterms:modified>
</cp:coreProperties>
</file>