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430DFB-3D18-46CB-9250-2953011B8E5B}"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84027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30DFB-3D18-46CB-9250-2953011B8E5B}"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122908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30DFB-3D18-46CB-9250-2953011B8E5B}"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426360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30DFB-3D18-46CB-9250-2953011B8E5B}"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214385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30DFB-3D18-46CB-9250-2953011B8E5B}"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133624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430DFB-3D18-46CB-9250-2953011B8E5B}"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111103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430DFB-3D18-46CB-9250-2953011B8E5B}"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218825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430DFB-3D18-46CB-9250-2953011B8E5B}"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246964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30DFB-3D18-46CB-9250-2953011B8E5B}"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383515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30DFB-3D18-46CB-9250-2953011B8E5B}"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379274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30DFB-3D18-46CB-9250-2953011B8E5B}"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BD89A-2EB1-4C03-A314-A509CD41E3C7}" type="slidenum">
              <a:rPr lang="en-US" smtClean="0"/>
              <a:t>‹#›</a:t>
            </a:fld>
            <a:endParaRPr lang="en-US"/>
          </a:p>
        </p:txBody>
      </p:sp>
    </p:spTree>
    <p:extLst>
      <p:ext uri="{BB962C8B-B14F-4D97-AF65-F5344CB8AC3E}">
        <p14:creationId xmlns:p14="http://schemas.microsoft.com/office/powerpoint/2010/main" val="345065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30DFB-3D18-46CB-9250-2953011B8E5B}"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BD89A-2EB1-4C03-A314-A509CD41E3C7}" type="slidenum">
              <a:rPr lang="en-US" smtClean="0"/>
              <a:t>‹#›</a:t>
            </a:fld>
            <a:endParaRPr lang="en-US"/>
          </a:p>
        </p:txBody>
      </p:sp>
    </p:spTree>
    <p:extLst>
      <p:ext uri="{BB962C8B-B14F-4D97-AF65-F5344CB8AC3E}">
        <p14:creationId xmlns:p14="http://schemas.microsoft.com/office/powerpoint/2010/main" val="2111238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solidFill>
                  <a:srgbClr val="FF0000"/>
                </a:solidFill>
              </a:rPr>
              <a:t>Considering sovereign Security Thinking in an Era of Unprecedented Globalization and Global Threats</a:t>
            </a:r>
            <a:endParaRPr lang="en-US" sz="4800" dirty="0">
              <a:solidFill>
                <a:srgbClr val="FF0000"/>
              </a:solidFill>
            </a:endParaRPr>
          </a:p>
        </p:txBody>
      </p:sp>
      <p:sp>
        <p:nvSpPr>
          <p:cNvPr id="3" name="Subtitle 2"/>
          <p:cNvSpPr>
            <a:spLocks noGrp="1"/>
          </p:cNvSpPr>
          <p:nvPr>
            <p:ph type="subTitle" idx="1"/>
          </p:nvPr>
        </p:nvSpPr>
        <p:spPr/>
        <p:txBody>
          <a:bodyPr>
            <a:normAutofit/>
          </a:bodyPr>
          <a:lstStyle/>
          <a:p>
            <a:r>
              <a:rPr lang="en-US" sz="4400" dirty="0" smtClean="0">
                <a:solidFill>
                  <a:srgbClr val="C00000"/>
                </a:solidFill>
              </a:rPr>
              <a:t>Lessons for the 21</a:t>
            </a:r>
            <a:r>
              <a:rPr lang="en-US" sz="4400" baseline="30000" dirty="0" smtClean="0">
                <a:solidFill>
                  <a:srgbClr val="C00000"/>
                </a:solidFill>
              </a:rPr>
              <a:t>st</a:t>
            </a:r>
            <a:r>
              <a:rPr lang="en-US" sz="4400" dirty="0" smtClean="0">
                <a:solidFill>
                  <a:srgbClr val="C00000"/>
                </a:solidFill>
              </a:rPr>
              <a:t> Century</a:t>
            </a:r>
            <a:endParaRPr lang="en-US" sz="4400" dirty="0">
              <a:solidFill>
                <a:srgbClr val="C00000"/>
              </a:solidFill>
            </a:endParaRPr>
          </a:p>
        </p:txBody>
      </p:sp>
    </p:spTree>
    <p:extLst>
      <p:ext uri="{BB962C8B-B14F-4D97-AF65-F5344CB8AC3E}">
        <p14:creationId xmlns:p14="http://schemas.microsoft.com/office/powerpoint/2010/main" val="158372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C00000"/>
                </a:solidFill>
              </a:rPr>
              <a:t>Conceptualizing the Problem at a Glance</a:t>
            </a:r>
            <a:endParaRPr lang="en-US" sz="3600" dirty="0">
              <a:solidFill>
                <a:srgbClr val="C00000"/>
              </a:solidFill>
            </a:endParaRPr>
          </a:p>
        </p:txBody>
      </p:sp>
      <p:sp>
        <p:nvSpPr>
          <p:cNvPr id="3" name="Content Placeholder 2"/>
          <p:cNvSpPr>
            <a:spLocks noGrp="1"/>
          </p:cNvSpPr>
          <p:nvPr>
            <p:ph idx="1"/>
          </p:nvPr>
        </p:nvSpPr>
        <p:spPr/>
        <p:txBody>
          <a:bodyPr/>
          <a:lstStyle/>
          <a:p>
            <a:r>
              <a:rPr lang="en-US" dirty="0"/>
              <a:t>This paper is systematically considering the concepts of globalization, transnational crime and sovereign security thinking, which are critical and complex interacting social issues modern societies are confronted with.  In order to better understand the interacting processes of the issues, at least, a brief description of the issues under consideration are important so that you can have an idea how I am thinking about them.</a:t>
            </a:r>
          </a:p>
          <a:p>
            <a:endParaRPr lang="en-US" dirty="0"/>
          </a:p>
        </p:txBody>
      </p:sp>
    </p:spTree>
    <p:extLst>
      <p:ext uri="{BB962C8B-B14F-4D97-AF65-F5344CB8AC3E}">
        <p14:creationId xmlns:p14="http://schemas.microsoft.com/office/powerpoint/2010/main" val="85413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490" y="365125"/>
            <a:ext cx="10515600" cy="1325563"/>
          </a:xfrm>
        </p:spPr>
        <p:txBody>
          <a:bodyPr>
            <a:normAutofit/>
          </a:bodyPr>
          <a:lstStyle/>
          <a:p>
            <a:pPr algn="ctr"/>
            <a:r>
              <a:rPr lang="en-US" sz="3600" dirty="0" smtClean="0">
                <a:solidFill>
                  <a:srgbClr val="C00000"/>
                </a:solidFill>
              </a:rPr>
              <a:t>Conceptualizing Globalization at a Glance</a:t>
            </a:r>
            <a:endParaRPr lang="en-US" sz="3600"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a:t>As a concept, globalization is a multifaceted and multidimensional phenomenon encompasses social, economic, political, technological, cultural, and legal </a:t>
            </a:r>
            <a:r>
              <a:rPr lang="en-US" dirty="0" smtClean="0"/>
              <a:t>forces. </a:t>
            </a:r>
            <a:r>
              <a:rPr lang="en-US" dirty="0"/>
              <a:t>Globalization is a process of shifting autonomous economies into the global market - the systematic integration of autonomous economies into global trading environment. </a:t>
            </a:r>
            <a:r>
              <a:rPr lang="en-US" dirty="0" smtClean="0"/>
              <a:t>It </a:t>
            </a:r>
            <a:r>
              <a:rPr lang="en-US" dirty="0"/>
              <a:t>involves the creation of global market in which increasingly all nations participate. </a:t>
            </a:r>
            <a:endParaRPr lang="en-US" dirty="0" smtClean="0"/>
          </a:p>
          <a:p>
            <a:r>
              <a:rPr lang="en-US" dirty="0" smtClean="0"/>
              <a:t>The </a:t>
            </a:r>
            <a:r>
              <a:rPr lang="en-US" dirty="0"/>
              <a:t>key elements include the interconnection of sovereign nations through trade and capital flows, harmonization of the relationship between these sovereign nations. </a:t>
            </a:r>
            <a:endParaRPr lang="en-US" dirty="0" smtClean="0"/>
          </a:p>
          <a:p>
            <a:r>
              <a:rPr lang="en-US" dirty="0" smtClean="0"/>
              <a:t>The </a:t>
            </a:r>
            <a:r>
              <a:rPr lang="en-US" dirty="0"/>
              <a:t>dominant conception of globalization is that it is basically the intensification of the interconnection and interdependence between all parts of the world, particularly at the levels of the economy, communications, politics and socio-cultural relations.</a:t>
            </a:r>
          </a:p>
        </p:txBody>
      </p:sp>
    </p:spTree>
    <p:extLst>
      <p:ext uri="{BB962C8B-B14F-4D97-AF65-F5344CB8AC3E}">
        <p14:creationId xmlns:p14="http://schemas.microsoft.com/office/powerpoint/2010/main" val="403232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C00000"/>
                </a:solidFill>
              </a:rPr>
              <a:t>Conceptualizing Transnational Crime at a Glance</a:t>
            </a:r>
            <a:endParaRPr lang="en-US" sz="3600"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r>
              <a:rPr lang="en-US" sz="3800" dirty="0"/>
              <a:t>When an offense against the laws of a state occurs but whose inception, proportion, and direct and indirect impacts involve more than one country and has economic motive, we talk about transnational </a:t>
            </a:r>
            <a:r>
              <a:rPr lang="en-US" sz="3800" dirty="0" smtClean="0"/>
              <a:t>crime. </a:t>
            </a:r>
          </a:p>
          <a:p>
            <a:r>
              <a:rPr lang="en-US" sz="3800" dirty="0" smtClean="0"/>
              <a:t>To </a:t>
            </a:r>
            <a:r>
              <a:rPr lang="en-US" sz="3800" dirty="0"/>
              <a:t>be clear, an offence is transnational in nature if it is committed in more than one country or it is committed in one country but a substantial part of its preparation, planning, direction or control takes place in another country or it is committed in one country but involves a criminal element or group that engages in criminal activities in more than one country or it is committed in one country but has effects in another country. </a:t>
            </a:r>
            <a:endParaRPr lang="en-US" sz="3800" dirty="0" smtClean="0"/>
          </a:p>
          <a:p>
            <a:r>
              <a:rPr lang="en-US" sz="3800" dirty="0" smtClean="0"/>
              <a:t>In </a:t>
            </a:r>
            <a:r>
              <a:rPr lang="en-US" sz="3800" dirty="0"/>
              <a:t>this paper, globalization is conceptualized as a phenomenon which is the prime mover in the development and growth of newer transnational crime groups. </a:t>
            </a:r>
            <a:endParaRPr lang="en-US" sz="3800" dirty="0" smtClean="0"/>
          </a:p>
          <a:p>
            <a:r>
              <a:rPr lang="en-US" sz="3800" dirty="0" smtClean="0"/>
              <a:t>Note </a:t>
            </a:r>
            <a:r>
              <a:rPr lang="en-US" sz="3800" dirty="0"/>
              <a:t>that globalization of crime is not a new phenomenon. However, in the present global environment, there has been unprecedented dramatic increase in the magnitude of newer transnational crime organizations with serious threats and challenges to internal and international peace and </a:t>
            </a:r>
            <a:r>
              <a:rPr lang="en-US" sz="3800" dirty="0" smtClean="0"/>
              <a:t>security.</a:t>
            </a:r>
            <a:endParaRPr lang="en-US" sz="3800" dirty="0"/>
          </a:p>
          <a:p>
            <a:endParaRPr lang="en-US" dirty="0"/>
          </a:p>
        </p:txBody>
      </p:sp>
    </p:spTree>
    <p:extLst>
      <p:ext uri="{BB962C8B-B14F-4D97-AF65-F5344CB8AC3E}">
        <p14:creationId xmlns:p14="http://schemas.microsoft.com/office/powerpoint/2010/main" val="5176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C00000"/>
                </a:solidFill>
              </a:rPr>
              <a:t>Conceptualizing Sovereign Security Thinking at a Glance</a:t>
            </a:r>
            <a:endParaRPr lang="en-US" sz="3600"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a:t>Sovereign security thinking is the focal issue of this paper. It is in line with the view that a nation by itself can adequately and effectively address its national security challenges of global dimension, for example, the newer waves of transnational crime threats posed by the unprecedented processes of globalization. </a:t>
            </a:r>
            <a:endParaRPr lang="en-US" dirty="0" smtClean="0"/>
          </a:p>
          <a:p>
            <a:r>
              <a:rPr lang="en-US" dirty="0" smtClean="0"/>
              <a:t>Cases </a:t>
            </a:r>
            <a:r>
              <a:rPr lang="en-US" dirty="0"/>
              <a:t>in point that inform this paper have currency in the current 2016 presidential campaign in the United States. They cases in question are some of  the pronouncements made by the Republican Presidential candidate Donald Trump which suggest that the United States under his leadership can by itself adequately and effectively address global security challenges.  Such views raise serious issues and questions that might be too important and costly to ignore.</a:t>
            </a:r>
          </a:p>
          <a:p>
            <a:endParaRPr lang="en-US" dirty="0"/>
          </a:p>
        </p:txBody>
      </p:sp>
    </p:spTree>
    <p:extLst>
      <p:ext uri="{BB962C8B-B14F-4D97-AF65-F5344CB8AC3E}">
        <p14:creationId xmlns:p14="http://schemas.microsoft.com/office/powerpoint/2010/main" val="2527253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C00000"/>
                </a:solidFill>
              </a:rPr>
              <a:t>Serious Issues and Questions About Sovereign Security Thinking</a:t>
            </a:r>
            <a:endParaRPr lang="en-US" sz="3600" dirty="0">
              <a:solidFill>
                <a:srgbClr val="C00000"/>
              </a:solidFill>
            </a:endParaRPr>
          </a:p>
        </p:txBody>
      </p:sp>
      <p:sp>
        <p:nvSpPr>
          <p:cNvPr id="3" name="Content Placeholder 2"/>
          <p:cNvSpPr>
            <a:spLocks noGrp="1"/>
          </p:cNvSpPr>
          <p:nvPr>
            <p:ph idx="1"/>
          </p:nvPr>
        </p:nvSpPr>
        <p:spPr/>
        <p:txBody>
          <a:bodyPr/>
          <a:lstStyle/>
          <a:p>
            <a:r>
              <a:rPr lang="en-US" dirty="0" smtClean="0"/>
              <a:t>Can </a:t>
            </a:r>
            <a:r>
              <a:rPr lang="en-US" dirty="0"/>
              <a:t>national security threats posed by the newer waves of transnational crime activities in the unprecedented processes of globalization be effectively and adequately contain with a sovereign security thinking in the United States of America as suggested by Donald Trump? </a:t>
            </a:r>
            <a:r>
              <a:rPr lang="en-US" dirty="0" smtClean="0"/>
              <a:t>If </a:t>
            </a:r>
            <a:r>
              <a:rPr lang="en-US" dirty="0"/>
              <a:t>so how so and if not why not? </a:t>
            </a:r>
            <a:endParaRPr lang="en-US" dirty="0" smtClean="0"/>
          </a:p>
          <a:p>
            <a:r>
              <a:rPr lang="en-US" dirty="0" smtClean="0"/>
              <a:t>Can </a:t>
            </a:r>
            <a:r>
              <a:rPr lang="en-US" dirty="0"/>
              <a:t>Trump make America great again and by extension the world as a whole by embarking on such views? </a:t>
            </a:r>
            <a:r>
              <a:rPr lang="en-US" dirty="0" smtClean="0"/>
              <a:t>If </a:t>
            </a:r>
            <a:r>
              <a:rPr lang="en-US" dirty="0"/>
              <a:t>so how so and if not why not? </a:t>
            </a:r>
          </a:p>
        </p:txBody>
      </p:sp>
    </p:spTree>
    <p:extLst>
      <p:ext uri="{BB962C8B-B14F-4D97-AF65-F5344CB8AC3E}">
        <p14:creationId xmlns:p14="http://schemas.microsoft.com/office/powerpoint/2010/main" val="112114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C00000"/>
                </a:solidFill>
              </a:rPr>
              <a:t>Sovereign Security Thinking as a Fault Line War</a:t>
            </a:r>
            <a:endParaRPr lang="en-US" sz="36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dirty="0"/>
              <a:t>In his brilliant book </a:t>
            </a:r>
            <a:r>
              <a:rPr lang="en-US" b="1" dirty="0"/>
              <a:t>The Clash of Civilizations and the Remaking of World Order,</a:t>
            </a:r>
            <a:r>
              <a:rPr lang="en-US" dirty="0"/>
              <a:t> Samuel P. Huntington identifies what he aptly calls the </a:t>
            </a:r>
            <a:r>
              <a:rPr lang="en-US" b="1" dirty="0"/>
              <a:t>“dynamics of fault line wars</a:t>
            </a:r>
            <a:r>
              <a:rPr lang="en-US" dirty="0"/>
              <a:t>”. The “dynamics of fault line wars” phrase has to do with the roles identity groups (such as religious, ethnic, and states) played which led to serious conflict and/or violent that are longer and more difficulty to resolved than conventional </a:t>
            </a:r>
            <a:r>
              <a:rPr lang="en-US" dirty="0" smtClean="0"/>
              <a:t>warfare </a:t>
            </a:r>
          </a:p>
          <a:p>
            <a:r>
              <a:rPr lang="en-US" dirty="0" smtClean="0"/>
              <a:t>The </a:t>
            </a:r>
            <a:r>
              <a:rPr lang="en-US" b="1" dirty="0"/>
              <a:t>“dynamics of fault line sovereign security thinking in response to the challenges of transnational crime activities in the unprecedented 21</a:t>
            </a:r>
            <a:r>
              <a:rPr lang="en-US" b="1" baseline="30000" dirty="0"/>
              <a:t>st</a:t>
            </a:r>
            <a:r>
              <a:rPr lang="en-US" b="1" dirty="0"/>
              <a:t> century globalized environment</a:t>
            </a:r>
            <a:r>
              <a:rPr lang="en-US" b="1" dirty="0" smtClean="0"/>
              <a:t>”</a:t>
            </a:r>
          </a:p>
          <a:p>
            <a:r>
              <a:rPr lang="en-US" dirty="0"/>
              <a:t>The question then is, what would </a:t>
            </a:r>
            <a:r>
              <a:rPr lang="en-US" dirty="0" smtClean="0"/>
              <a:t>it be like in </a:t>
            </a:r>
            <a:r>
              <a:rPr lang="en-US" dirty="0"/>
              <a:t>a situation where most nations of the world would have little or nothing to do with the US </a:t>
            </a:r>
            <a:r>
              <a:rPr lang="en-US" dirty="0" smtClean="0"/>
              <a:t>as relates to </a:t>
            </a:r>
            <a:r>
              <a:rPr lang="en-US" dirty="0"/>
              <a:t>the threats and challenges of transnational crime activities?</a:t>
            </a:r>
          </a:p>
          <a:p>
            <a:endParaRPr lang="en-US" b="1" dirty="0"/>
          </a:p>
          <a:p>
            <a:endParaRPr lang="en-US" dirty="0"/>
          </a:p>
        </p:txBody>
      </p:sp>
    </p:spTree>
    <p:extLst>
      <p:ext uri="{BB962C8B-B14F-4D97-AF65-F5344CB8AC3E}">
        <p14:creationId xmlns:p14="http://schemas.microsoft.com/office/powerpoint/2010/main" val="190630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C00000"/>
                </a:solidFill>
              </a:rPr>
              <a:t>Conclusion and Recommendation</a:t>
            </a:r>
            <a:endParaRPr lang="en-US" sz="36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In the final analysis</a:t>
            </a:r>
            <a:r>
              <a:rPr lang="en-US" smtClean="0"/>
              <a:t>, in </a:t>
            </a:r>
            <a:r>
              <a:rPr lang="en-US" dirty="0"/>
              <a:t>this new </a:t>
            </a:r>
            <a:r>
              <a:rPr lang="en-US" dirty="0" smtClean="0"/>
              <a:t>environment of the 21</a:t>
            </a:r>
            <a:r>
              <a:rPr lang="en-US" baseline="30000" dirty="0" smtClean="0"/>
              <a:t>st</a:t>
            </a:r>
            <a:r>
              <a:rPr lang="en-US" dirty="0" smtClean="0"/>
              <a:t> century, </a:t>
            </a:r>
            <a:r>
              <a:rPr lang="en-US" dirty="0"/>
              <a:t>the problems of transnational crime cannot be comprehensively and systematically controlled unless governments coordinate the strategies and policies at the national level with the strategies, policies and regulations formulated at the international </a:t>
            </a:r>
            <a:r>
              <a:rPr lang="en-US" dirty="0" smtClean="0"/>
              <a:t>level. The </a:t>
            </a:r>
            <a:r>
              <a:rPr lang="en-US" dirty="0"/>
              <a:t>problems of transnational crime cannot be adequately solved unless states enter the agenda of the global system or, at least, the agenda of regional groups of </a:t>
            </a:r>
            <a:r>
              <a:rPr lang="en-US" dirty="0" smtClean="0"/>
              <a:t>countries.</a:t>
            </a:r>
          </a:p>
          <a:p>
            <a:r>
              <a:rPr lang="en-US" dirty="0"/>
              <a:t>To put a problem in the agenda of the global system or that of a regional system means to make that problem the object of specific rules of international law and/or the object of the creation of competent international institutions and/or the attribution of competence and to strengthening the already existing international institutions in that </a:t>
            </a:r>
            <a:r>
              <a:rPr lang="en-US" dirty="0" smtClean="0"/>
              <a:t>regard.</a:t>
            </a:r>
            <a:endParaRPr lang="en-US" dirty="0"/>
          </a:p>
        </p:txBody>
      </p:sp>
    </p:spTree>
    <p:extLst>
      <p:ext uri="{BB962C8B-B14F-4D97-AF65-F5344CB8AC3E}">
        <p14:creationId xmlns:p14="http://schemas.microsoft.com/office/powerpoint/2010/main" val="1967137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940</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Considering sovereign Security Thinking in an Era of Unprecedented Globalization and Global Threats</vt:lpstr>
      <vt:lpstr>Conceptualizing the Problem at a Glance</vt:lpstr>
      <vt:lpstr>Conceptualizing Globalization at a Glance</vt:lpstr>
      <vt:lpstr>Conceptualizing Transnational Crime at a Glance</vt:lpstr>
      <vt:lpstr>Conceptualizing Sovereign Security Thinking at a Glance</vt:lpstr>
      <vt:lpstr>Serious Issues and Questions About Sovereign Security Thinking</vt:lpstr>
      <vt:lpstr>Sovereign Security Thinking as a Fault Line War</vt:lpstr>
      <vt:lpstr>Conclusion and Recommendation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sovereign Security Thinking in an Era of Unprecedented Globalization and Global Threats</dc:title>
  <dc:creator>Charles Ubah</dc:creator>
  <cp:lastModifiedBy>Charles Ubah</cp:lastModifiedBy>
  <cp:revision>15</cp:revision>
  <cp:lastPrinted>2016-10-13T01:43:55Z</cp:lastPrinted>
  <dcterms:created xsi:type="dcterms:W3CDTF">2016-10-12T23:49:05Z</dcterms:created>
  <dcterms:modified xsi:type="dcterms:W3CDTF">2016-10-17T12:50:14Z</dcterms:modified>
</cp:coreProperties>
</file>