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5" d="100"/>
          <a:sy n="55" d="100"/>
        </p:scale>
        <p:origin x="-244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11/7/14</a:t>
            </a:fld>
            <a:endParaRPr lang="en-US"/>
          </a:p>
        </p:txBody>
      </p:sp>
      <p:sp>
        <p:nvSpPr>
          <p:cNvPr id="16" name="Slide Number Placeholder 15"/>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7" name="Footer Placeholder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11/7/14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11/7/14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11/7/14</a:t>
            </a:fld>
            <a:endParaRPr lang="en-US"/>
          </a:p>
        </p:txBody>
      </p:sp>
      <p:sp>
        <p:nvSpPr>
          <p:cNvPr id="15" name="Slide Number Placeholder 14"/>
          <p:cNvSpPr>
            <a:spLocks noGrp="1"/>
          </p:cNvSpPr>
          <p:nvPr>
            <p:ph type="sldNum" sz="quarter" idx="15"/>
          </p:nvPr>
        </p:nvSpPr>
        <p:spPr/>
        <p:txBody>
          <a:bodyPr/>
          <a:lstStyle>
            <a:lvl1pPr algn="ctr">
              <a:defRPr/>
            </a:lvl1pPr>
          </a:lstStyle>
          <a:p>
            <a:fld id="{D2E57653-3E58-4892-A7ED-712530ACC680}" type="slidenum">
              <a:rPr kumimoji="0" lang="en-US" smtClean="0"/>
              <a:pPr eaLnBrk="1" latinLnBrk="0" hangingPunct="1"/>
              <a:t>‹#›</a:t>
            </a:fld>
            <a:endParaRPr kumimoji="0" lang="en-US"/>
          </a:p>
        </p:txBody>
      </p:sp>
      <p:sp>
        <p:nvSpPr>
          <p:cNvPr id="16" name="Footer Placeholder 15"/>
          <p:cNvSpPr>
            <a:spLocks noGrp="1"/>
          </p:cNvSpPr>
          <p:nvPr>
            <p:ph type="ftr" sz="quarter" idx="16"/>
          </p:nvPr>
        </p:nvSpPr>
        <p:spPr/>
        <p:txBody>
          <a:bodyPr/>
          <a:lstStyle/>
          <a:p>
            <a:endParaRPr kumimoji="0"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11/7/14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11/7/14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8" name="Footer Placeholder 7"/>
          <p:cNvSpPr>
            <a:spLocks noGrp="1"/>
          </p:cNvSpPr>
          <p:nvPr>
            <p:ph type="ftr" sz="quarter" idx="11"/>
          </p:nvPr>
        </p:nvSpPr>
        <p:spPr/>
        <p:txBody>
          <a:bodyPr/>
          <a:lstStyle/>
          <a:p>
            <a:endParaRPr kumimoji="0" lang="en-US"/>
          </a:p>
        </p:txBody>
      </p:sp>
      <p:sp>
        <p:nvSpPr>
          <p:cNvPr id="7" name="Date Placeholder 6"/>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11/7/14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11/7/14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11/7/14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11/7/14</a:t>
            </a:fld>
            <a:endParaRPr lang="en-US"/>
          </a:p>
        </p:txBody>
      </p:sp>
      <p:sp>
        <p:nvSpPr>
          <p:cNvPr id="9" name="Slide Number Placeholder 8"/>
          <p:cNvSpPr>
            <a:spLocks noGrp="1"/>
          </p:cNvSpPr>
          <p:nvPr>
            <p:ph type="sldNum" sz="quarter" idx="15"/>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Drag picture to placeholder or click icon to add</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11/7/14</a:t>
            </a:fld>
            <a:endParaRPr lang="en-US"/>
          </a:p>
        </p:txBody>
      </p:sp>
      <p:sp>
        <p:nvSpPr>
          <p:cNvPr id="9" name="Slide Number Placeholder 8"/>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B41ABA4E-CD72-497B-97AA-7213B3980F60}" type="datetimeFigureOut">
              <a:rPr lang="en-US" smtClean="0"/>
              <a:pPr eaLnBrk="1" latinLnBrk="0" hangingPunct="1"/>
              <a:t>11/7/14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2E57653-3E58-4892-A7ED-712530ACC680}" type="slidenum">
              <a:rPr kumimoji="0" lang="en-US" smtClean="0"/>
              <a:pPr eaLnBrk="1" latinLnBrk="0" hangingPunct="1"/>
              <a:t>‹#›</a:t>
            </a:fld>
            <a:endParaRPr kumimoji="0"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jpg"/><Relationship Id="rId5" Type="http://schemas.openxmlformats.org/officeDocument/2006/relationships/image" Target="../media/image6.jpg"/><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Brittiny </a:t>
            </a:r>
            <a:r>
              <a:rPr lang="en-US" dirty="0" smtClean="0"/>
              <a:t>Johnson</a:t>
            </a:r>
          </a:p>
          <a:p>
            <a:r>
              <a:rPr lang="en-US" dirty="0" smtClean="0"/>
              <a:t>Georgia College</a:t>
            </a:r>
            <a:endParaRPr lang="en-US" dirty="0"/>
          </a:p>
        </p:txBody>
      </p:sp>
      <p:sp>
        <p:nvSpPr>
          <p:cNvPr id="3" name="Title 2"/>
          <p:cNvSpPr>
            <a:spLocks noGrp="1"/>
          </p:cNvSpPr>
          <p:nvPr>
            <p:ph type="ctrTitle"/>
          </p:nvPr>
        </p:nvSpPr>
        <p:spPr/>
        <p:txBody>
          <a:bodyPr/>
          <a:lstStyle/>
          <a:p>
            <a:r>
              <a:rPr lang="en-US" dirty="0">
                <a:effectLst/>
              </a:rPr>
              <a:t>Addressing the potential causes of teens committing violent crimes </a:t>
            </a:r>
            <a:r>
              <a:rPr lang="en-US" dirty="0" smtClean="0">
                <a:effectLst/>
              </a:rPr>
              <a:t>in Georgia </a:t>
            </a:r>
            <a:endParaRPr lang="en-US" dirty="0">
              <a:effectLst/>
            </a:endParaRPr>
          </a:p>
        </p:txBody>
      </p:sp>
    </p:spTree>
    <p:extLst>
      <p:ext uri="{BB962C8B-B14F-4D97-AF65-F5344CB8AC3E}">
        <p14:creationId xmlns:p14="http://schemas.microsoft.com/office/powerpoint/2010/main" val="79807977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59223023"/>
              </p:ext>
            </p:extLst>
          </p:nvPr>
        </p:nvGraphicFramePr>
        <p:xfrm>
          <a:off x="457200" y="1524000"/>
          <a:ext cx="8229600" cy="294640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pPr marL="0" marR="0">
                        <a:lnSpc>
                          <a:spcPct val="200000"/>
                        </a:lnSpc>
                        <a:spcBef>
                          <a:spcPts val="0"/>
                        </a:spcBef>
                        <a:spcAft>
                          <a:spcPts val="0"/>
                        </a:spcAft>
                      </a:pPr>
                      <a:r>
                        <a:rPr lang="en-US" sz="1200" b="1" dirty="0">
                          <a:effectLst/>
                          <a:latin typeface="Calibri"/>
                          <a:ea typeface="ＭＳ 明朝"/>
                          <a:cs typeface="Times"/>
                        </a:rPr>
                        <a:t>VARIABLE</a:t>
                      </a:r>
                      <a:endParaRPr lang="en-US" sz="1100" dirty="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b="1">
                          <a:effectLst/>
                          <a:latin typeface="Calibri"/>
                          <a:ea typeface="ＭＳ 明朝"/>
                          <a:cs typeface="Times"/>
                        </a:rPr>
                        <a:t>OBS</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b="1">
                          <a:effectLst/>
                          <a:latin typeface="Calibri"/>
                          <a:ea typeface="ＭＳ 明朝"/>
                          <a:cs typeface="Times"/>
                        </a:rPr>
                        <a:t>MEAN</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b="1">
                          <a:effectLst/>
                          <a:latin typeface="Calibri"/>
                          <a:ea typeface="ＭＳ 明朝"/>
                          <a:cs typeface="Times"/>
                        </a:rPr>
                        <a:t>STD. DEV.</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b="1">
                          <a:effectLst/>
                          <a:latin typeface="Calibri"/>
                          <a:ea typeface="ＭＳ 明朝"/>
                          <a:cs typeface="Times"/>
                        </a:rPr>
                        <a:t>MIN</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b="1">
                          <a:effectLst/>
                          <a:latin typeface="Calibri"/>
                          <a:ea typeface="ＭＳ 明朝"/>
                          <a:cs typeface="Times"/>
                        </a:rPr>
                        <a:t>MAX</a:t>
                      </a:r>
                      <a:endParaRPr lang="en-US" sz="1100">
                        <a:effectLst/>
                        <a:latin typeface="Cambria"/>
                        <a:ea typeface="ＭＳ 明朝"/>
                        <a:cs typeface="Times New Roman"/>
                      </a:endParaRPr>
                    </a:p>
                  </a:txBody>
                  <a:tcPr marL="68580" marR="68580" marT="0" marB="0"/>
                </a:tc>
              </a:tr>
              <a:tr h="370840">
                <a:tc>
                  <a:txBody>
                    <a:bodyPr/>
                    <a:lstStyle/>
                    <a:p>
                      <a:pPr marL="0" marR="0">
                        <a:lnSpc>
                          <a:spcPct val="200000"/>
                        </a:lnSpc>
                        <a:spcBef>
                          <a:spcPts val="0"/>
                        </a:spcBef>
                        <a:spcAft>
                          <a:spcPts val="0"/>
                        </a:spcAft>
                      </a:pPr>
                      <a:r>
                        <a:rPr lang="en-US" sz="1200">
                          <a:effectLst/>
                          <a:latin typeface="Calibri"/>
                          <a:ea typeface="ＭＳ 明朝"/>
                          <a:cs typeface="Times"/>
                        </a:rPr>
                        <a:t>Juvenilearrest</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effectLst/>
                          <a:latin typeface="Calibri"/>
                          <a:ea typeface="ＭＳ 明朝"/>
                          <a:cs typeface="Times"/>
                        </a:rPr>
                        <a:t>1503</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effectLst/>
                          <a:latin typeface="Calibri"/>
                          <a:ea typeface="ＭＳ 明朝"/>
                          <a:cs typeface="Times"/>
                        </a:rPr>
                        <a:t>11.72189</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effectLst/>
                          <a:latin typeface="Calibri"/>
                          <a:ea typeface="ＭＳ 明朝"/>
                          <a:cs typeface="Times"/>
                        </a:rPr>
                        <a:t>39.5411</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effectLst/>
                          <a:latin typeface="Calibri"/>
                          <a:ea typeface="ＭＳ 明朝"/>
                          <a:cs typeface="Times"/>
                        </a:rPr>
                        <a:t>0</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effectLst/>
                          <a:latin typeface="Calibri"/>
                          <a:ea typeface="ＭＳ 明朝"/>
                          <a:cs typeface="Times"/>
                        </a:rPr>
                        <a:t>649</a:t>
                      </a:r>
                      <a:endParaRPr lang="en-US" sz="1100">
                        <a:effectLst/>
                        <a:latin typeface="Cambria"/>
                        <a:ea typeface="ＭＳ 明朝"/>
                        <a:cs typeface="Times New Roman"/>
                      </a:endParaRPr>
                    </a:p>
                  </a:txBody>
                  <a:tcPr marL="68580" marR="68580" marT="0" marB="0"/>
                </a:tc>
              </a:tr>
              <a:tr h="370840">
                <a:tc>
                  <a:txBody>
                    <a:bodyPr/>
                    <a:lstStyle/>
                    <a:p>
                      <a:pPr marL="0" marR="0">
                        <a:lnSpc>
                          <a:spcPct val="200000"/>
                        </a:lnSpc>
                        <a:spcBef>
                          <a:spcPts val="0"/>
                        </a:spcBef>
                        <a:spcAft>
                          <a:spcPts val="0"/>
                        </a:spcAft>
                      </a:pPr>
                      <a:r>
                        <a:rPr lang="en-US" sz="1200">
                          <a:effectLst/>
                          <a:latin typeface="Calibri"/>
                          <a:ea typeface="ＭＳ 明朝"/>
                          <a:cs typeface="Times"/>
                        </a:rPr>
                        <a:t>Percentbelowpoverty</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effectLst/>
                          <a:latin typeface="Calibri"/>
                          <a:ea typeface="ＭＳ 明朝"/>
                          <a:cs typeface="Times"/>
                        </a:rPr>
                        <a:t>1113</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effectLst/>
                          <a:latin typeface="Calibri"/>
                          <a:ea typeface="ＭＳ 明朝"/>
                          <a:cs typeface="Times"/>
                        </a:rPr>
                        <a:t>19.46487</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dirty="0">
                          <a:effectLst/>
                          <a:latin typeface="Calibri"/>
                          <a:ea typeface="ＭＳ 明朝"/>
                          <a:cs typeface="Times"/>
                        </a:rPr>
                        <a:t>6.5669</a:t>
                      </a:r>
                      <a:endParaRPr lang="en-US" sz="1100" dirty="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effectLst/>
                          <a:latin typeface="Calibri"/>
                          <a:ea typeface="ＭＳ 明朝"/>
                          <a:cs typeface="Times"/>
                        </a:rPr>
                        <a:t>4.3</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effectLst/>
                          <a:latin typeface="Calibri"/>
                          <a:ea typeface="ＭＳ 明朝"/>
                          <a:cs typeface="Times"/>
                        </a:rPr>
                        <a:t>42.2</a:t>
                      </a:r>
                      <a:endParaRPr lang="en-US" sz="1100">
                        <a:effectLst/>
                        <a:latin typeface="Cambria"/>
                        <a:ea typeface="ＭＳ 明朝"/>
                        <a:cs typeface="Times New Roman"/>
                      </a:endParaRPr>
                    </a:p>
                  </a:txBody>
                  <a:tcPr marL="68580" marR="68580" marT="0" marB="0"/>
                </a:tc>
              </a:tr>
              <a:tr h="370840">
                <a:tc>
                  <a:txBody>
                    <a:bodyPr/>
                    <a:lstStyle/>
                    <a:p>
                      <a:pPr marL="0" marR="0">
                        <a:lnSpc>
                          <a:spcPct val="200000"/>
                        </a:lnSpc>
                        <a:spcBef>
                          <a:spcPts val="0"/>
                        </a:spcBef>
                        <a:spcAft>
                          <a:spcPts val="0"/>
                        </a:spcAft>
                      </a:pPr>
                      <a:r>
                        <a:rPr lang="en-US" sz="1200">
                          <a:effectLst/>
                          <a:latin typeface="Calibri"/>
                          <a:ea typeface="ＭＳ 明朝"/>
                          <a:cs typeface="Times"/>
                        </a:rPr>
                        <a:t>Childabuse</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effectLst/>
                          <a:latin typeface="Calibri"/>
                          <a:ea typeface="ＭＳ 明朝"/>
                          <a:cs typeface="Times"/>
                        </a:rPr>
                        <a:t>1590</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dirty="0">
                          <a:effectLst/>
                          <a:latin typeface="Calibri"/>
                          <a:ea typeface="ＭＳ 明朝"/>
                          <a:cs typeface="Times"/>
                        </a:rPr>
                        <a:t>514.1415</a:t>
                      </a:r>
                      <a:endParaRPr lang="en-US" sz="1100" dirty="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effectLst/>
                          <a:latin typeface="Calibri"/>
                          <a:ea typeface="ＭＳ 明朝"/>
                          <a:cs typeface="Times"/>
                        </a:rPr>
                        <a:t>714.9178</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effectLst/>
                          <a:latin typeface="Calibri"/>
                          <a:ea typeface="ＭＳ 明朝"/>
                          <a:cs typeface="Times"/>
                        </a:rPr>
                        <a:t>11</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effectLst/>
                          <a:latin typeface="Calibri"/>
                          <a:ea typeface="ＭＳ 明朝"/>
                          <a:cs typeface="Times"/>
                        </a:rPr>
                        <a:t>7199</a:t>
                      </a:r>
                      <a:endParaRPr lang="en-US" sz="1100">
                        <a:effectLst/>
                        <a:latin typeface="Cambria"/>
                        <a:ea typeface="ＭＳ 明朝"/>
                        <a:cs typeface="Times New Roman"/>
                      </a:endParaRPr>
                    </a:p>
                  </a:txBody>
                  <a:tcPr marL="68580" marR="68580" marT="0" marB="0"/>
                </a:tc>
              </a:tr>
              <a:tr h="370840">
                <a:tc>
                  <a:txBody>
                    <a:bodyPr/>
                    <a:lstStyle/>
                    <a:p>
                      <a:pPr marL="0" marR="0">
                        <a:lnSpc>
                          <a:spcPct val="200000"/>
                        </a:lnSpc>
                        <a:spcBef>
                          <a:spcPts val="0"/>
                        </a:spcBef>
                        <a:spcAft>
                          <a:spcPts val="0"/>
                        </a:spcAft>
                      </a:pPr>
                      <a:r>
                        <a:rPr lang="en-US" sz="1200">
                          <a:effectLst/>
                          <a:latin typeface="Calibri"/>
                          <a:ea typeface="ＭＳ 明朝"/>
                          <a:cs typeface="Times"/>
                        </a:rPr>
                        <a:t>Percentageclasscompletion</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tabLst>
                          <a:tab pos="347345" algn="l"/>
                        </a:tabLst>
                      </a:pPr>
                      <a:r>
                        <a:rPr lang="en-US" sz="1200">
                          <a:effectLst/>
                          <a:latin typeface="Calibri"/>
                          <a:ea typeface="ＭＳ 明朝"/>
                          <a:cs typeface="Times"/>
                        </a:rPr>
                        <a:t>1590</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effectLst/>
                          <a:latin typeface="Calibri"/>
                          <a:ea typeface="ＭＳ 明朝"/>
                          <a:cs typeface="Times"/>
                        </a:rPr>
                        <a:t>69.3669</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effectLst/>
                          <a:latin typeface="Calibri"/>
                          <a:ea typeface="ＭＳ 明朝"/>
                          <a:cs typeface="Times"/>
                        </a:rPr>
                        <a:t>10.4105</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effectLst/>
                          <a:latin typeface="Calibri"/>
                          <a:ea typeface="ＭＳ 明朝"/>
                          <a:cs typeface="Times"/>
                        </a:rPr>
                        <a:t>27.78</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effectLst/>
                          <a:latin typeface="Calibri"/>
                          <a:ea typeface="ＭＳ 明朝"/>
                          <a:cs typeface="Times"/>
                        </a:rPr>
                        <a:t>100</a:t>
                      </a:r>
                      <a:endParaRPr lang="en-US" sz="1100">
                        <a:effectLst/>
                        <a:latin typeface="Cambria"/>
                        <a:ea typeface="ＭＳ 明朝"/>
                        <a:cs typeface="Times New Roman"/>
                      </a:endParaRPr>
                    </a:p>
                  </a:txBody>
                  <a:tcPr marL="68580" marR="68580" marT="0" marB="0"/>
                </a:tc>
              </a:tr>
              <a:tr h="370840">
                <a:tc>
                  <a:txBody>
                    <a:bodyPr/>
                    <a:lstStyle/>
                    <a:p>
                      <a:pPr marL="0" marR="0">
                        <a:lnSpc>
                          <a:spcPct val="200000"/>
                        </a:lnSpc>
                        <a:spcBef>
                          <a:spcPts val="0"/>
                        </a:spcBef>
                        <a:spcAft>
                          <a:spcPts val="0"/>
                        </a:spcAft>
                      </a:pPr>
                      <a:r>
                        <a:rPr lang="en-US" sz="1200">
                          <a:effectLst/>
                          <a:latin typeface="Calibri"/>
                          <a:ea typeface="ＭＳ 明朝"/>
                          <a:cs typeface="Times"/>
                        </a:rPr>
                        <a:t>Popestimates</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effectLst/>
                          <a:latin typeface="Calibri"/>
                          <a:ea typeface="ＭＳ 明朝"/>
                          <a:cs typeface="Times"/>
                        </a:rPr>
                        <a:t>1590</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effectLst/>
                          <a:latin typeface="Calibri"/>
                          <a:ea typeface="ＭＳ 明朝"/>
                          <a:cs typeface="Times"/>
                        </a:rPr>
                        <a:t>57769.99</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effectLst/>
                          <a:latin typeface="Calibri"/>
                          <a:ea typeface="ＭＳ 明朝"/>
                          <a:cs typeface="Times"/>
                        </a:rPr>
                        <a:t>120084.5</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dirty="0">
                          <a:effectLst/>
                          <a:latin typeface="Calibri"/>
                          <a:ea typeface="ＭＳ 明朝"/>
                          <a:cs typeface="Times"/>
                        </a:rPr>
                        <a:t>1698</a:t>
                      </a:r>
                      <a:endParaRPr lang="en-US" sz="1100" dirty="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dirty="0">
                          <a:effectLst/>
                          <a:latin typeface="Calibri"/>
                          <a:ea typeface="ＭＳ 明朝"/>
                          <a:cs typeface="Times"/>
                        </a:rPr>
                        <a:t>949599</a:t>
                      </a:r>
                      <a:endParaRPr lang="en-US" sz="1100" dirty="0">
                        <a:effectLst/>
                        <a:latin typeface="Cambria"/>
                        <a:ea typeface="ＭＳ 明朝"/>
                        <a:cs typeface="Times New Roman"/>
                      </a:endParaRPr>
                    </a:p>
                  </a:txBody>
                  <a:tcPr marL="68580" marR="68580" marT="0" marB="0"/>
                </a:tc>
              </a:tr>
            </a:tbl>
          </a:graphicData>
        </a:graphic>
      </p:graphicFrame>
      <p:sp>
        <p:nvSpPr>
          <p:cNvPr id="3" name="Title 2"/>
          <p:cNvSpPr>
            <a:spLocks noGrp="1"/>
          </p:cNvSpPr>
          <p:nvPr>
            <p:ph type="title"/>
          </p:nvPr>
        </p:nvSpPr>
        <p:spPr/>
        <p:txBody>
          <a:bodyPr/>
          <a:lstStyle/>
          <a:p>
            <a:r>
              <a:rPr lang="en-US" b="1" dirty="0" smtClean="0"/>
              <a:t>Results Fixed-effects</a:t>
            </a:r>
            <a:endParaRPr lang="en-US" b="1" dirty="0"/>
          </a:p>
        </p:txBody>
      </p:sp>
    </p:spTree>
    <p:extLst>
      <p:ext uri="{BB962C8B-B14F-4D97-AF65-F5344CB8AC3E}">
        <p14:creationId xmlns:p14="http://schemas.microsoft.com/office/powerpoint/2010/main" val="18979055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65567918"/>
              </p:ext>
            </p:extLst>
          </p:nvPr>
        </p:nvGraphicFramePr>
        <p:xfrm>
          <a:off x="457200" y="1524000"/>
          <a:ext cx="8229599" cy="3235960"/>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gridCol w="1175657"/>
              </a:tblGrid>
              <a:tr h="370840">
                <a:tc>
                  <a:txBody>
                    <a:bodyPr/>
                    <a:lstStyle/>
                    <a:p>
                      <a:pPr marL="0" marR="0">
                        <a:lnSpc>
                          <a:spcPct val="115000"/>
                        </a:lnSpc>
                        <a:spcBef>
                          <a:spcPts val="0"/>
                        </a:spcBef>
                        <a:spcAft>
                          <a:spcPts val="0"/>
                        </a:spcAft>
                      </a:pPr>
                      <a:r>
                        <a:rPr lang="en-US" sz="1200" dirty="0" err="1">
                          <a:solidFill>
                            <a:srgbClr val="282828"/>
                          </a:solidFill>
                          <a:effectLst/>
                          <a:latin typeface="Calibri"/>
                          <a:ea typeface="ＭＳ 明朝"/>
                          <a:cs typeface="Verdana"/>
                        </a:rPr>
                        <a:t>Juvenilearrests</a:t>
                      </a:r>
                      <a:endParaRPr lang="en-US" sz="1100" dirty="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0"/>
                        </a:spcAft>
                      </a:pPr>
                      <a:r>
                        <a:rPr lang="en-US" sz="1200">
                          <a:solidFill>
                            <a:srgbClr val="282828"/>
                          </a:solidFill>
                          <a:effectLst/>
                          <a:latin typeface="Calibri"/>
                          <a:ea typeface="ＭＳ 明朝"/>
                          <a:cs typeface="Verdana"/>
                        </a:rPr>
                        <a:t>Coef.</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0"/>
                        </a:spcAft>
                      </a:pPr>
                      <a:r>
                        <a:rPr lang="en-US" sz="1200">
                          <a:solidFill>
                            <a:srgbClr val="282828"/>
                          </a:solidFill>
                          <a:effectLst/>
                          <a:latin typeface="Calibri"/>
                          <a:ea typeface="ＭＳ 明朝"/>
                          <a:cs typeface="Verdana"/>
                        </a:rPr>
                        <a:t>Std. Err</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0"/>
                        </a:spcAft>
                      </a:pPr>
                      <a:r>
                        <a:rPr lang="en-US" sz="1200">
                          <a:solidFill>
                            <a:srgbClr val="282828"/>
                          </a:solidFill>
                          <a:effectLst/>
                          <a:latin typeface="Calibri"/>
                          <a:ea typeface="ＭＳ 明朝"/>
                          <a:cs typeface="Verdana"/>
                        </a:rPr>
                        <a:t>t</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0"/>
                        </a:spcAft>
                      </a:pPr>
                      <a:r>
                        <a:rPr lang="en-US" sz="1200">
                          <a:solidFill>
                            <a:srgbClr val="282828"/>
                          </a:solidFill>
                          <a:effectLst/>
                          <a:latin typeface="Calibri"/>
                          <a:ea typeface="ＭＳ 明朝"/>
                          <a:cs typeface="Verdana"/>
                        </a:rPr>
                        <a:t>P&gt; t</a:t>
                      </a:r>
                      <a:endParaRPr lang="en-US" sz="1100">
                        <a:effectLst/>
                        <a:latin typeface="Cambria"/>
                        <a:ea typeface="ＭＳ 明朝"/>
                        <a:cs typeface="Times New Roman"/>
                      </a:endParaRPr>
                    </a:p>
                  </a:txBody>
                  <a:tcPr marL="68580" marR="68580" marT="0" marB="0"/>
                </a:tc>
                <a:tc gridSpan="2">
                  <a:txBody>
                    <a:bodyPr/>
                    <a:lstStyle/>
                    <a:p>
                      <a:pPr marL="0" marR="0">
                        <a:lnSpc>
                          <a:spcPct val="115000"/>
                        </a:lnSpc>
                        <a:spcBef>
                          <a:spcPts val="0"/>
                        </a:spcBef>
                        <a:spcAft>
                          <a:spcPts val="0"/>
                        </a:spcAft>
                      </a:pPr>
                      <a:r>
                        <a:rPr lang="en-US" sz="1200">
                          <a:solidFill>
                            <a:srgbClr val="282828"/>
                          </a:solidFill>
                          <a:effectLst/>
                          <a:latin typeface="Calibri"/>
                          <a:ea typeface="ＭＳ 明朝"/>
                          <a:cs typeface="Verdana"/>
                        </a:rPr>
                        <a:t>95 %    Conf. Interval</a:t>
                      </a:r>
                      <a:endParaRPr lang="en-US" sz="1100">
                        <a:effectLst/>
                        <a:latin typeface="Cambria"/>
                        <a:ea typeface="ＭＳ 明朝"/>
                        <a:cs typeface="Times New Roman"/>
                      </a:endParaRPr>
                    </a:p>
                  </a:txBody>
                  <a:tcPr marL="68580" marR="68580" marT="0" marB="0"/>
                </a:tc>
                <a:tc hMerge="1">
                  <a:txBody>
                    <a:bodyPr/>
                    <a:lstStyle/>
                    <a:p>
                      <a:endParaRPr lang="en-US"/>
                    </a:p>
                  </a:txBody>
                  <a:tcPr/>
                </a:tc>
              </a:tr>
              <a:tr h="370840">
                <a:tc>
                  <a:txBody>
                    <a:bodyPr/>
                    <a:lstStyle/>
                    <a:p>
                      <a:pPr marL="0" marR="0">
                        <a:lnSpc>
                          <a:spcPct val="115000"/>
                        </a:lnSpc>
                        <a:spcBef>
                          <a:spcPts val="0"/>
                        </a:spcBef>
                        <a:spcAft>
                          <a:spcPts val="0"/>
                        </a:spcAft>
                      </a:pPr>
                      <a:r>
                        <a:rPr lang="en-US" sz="1200">
                          <a:effectLst/>
                          <a:latin typeface="Calibri"/>
                          <a:ea typeface="ＭＳ 明朝"/>
                          <a:cs typeface="Times"/>
                        </a:rPr>
                        <a:t>Percentbelowpoverty</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.4885751</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.2775983</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1.76</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0.079</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-.0562</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1.0334</a:t>
                      </a:r>
                      <a:endParaRPr lang="en-US" sz="1100">
                        <a:effectLst/>
                        <a:latin typeface="Cambria"/>
                        <a:ea typeface="ＭＳ 明朝"/>
                        <a:cs typeface="Times New Roman"/>
                      </a:endParaRPr>
                    </a:p>
                    <a:p>
                      <a:pPr marL="0" marR="0">
                        <a:lnSpc>
                          <a:spcPct val="115000"/>
                        </a:lnSpc>
                        <a:spcBef>
                          <a:spcPts val="0"/>
                        </a:spcBef>
                        <a:spcAft>
                          <a:spcPts val="0"/>
                        </a:spcAft>
                      </a:pPr>
                      <a:r>
                        <a:rPr lang="en-US" sz="1200">
                          <a:solidFill>
                            <a:srgbClr val="282828"/>
                          </a:solidFill>
                          <a:effectLst/>
                          <a:latin typeface="Calibri"/>
                          <a:ea typeface="ＭＳ 明朝"/>
                          <a:cs typeface="Verdana"/>
                        </a:rPr>
                        <a:t> </a:t>
                      </a:r>
                      <a:endParaRPr lang="en-US" sz="1100">
                        <a:effectLst/>
                        <a:latin typeface="Cambria"/>
                        <a:ea typeface="ＭＳ 明朝"/>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effectLst/>
                          <a:latin typeface="Calibri"/>
                          <a:ea typeface="ＭＳ 明朝"/>
                          <a:cs typeface="Times"/>
                        </a:rPr>
                        <a:t>Childabuse</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.0267804</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.0038254</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7.00</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0.000</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.0192</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.0342</a:t>
                      </a:r>
                      <a:endParaRPr lang="en-US" sz="1100">
                        <a:effectLst/>
                        <a:latin typeface="Cambria"/>
                        <a:ea typeface="ＭＳ 明朝"/>
                        <a:cs typeface="Times New Roman"/>
                      </a:endParaRPr>
                    </a:p>
                    <a:p>
                      <a:pPr marL="0" marR="0">
                        <a:lnSpc>
                          <a:spcPct val="115000"/>
                        </a:lnSpc>
                        <a:spcBef>
                          <a:spcPts val="0"/>
                        </a:spcBef>
                        <a:spcAft>
                          <a:spcPts val="0"/>
                        </a:spcAft>
                      </a:pPr>
                      <a:r>
                        <a:rPr lang="en-US" sz="1200">
                          <a:solidFill>
                            <a:srgbClr val="282828"/>
                          </a:solidFill>
                          <a:effectLst/>
                          <a:latin typeface="Calibri"/>
                          <a:ea typeface="ＭＳ 明朝"/>
                          <a:cs typeface="Verdana"/>
                        </a:rPr>
                        <a:t> </a:t>
                      </a:r>
                      <a:endParaRPr lang="en-US" sz="1100">
                        <a:effectLst/>
                        <a:latin typeface="Cambria"/>
                        <a:ea typeface="ＭＳ 明朝"/>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effectLst/>
                          <a:latin typeface="Calibri"/>
                          <a:ea typeface="ＭＳ 明朝"/>
                          <a:cs typeface="Times"/>
                        </a:rPr>
                        <a:t>Percentageclasscompletion</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.0594534</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dirty="0">
                          <a:effectLst/>
                          <a:latin typeface="Calibri"/>
                          <a:ea typeface="ＭＳ 明朝"/>
                          <a:cs typeface="Courier"/>
                        </a:rPr>
                        <a:t>.0893669</a:t>
                      </a:r>
                      <a:endParaRPr lang="en-US" sz="1100" dirty="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0.67</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0.506</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-.1159</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.2348</a:t>
                      </a:r>
                      <a:endParaRPr lang="en-US" sz="1100">
                        <a:effectLst/>
                        <a:latin typeface="Cambria"/>
                        <a:ea typeface="ＭＳ 明朝"/>
                        <a:cs typeface="Times New Roman"/>
                      </a:endParaRPr>
                    </a:p>
                    <a:p>
                      <a:pPr marL="0" marR="0">
                        <a:lnSpc>
                          <a:spcPct val="115000"/>
                        </a:lnSpc>
                        <a:spcBef>
                          <a:spcPts val="0"/>
                        </a:spcBef>
                        <a:spcAft>
                          <a:spcPts val="0"/>
                        </a:spcAft>
                      </a:pPr>
                      <a:r>
                        <a:rPr lang="en-US" sz="1200">
                          <a:solidFill>
                            <a:srgbClr val="282828"/>
                          </a:solidFill>
                          <a:effectLst/>
                          <a:latin typeface="Calibri"/>
                          <a:ea typeface="ＭＳ 明朝"/>
                          <a:cs typeface="Verdana"/>
                        </a:rPr>
                        <a:t> </a:t>
                      </a:r>
                      <a:endParaRPr lang="en-US" sz="1100">
                        <a:effectLst/>
                        <a:latin typeface="Cambria"/>
                        <a:ea typeface="ＭＳ 明朝"/>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effectLst/>
                          <a:latin typeface="Calibri"/>
                          <a:ea typeface="ＭＳ 明朝"/>
                          <a:cs typeface="Times"/>
                        </a:rPr>
                        <a:t>Popestimates</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-.0009122</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.0000822</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-11.10</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0.000</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-.0010</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-.0007</a:t>
                      </a:r>
                      <a:endParaRPr lang="en-US" sz="1100">
                        <a:effectLst/>
                        <a:latin typeface="Cambria"/>
                        <a:ea typeface="ＭＳ 明朝"/>
                        <a:cs typeface="Times New Roman"/>
                      </a:endParaRPr>
                    </a:p>
                    <a:p>
                      <a:pPr marL="0" marR="0">
                        <a:lnSpc>
                          <a:spcPct val="115000"/>
                        </a:lnSpc>
                        <a:spcBef>
                          <a:spcPts val="0"/>
                        </a:spcBef>
                        <a:spcAft>
                          <a:spcPts val="0"/>
                        </a:spcAft>
                      </a:pPr>
                      <a:r>
                        <a:rPr lang="en-US" sz="1200">
                          <a:solidFill>
                            <a:srgbClr val="282828"/>
                          </a:solidFill>
                          <a:effectLst/>
                          <a:latin typeface="Calibri"/>
                          <a:ea typeface="ＭＳ 明朝"/>
                          <a:cs typeface="Verdana"/>
                        </a:rPr>
                        <a:t> </a:t>
                      </a:r>
                      <a:endParaRPr lang="en-US" sz="1100">
                        <a:effectLst/>
                        <a:latin typeface="Cambria"/>
                        <a:ea typeface="ＭＳ 明朝"/>
                        <a:cs typeface="Times New Roman"/>
                      </a:endParaRPr>
                    </a:p>
                  </a:txBody>
                  <a:tcPr marL="68580" marR="68580" marT="0" marB="0"/>
                </a:tc>
              </a:tr>
              <a:tr h="370840">
                <a:tc>
                  <a:txBody>
                    <a:bodyPr/>
                    <a:lstStyle/>
                    <a:p>
                      <a:pPr marL="0" marR="0">
                        <a:lnSpc>
                          <a:spcPct val="115000"/>
                        </a:lnSpc>
                        <a:spcBef>
                          <a:spcPts val="0"/>
                        </a:spcBef>
                        <a:spcAft>
                          <a:spcPts val="0"/>
                        </a:spcAft>
                      </a:pPr>
                      <a:r>
                        <a:rPr lang="en-US" sz="1200">
                          <a:solidFill>
                            <a:srgbClr val="282828"/>
                          </a:solidFill>
                          <a:effectLst/>
                          <a:latin typeface="Calibri"/>
                          <a:ea typeface="ＭＳ 明朝"/>
                          <a:cs typeface="Verdana"/>
                        </a:rPr>
                        <a:t>_cons</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41.05833</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8.008814</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5.13</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0.000</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a:effectLst/>
                          <a:latin typeface="Calibri"/>
                          <a:ea typeface="ＭＳ 明朝"/>
                          <a:cs typeface="Courier"/>
                        </a:rPr>
                        <a:t>25.3394</a:t>
                      </a:r>
                      <a:endParaRPr lang="en-US" sz="1100">
                        <a:effectLst/>
                        <a:latin typeface="Cambria"/>
                        <a:ea typeface="ＭＳ 明朝"/>
                        <a:cs typeface="Times New Roman"/>
                      </a:endParaRPr>
                    </a:p>
                  </a:txBody>
                  <a:tcPr marL="68580" marR="68580" marT="0" marB="0"/>
                </a:tc>
                <a:tc>
                  <a:txBody>
                    <a:bodyPr/>
                    <a:lstStyle/>
                    <a:p>
                      <a:pPr marL="0" marR="0">
                        <a:lnSpc>
                          <a:spcPct val="115000"/>
                        </a:lnSpc>
                        <a:spcBef>
                          <a:spcPts val="0"/>
                        </a:spcBef>
                        <a:spcAft>
                          <a:spcPts val="1200"/>
                        </a:spcAft>
                      </a:pPr>
                      <a:r>
                        <a:rPr lang="en-US" sz="1200" dirty="0">
                          <a:effectLst/>
                          <a:latin typeface="Calibri"/>
                          <a:ea typeface="ＭＳ 明朝"/>
                          <a:cs typeface="Courier"/>
                        </a:rPr>
                        <a:t>56.7772</a:t>
                      </a:r>
                      <a:endParaRPr lang="en-US" sz="1100" dirty="0">
                        <a:effectLst/>
                        <a:latin typeface="Cambria"/>
                        <a:ea typeface="ＭＳ 明朝"/>
                        <a:cs typeface="Times New Roman"/>
                      </a:endParaRPr>
                    </a:p>
                    <a:p>
                      <a:pPr marL="0" marR="0">
                        <a:lnSpc>
                          <a:spcPct val="115000"/>
                        </a:lnSpc>
                        <a:spcBef>
                          <a:spcPts val="0"/>
                        </a:spcBef>
                        <a:spcAft>
                          <a:spcPts val="0"/>
                        </a:spcAft>
                      </a:pPr>
                      <a:r>
                        <a:rPr lang="en-US" sz="1200" dirty="0">
                          <a:solidFill>
                            <a:srgbClr val="282828"/>
                          </a:solidFill>
                          <a:effectLst/>
                          <a:latin typeface="Calibri"/>
                          <a:ea typeface="ＭＳ 明朝"/>
                          <a:cs typeface="Verdana"/>
                        </a:rPr>
                        <a:t> </a:t>
                      </a:r>
                      <a:endParaRPr lang="en-US" sz="1100" dirty="0">
                        <a:effectLst/>
                        <a:latin typeface="Cambria"/>
                        <a:ea typeface="ＭＳ 明朝"/>
                        <a:cs typeface="Times New Roman"/>
                      </a:endParaRPr>
                    </a:p>
                  </a:txBody>
                  <a:tcPr marL="68580" marR="68580" marT="0" marB="0"/>
                </a:tc>
              </a:tr>
            </a:tbl>
          </a:graphicData>
        </a:graphic>
      </p:graphicFrame>
      <p:sp>
        <p:nvSpPr>
          <p:cNvPr id="3" name="Title 2"/>
          <p:cNvSpPr>
            <a:spLocks noGrp="1"/>
          </p:cNvSpPr>
          <p:nvPr>
            <p:ph type="title"/>
          </p:nvPr>
        </p:nvSpPr>
        <p:spPr/>
        <p:txBody>
          <a:bodyPr/>
          <a:lstStyle/>
          <a:p>
            <a:r>
              <a:rPr lang="en-US" b="1" dirty="0"/>
              <a:t>Results Fixed-effects</a:t>
            </a:r>
            <a:endParaRPr lang="en-US" dirty="0"/>
          </a:p>
        </p:txBody>
      </p:sp>
      <p:sp>
        <p:nvSpPr>
          <p:cNvPr id="6" name="TextBox 5"/>
          <p:cNvSpPr txBox="1"/>
          <p:nvPr/>
        </p:nvSpPr>
        <p:spPr>
          <a:xfrm>
            <a:off x="752365" y="5086774"/>
            <a:ext cx="7779044" cy="923330"/>
          </a:xfrm>
          <a:prstGeom prst="rect">
            <a:avLst/>
          </a:prstGeom>
          <a:noFill/>
        </p:spPr>
        <p:txBody>
          <a:bodyPr wrap="square" rtlCol="0">
            <a:spAutoFit/>
          </a:bodyPr>
          <a:lstStyle/>
          <a:p>
            <a:r>
              <a:rPr lang="en-US" dirty="0"/>
              <a:t>	The equation presented  from the panel data analysis is as follows </a:t>
            </a:r>
            <a:r>
              <a:rPr lang="en-US" dirty="0" err="1"/>
              <a:t>ARRTit</a:t>
            </a:r>
            <a:r>
              <a:rPr lang="en-US" dirty="0"/>
              <a:t> = β1</a:t>
            </a:r>
            <a:r>
              <a:rPr lang="en-US" i="1" dirty="0"/>
              <a:t>POV</a:t>
            </a:r>
            <a:r>
              <a:rPr lang="en-US" dirty="0"/>
              <a:t>it + β2</a:t>
            </a:r>
            <a:r>
              <a:rPr lang="en-US" i="1" dirty="0"/>
              <a:t>ABUS</a:t>
            </a:r>
            <a:r>
              <a:rPr lang="en-US" dirty="0"/>
              <a:t>it  + β3</a:t>
            </a:r>
            <a:r>
              <a:rPr lang="en-US" i="1" dirty="0"/>
              <a:t>CLAS</a:t>
            </a:r>
            <a:r>
              <a:rPr lang="en-US" dirty="0"/>
              <a:t>it + β4</a:t>
            </a:r>
            <a:r>
              <a:rPr lang="en-US" i="1" dirty="0"/>
              <a:t>POP</a:t>
            </a:r>
            <a:r>
              <a:rPr lang="en-US" dirty="0"/>
              <a:t>it + α</a:t>
            </a:r>
            <a:r>
              <a:rPr lang="en-US" dirty="0" err="1"/>
              <a:t>i</a:t>
            </a:r>
            <a:r>
              <a:rPr lang="en-US" dirty="0"/>
              <a:t> + </a:t>
            </a:r>
            <a:r>
              <a:rPr lang="en-US" i="1" dirty="0" err="1"/>
              <a:t>u</a:t>
            </a:r>
            <a:r>
              <a:rPr lang="en-US" dirty="0" err="1"/>
              <a:t>it</a:t>
            </a:r>
            <a:r>
              <a:rPr lang="en-US" dirty="0"/>
              <a:t>.</a:t>
            </a:r>
          </a:p>
          <a:p>
            <a:endParaRPr lang="en-US" dirty="0"/>
          </a:p>
        </p:txBody>
      </p:sp>
    </p:spTree>
    <p:extLst>
      <p:ext uri="{BB962C8B-B14F-4D97-AF65-F5344CB8AC3E}">
        <p14:creationId xmlns:p14="http://schemas.microsoft.com/office/powerpoint/2010/main" val="9235983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a:t>Model Summary 1.3</a:t>
            </a:r>
            <a:endParaRPr lang="en-US" dirty="0"/>
          </a:p>
          <a:p>
            <a:pPr marL="0" indent="0">
              <a:buNone/>
            </a:pPr>
            <a:r>
              <a:rPr lang="en-US" b="1" dirty="0" smtClean="0"/>
              <a:t>________________________________________________</a:t>
            </a:r>
            <a:r>
              <a:rPr lang="en-US" dirty="0" smtClean="0"/>
              <a:t>R</a:t>
            </a:r>
            <a:r>
              <a:rPr lang="en-US" dirty="0"/>
              <a:t>-</a:t>
            </a:r>
            <a:r>
              <a:rPr lang="en-US" dirty="0" err="1"/>
              <a:t>sq</a:t>
            </a:r>
            <a:r>
              <a:rPr lang="en-US" dirty="0"/>
              <a:t>: within= 0.2154	 </a:t>
            </a:r>
            <a:r>
              <a:rPr lang="en-US" dirty="0" smtClean="0"/>
              <a:t>F</a:t>
            </a:r>
            <a:r>
              <a:rPr lang="en-US" dirty="0"/>
              <a:t>(4,  869)     = 59.65</a:t>
            </a:r>
          </a:p>
          <a:p>
            <a:pPr marL="0" indent="0">
              <a:buNone/>
            </a:pPr>
            <a:r>
              <a:rPr lang="en-US" dirty="0"/>
              <a:t>between= 0.6734		 </a:t>
            </a:r>
            <a:r>
              <a:rPr lang="en-US" dirty="0" err="1" smtClean="0"/>
              <a:t>Prob</a:t>
            </a:r>
            <a:r>
              <a:rPr lang="en-US" dirty="0"/>
              <a:t>&gt; F      =0.0000</a:t>
            </a:r>
          </a:p>
          <a:p>
            <a:pPr marL="0" indent="0">
              <a:buNone/>
            </a:pPr>
            <a:r>
              <a:rPr lang="en-US" dirty="0" smtClean="0">
                <a:solidFill>
                  <a:srgbClr val="800000"/>
                </a:solidFill>
              </a:rPr>
              <a:t>overall</a:t>
            </a:r>
            <a:r>
              <a:rPr lang="en-US" dirty="0">
                <a:solidFill>
                  <a:srgbClr val="800000"/>
                </a:solidFill>
              </a:rPr>
              <a:t>= 0.4461</a:t>
            </a:r>
          </a:p>
          <a:p>
            <a:pPr marL="0" indent="0">
              <a:buNone/>
            </a:pPr>
            <a:r>
              <a:rPr lang="en-US" dirty="0"/>
              <a:t> </a:t>
            </a:r>
          </a:p>
          <a:p>
            <a:pPr marL="0" indent="0">
              <a:buNone/>
            </a:pPr>
            <a:r>
              <a:rPr lang="en-US" dirty="0" err="1" smtClean="0"/>
              <a:t>corr</a:t>
            </a:r>
            <a:r>
              <a:rPr lang="en-US" dirty="0"/>
              <a:t>(</a:t>
            </a:r>
            <a:r>
              <a:rPr lang="en-US" dirty="0" err="1"/>
              <a:t>u_i</a:t>
            </a:r>
            <a:r>
              <a:rPr lang="en-US" dirty="0"/>
              <a:t>, </a:t>
            </a:r>
            <a:r>
              <a:rPr lang="en-US" dirty="0" err="1"/>
              <a:t>Xb</a:t>
            </a:r>
            <a:r>
              <a:rPr lang="en-US" dirty="0"/>
              <a:t>) = -0.9825</a:t>
            </a:r>
          </a:p>
          <a:p>
            <a:endParaRPr lang="en-US" dirty="0"/>
          </a:p>
        </p:txBody>
      </p:sp>
      <p:sp>
        <p:nvSpPr>
          <p:cNvPr id="3" name="Title 2"/>
          <p:cNvSpPr>
            <a:spLocks noGrp="1"/>
          </p:cNvSpPr>
          <p:nvPr>
            <p:ph type="title"/>
          </p:nvPr>
        </p:nvSpPr>
        <p:spPr/>
        <p:txBody>
          <a:bodyPr/>
          <a:lstStyle/>
          <a:p>
            <a:r>
              <a:rPr lang="en-US" b="1" dirty="0"/>
              <a:t>Results Fixed-effects</a:t>
            </a:r>
            <a:endParaRPr lang="en-US" dirty="0"/>
          </a:p>
        </p:txBody>
      </p:sp>
    </p:spTree>
    <p:extLst>
      <p:ext uri="{BB962C8B-B14F-4D97-AF65-F5344CB8AC3E}">
        <p14:creationId xmlns:p14="http://schemas.microsoft.com/office/powerpoint/2010/main" val="8097765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3168303"/>
              </p:ext>
            </p:extLst>
          </p:nvPr>
        </p:nvGraphicFramePr>
        <p:xfrm>
          <a:off x="457200" y="1524000"/>
          <a:ext cx="8229599" cy="2225040"/>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gridCol w="1175657"/>
              </a:tblGrid>
              <a:tr h="370840">
                <a:tc>
                  <a:txBody>
                    <a:bodyPr/>
                    <a:lstStyle/>
                    <a:p>
                      <a:pPr marL="0" marR="0">
                        <a:lnSpc>
                          <a:spcPct val="200000"/>
                        </a:lnSpc>
                        <a:spcBef>
                          <a:spcPts val="0"/>
                        </a:spcBef>
                        <a:spcAft>
                          <a:spcPts val="0"/>
                        </a:spcAft>
                      </a:pPr>
                      <a:r>
                        <a:rPr lang="en-US" sz="1200" dirty="0" err="1">
                          <a:solidFill>
                            <a:srgbClr val="282828"/>
                          </a:solidFill>
                          <a:effectLst/>
                          <a:latin typeface="Calibri"/>
                          <a:ea typeface="ＭＳ 明朝"/>
                          <a:cs typeface="Verdana"/>
                        </a:rPr>
                        <a:t>Juvenileart</a:t>
                      </a:r>
                      <a:endParaRPr lang="en-US" sz="1100" dirty="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Coef.</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Std. Err.</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t</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p&gt;t</a:t>
                      </a:r>
                      <a:endParaRPr lang="en-US" sz="1100">
                        <a:effectLst/>
                        <a:latin typeface="Cambria"/>
                        <a:ea typeface="ＭＳ 明朝"/>
                        <a:cs typeface="Times New Roman"/>
                      </a:endParaRPr>
                    </a:p>
                  </a:txBody>
                  <a:tcPr marL="68580" marR="68580" marT="0" marB="0"/>
                </a:tc>
                <a:tc gridSpan="2">
                  <a:txBody>
                    <a:bodyPr/>
                    <a:lstStyle/>
                    <a:p>
                      <a:pPr marL="0" marR="0">
                        <a:lnSpc>
                          <a:spcPct val="200000"/>
                        </a:lnSpc>
                        <a:spcBef>
                          <a:spcPts val="0"/>
                        </a:spcBef>
                        <a:spcAft>
                          <a:spcPts val="0"/>
                        </a:spcAft>
                      </a:pPr>
                      <a:r>
                        <a:rPr lang="en-US" sz="1200" dirty="0">
                          <a:solidFill>
                            <a:srgbClr val="282828"/>
                          </a:solidFill>
                          <a:effectLst/>
                          <a:latin typeface="Calibri"/>
                          <a:ea typeface="ＭＳ 明朝"/>
                          <a:cs typeface="Verdana"/>
                        </a:rPr>
                        <a:t>95% </a:t>
                      </a:r>
                      <a:r>
                        <a:rPr lang="en-US" sz="1200" dirty="0" smtClean="0">
                          <a:solidFill>
                            <a:srgbClr val="282828"/>
                          </a:solidFill>
                          <a:effectLst/>
                          <a:latin typeface="Calibri"/>
                          <a:ea typeface="ＭＳ 明朝"/>
                          <a:cs typeface="Verdana"/>
                        </a:rPr>
                        <a:t>Conf.   Interval</a:t>
                      </a:r>
                      <a:endParaRPr lang="en-US" sz="1100" dirty="0">
                        <a:effectLst/>
                        <a:latin typeface="Cambria"/>
                        <a:ea typeface="ＭＳ 明朝"/>
                        <a:cs typeface="Times New Roman"/>
                      </a:endParaRPr>
                    </a:p>
                  </a:txBody>
                  <a:tcPr marL="68580" marR="68580" marT="0" marB="0"/>
                </a:tc>
                <a:tc hMerge="1">
                  <a:txBody>
                    <a:bodyPr/>
                    <a:lstStyle/>
                    <a:p>
                      <a:pPr marL="0" marR="0">
                        <a:lnSpc>
                          <a:spcPct val="200000"/>
                        </a:lnSpc>
                        <a:spcBef>
                          <a:spcPts val="0"/>
                        </a:spcBef>
                        <a:spcAft>
                          <a:spcPts val="0"/>
                        </a:spcAft>
                      </a:pPr>
                      <a:endParaRPr lang="en-US" sz="1100" dirty="0">
                        <a:effectLst/>
                        <a:latin typeface="Cambria"/>
                        <a:ea typeface="ＭＳ 明朝"/>
                        <a:cs typeface="Times New Roman"/>
                      </a:endParaRPr>
                    </a:p>
                  </a:txBody>
                  <a:tcPr marL="68580" marR="68580" marT="0" marB="0"/>
                </a:tc>
              </a:tr>
              <a:tr h="370840">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percentbel</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.7025268</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.1430486</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4.91</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.000</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.4218256</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.983228</a:t>
                      </a:r>
                      <a:endParaRPr lang="en-US" sz="1100">
                        <a:effectLst/>
                        <a:latin typeface="Cambria"/>
                        <a:ea typeface="ＭＳ 明朝"/>
                        <a:cs typeface="Times New Roman"/>
                      </a:endParaRPr>
                    </a:p>
                  </a:txBody>
                  <a:tcPr marL="68580" marR="68580" marT="0" marB="0"/>
                </a:tc>
              </a:tr>
              <a:tr h="370840">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childabuse</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.026125</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.0028279</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9.24</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.000</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.0205758</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dirty="0">
                          <a:solidFill>
                            <a:srgbClr val="282828"/>
                          </a:solidFill>
                          <a:effectLst/>
                          <a:latin typeface="Calibri"/>
                          <a:ea typeface="ＭＳ 明朝"/>
                          <a:cs typeface="Verdana"/>
                        </a:rPr>
                        <a:t>.0316741</a:t>
                      </a:r>
                      <a:endParaRPr lang="en-US" sz="1100" dirty="0">
                        <a:effectLst/>
                        <a:latin typeface="Cambria"/>
                        <a:ea typeface="ＭＳ 明朝"/>
                        <a:cs typeface="Times New Roman"/>
                      </a:endParaRPr>
                    </a:p>
                  </a:txBody>
                  <a:tcPr marL="68580" marR="68580" marT="0" marB="0"/>
                </a:tc>
              </a:tr>
              <a:tr h="370840">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percentagen</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-.0607179</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.0826668</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-.73</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.463</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-.2229331</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.1014974</a:t>
                      </a:r>
                      <a:endParaRPr lang="en-US" sz="1100">
                        <a:effectLst/>
                        <a:latin typeface="Cambria"/>
                        <a:ea typeface="ＭＳ 明朝"/>
                        <a:cs typeface="Times New Roman"/>
                      </a:endParaRPr>
                    </a:p>
                  </a:txBody>
                  <a:tcPr marL="68580" marR="68580" marT="0" marB="0"/>
                </a:tc>
              </a:tr>
              <a:tr h="370840">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popestimates</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.0000946</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.0000165</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5.74</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.000</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.0000623</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.000127</a:t>
                      </a:r>
                      <a:endParaRPr lang="en-US" sz="1100">
                        <a:effectLst/>
                        <a:latin typeface="Cambria"/>
                        <a:ea typeface="ＭＳ 明朝"/>
                        <a:cs typeface="Times New Roman"/>
                      </a:endParaRPr>
                    </a:p>
                  </a:txBody>
                  <a:tcPr marL="68580" marR="68580" marT="0" marB="0"/>
                </a:tc>
              </a:tr>
              <a:tr h="370840">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_cons</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-17.11866</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6.854377</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-2.50</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.013</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a:solidFill>
                            <a:srgbClr val="282828"/>
                          </a:solidFill>
                          <a:effectLst/>
                          <a:latin typeface="Calibri"/>
                          <a:ea typeface="ＭＳ 明朝"/>
                          <a:cs typeface="Verdana"/>
                        </a:rPr>
                        <a:t>-30.56886</a:t>
                      </a:r>
                      <a:endParaRPr lang="en-US" sz="1100">
                        <a:effectLst/>
                        <a:latin typeface="Cambria"/>
                        <a:ea typeface="ＭＳ 明朝"/>
                        <a:cs typeface="Times New Roman"/>
                      </a:endParaRPr>
                    </a:p>
                  </a:txBody>
                  <a:tcPr marL="68580" marR="68580" marT="0" marB="0"/>
                </a:tc>
                <a:tc>
                  <a:txBody>
                    <a:bodyPr/>
                    <a:lstStyle/>
                    <a:p>
                      <a:pPr marL="0" marR="0">
                        <a:lnSpc>
                          <a:spcPct val="200000"/>
                        </a:lnSpc>
                        <a:spcBef>
                          <a:spcPts val="0"/>
                        </a:spcBef>
                        <a:spcAft>
                          <a:spcPts val="0"/>
                        </a:spcAft>
                      </a:pPr>
                      <a:r>
                        <a:rPr lang="en-US" sz="1200" dirty="0">
                          <a:solidFill>
                            <a:srgbClr val="282828"/>
                          </a:solidFill>
                          <a:effectLst/>
                          <a:latin typeface="Calibri"/>
                          <a:ea typeface="ＭＳ 明朝"/>
                          <a:cs typeface="Verdana"/>
                        </a:rPr>
                        <a:t>-3.668466</a:t>
                      </a:r>
                      <a:endParaRPr lang="en-US" sz="1100" dirty="0">
                        <a:effectLst/>
                        <a:latin typeface="Cambria"/>
                        <a:ea typeface="ＭＳ 明朝"/>
                        <a:cs typeface="Times New Roman"/>
                      </a:endParaRPr>
                    </a:p>
                  </a:txBody>
                  <a:tcPr marL="68580" marR="68580" marT="0" marB="0"/>
                </a:tc>
              </a:tr>
            </a:tbl>
          </a:graphicData>
        </a:graphic>
      </p:graphicFrame>
      <p:sp>
        <p:nvSpPr>
          <p:cNvPr id="3" name="Title 2"/>
          <p:cNvSpPr>
            <a:spLocks noGrp="1"/>
          </p:cNvSpPr>
          <p:nvPr>
            <p:ph type="title"/>
          </p:nvPr>
        </p:nvSpPr>
        <p:spPr/>
        <p:txBody>
          <a:bodyPr/>
          <a:lstStyle/>
          <a:p>
            <a:r>
              <a:rPr lang="en-US" b="1" dirty="0"/>
              <a:t>Results </a:t>
            </a:r>
            <a:r>
              <a:rPr lang="en-US" b="1" dirty="0" smtClean="0"/>
              <a:t>OLS</a:t>
            </a:r>
            <a:endParaRPr lang="en-US" dirty="0"/>
          </a:p>
        </p:txBody>
      </p:sp>
      <p:sp>
        <p:nvSpPr>
          <p:cNvPr id="5" name="TextBox 4"/>
          <p:cNvSpPr txBox="1"/>
          <p:nvPr/>
        </p:nvSpPr>
        <p:spPr>
          <a:xfrm>
            <a:off x="779975" y="4265436"/>
            <a:ext cx="7765239" cy="2031325"/>
          </a:xfrm>
          <a:prstGeom prst="rect">
            <a:avLst/>
          </a:prstGeom>
          <a:noFill/>
        </p:spPr>
        <p:txBody>
          <a:bodyPr wrap="square" rtlCol="0">
            <a:spAutoFit/>
          </a:bodyPr>
          <a:lstStyle/>
          <a:p>
            <a:r>
              <a:rPr lang="en-US" dirty="0" smtClean="0"/>
              <a:t>R</a:t>
            </a:r>
            <a:r>
              <a:rPr lang="en-US" dirty="0"/>
              <a:t>-</a:t>
            </a:r>
            <a:r>
              <a:rPr lang="en-US" dirty="0" err="1"/>
              <a:t>sq</a:t>
            </a:r>
            <a:r>
              <a:rPr lang="en-US" dirty="0"/>
              <a:t>:= .5207		 		</a:t>
            </a:r>
            <a:r>
              <a:rPr lang="en-US" dirty="0" smtClean="0"/>
              <a:t>F</a:t>
            </a:r>
            <a:r>
              <a:rPr lang="en-US" dirty="0"/>
              <a:t>(4,  1026)     = 278.64</a:t>
            </a:r>
          </a:p>
          <a:p>
            <a:r>
              <a:rPr lang="en-US" dirty="0" err="1"/>
              <a:t>Adj</a:t>
            </a:r>
            <a:r>
              <a:rPr lang="en-US" dirty="0"/>
              <a:t> R-</a:t>
            </a:r>
            <a:r>
              <a:rPr lang="en-US" dirty="0" err="1"/>
              <a:t>sq</a:t>
            </a:r>
            <a:r>
              <a:rPr lang="en-US" dirty="0"/>
              <a:t>: = 0.5188				</a:t>
            </a:r>
            <a:r>
              <a:rPr lang="en-US" dirty="0" err="1" smtClean="0"/>
              <a:t>Prob</a:t>
            </a:r>
            <a:r>
              <a:rPr lang="en-US" dirty="0"/>
              <a:t>&gt; F      =0.0000</a:t>
            </a:r>
          </a:p>
          <a:p>
            <a:endParaRPr lang="en-US" dirty="0"/>
          </a:p>
          <a:p>
            <a:r>
              <a:rPr lang="en-US" dirty="0" smtClean="0"/>
              <a:t>Root </a:t>
            </a:r>
            <a:r>
              <a:rPr lang="en-US" dirty="0"/>
              <a:t>MSE = 28.228</a:t>
            </a:r>
          </a:p>
          <a:p>
            <a:endParaRPr lang="en-US" dirty="0" smtClean="0"/>
          </a:p>
          <a:p>
            <a:endParaRPr lang="en-US" dirty="0"/>
          </a:p>
          <a:p>
            <a:r>
              <a:rPr lang="en-US" dirty="0" err="1" smtClean="0"/>
              <a:t>ARRT</a:t>
            </a:r>
            <a:r>
              <a:rPr lang="en-US" baseline="-25000" dirty="0" err="1" smtClean="0"/>
              <a:t>it</a:t>
            </a:r>
            <a:r>
              <a:rPr lang="en-US" dirty="0" smtClean="0"/>
              <a:t> </a:t>
            </a:r>
            <a:r>
              <a:rPr lang="en-US" dirty="0"/>
              <a:t>=β</a:t>
            </a:r>
            <a:r>
              <a:rPr lang="en-US" baseline="-25000" dirty="0"/>
              <a:t>1</a:t>
            </a:r>
            <a:r>
              <a:rPr lang="en-US" dirty="0"/>
              <a:t>POV+β</a:t>
            </a:r>
            <a:r>
              <a:rPr lang="en-US" baseline="-25000" dirty="0"/>
              <a:t>2</a:t>
            </a:r>
            <a:r>
              <a:rPr lang="en-US" dirty="0"/>
              <a:t>ABUS</a:t>
            </a:r>
            <a:r>
              <a:rPr lang="en-US" baseline="-25000" dirty="0"/>
              <a:t>2it</a:t>
            </a:r>
            <a:r>
              <a:rPr lang="en-US" dirty="0"/>
              <a:t>+β</a:t>
            </a:r>
            <a:r>
              <a:rPr lang="en-US" baseline="-25000" dirty="0"/>
              <a:t>3</a:t>
            </a:r>
            <a:r>
              <a:rPr lang="en-US" dirty="0"/>
              <a:t>CLAS</a:t>
            </a:r>
            <a:r>
              <a:rPr lang="en-US" baseline="-25000" dirty="0"/>
              <a:t>3it</a:t>
            </a:r>
            <a:r>
              <a:rPr lang="en-US" dirty="0"/>
              <a:t>+ β</a:t>
            </a:r>
            <a:r>
              <a:rPr lang="en-US" baseline="-25000" dirty="0"/>
              <a:t>3</a:t>
            </a:r>
            <a:r>
              <a:rPr lang="en-US" dirty="0"/>
              <a:t>POP</a:t>
            </a:r>
            <a:r>
              <a:rPr lang="en-US" baseline="-25000" dirty="0"/>
              <a:t>3it </a:t>
            </a:r>
            <a:r>
              <a:rPr lang="en-US" dirty="0"/>
              <a:t>+ </a:t>
            </a:r>
            <a:r>
              <a:rPr lang="en-US" dirty="0" err="1"/>
              <a:t>u</a:t>
            </a:r>
            <a:r>
              <a:rPr lang="en-US" baseline="-25000" dirty="0" err="1"/>
              <a:t>it</a:t>
            </a:r>
            <a:r>
              <a:rPr lang="en-US" dirty="0"/>
              <a:t> </a:t>
            </a:r>
            <a:endParaRPr lang="en-US" dirty="0"/>
          </a:p>
        </p:txBody>
      </p:sp>
    </p:spTree>
    <p:extLst>
      <p:ext uri="{BB962C8B-B14F-4D97-AF65-F5344CB8AC3E}">
        <p14:creationId xmlns:p14="http://schemas.microsoft.com/office/powerpoint/2010/main" val="20105356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The most important finding is the strong predictors teen crime- instances of child abuse and percentage living below </a:t>
            </a:r>
            <a:r>
              <a:rPr lang="en-US" dirty="0" smtClean="0"/>
              <a:t>poverty. This </a:t>
            </a:r>
            <a:r>
              <a:rPr lang="en-US" dirty="0"/>
              <a:t>confirms the findings in previous </a:t>
            </a:r>
            <a:r>
              <a:rPr lang="en-US" dirty="0" smtClean="0"/>
              <a:t>research.</a:t>
            </a:r>
          </a:p>
          <a:p>
            <a:r>
              <a:rPr lang="en-US" dirty="0"/>
              <a:t>Contrary previous </a:t>
            </a:r>
            <a:r>
              <a:rPr lang="en-US" dirty="0" smtClean="0"/>
              <a:t>studies, the </a:t>
            </a:r>
            <a:r>
              <a:rPr lang="en-US" dirty="0"/>
              <a:t>variable of “percentage of class completion” was not found to be statistically significant. </a:t>
            </a:r>
            <a:endParaRPr lang="en-US" dirty="0" smtClean="0"/>
          </a:p>
          <a:p>
            <a:pPr lvl="1"/>
            <a:r>
              <a:rPr lang="en-US" dirty="0"/>
              <a:t>One reason possibly for this is that there is little variation in the percentage of class completion across the state. </a:t>
            </a:r>
            <a:r>
              <a:rPr lang="en-US" dirty="0" smtClean="0"/>
              <a:t>Even </a:t>
            </a:r>
            <a:r>
              <a:rPr lang="en-US" dirty="0"/>
              <a:t>though this analysis could not confirm the relationship to the number of teen violent crime committed, we can with authority agree with previous research that by increasing the graduation rates, fewer teens will be involved in violent crimes. </a:t>
            </a:r>
          </a:p>
          <a:p>
            <a:pPr lvl="1"/>
            <a:endParaRPr lang="en-US" dirty="0"/>
          </a:p>
        </p:txBody>
      </p:sp>
      <p:sp>
        <p:nvSpPr>
          <p:cNvPr id="3" name="Title 2"/>
          <p:cNvSpPr>
            <a:spLocks noGrp="1"/>
          </p:cNvSpPr>
          <p:nvPr>
            <p:ph type="title"/>
          </p:nvPr>
        </p:nvSpPr>
        <p:spPr/>
        <p:txBody>
          <a:bodyPr/>
          <a:lstStyle/>
          <a:p>
            <a:r>
              <a:rPr lang="en-US" b="1" dirty="0" smtClean="0"/>
              <a:t>Findings</a:t>
            </a:r>
            <a:endParaRPr lang="en-US" b="1" dirty="0"/>
          </a:p>
        </p:txBody>
      </p:sp>
    </p:spTree>
    <p:extLst>
      <p:ext uri="{BB962C8B-B14F-4D97-AF65-F5344CB8AC3E}">
        <p14:creationId xmlns:p14="http://schemas.microsoft.com/office/powerpoint/2010/main" val="24591146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dissolv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dissolv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dissolve">
                                      <p:cBhvr>
                                        <p:cTn id="21"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P</a:t>
            </a:r>
            <a:r>
              <a:rPr lang="en-US" dirty="0" smtClean="0"/>
              <a:t>olicy </a:t>
            </a:r>
            <a:r>
              <a:rPr lang="en-US" dirty="0"/>
              <a:t>efforts should be made to address the instances of child abuse, and percentage of people living below the poverty line. </a:t>
            </a:r>
            <a:endParaRPr lang="en-US" dirty="0" smtClean="0"/>
          </a:p>
          <a:p>
            <a:r>
              <a:rPr lang="en-US" dirty="0"/>
              <a:t>T</a:t>
            </a:r>
            <a:r>
              <a:rPr lang="en-US" dirty="0" smtClean="0"/>
              <a:t>he </a:t>
            </a:r>
            <a:r>
              <a:rPr lang="en-US" dirty="0"/>
              <a:t>independent variables examined in this study only explain 44.61 percent of the causes of teens committing violent crimes in the FE model and slightly more in the OLS model. Since another 55.39 percent is explained by other factors, this study is limited because it only took into account a few factors. </a:t>
            </a:r>
            <a:endParaRPr lang="en-US" dirty="0" smtClean="0"/>
          </a:p>
          <a:p>
            <a:r>
              <a:rPr lang="en-US" dirty="0" smtClean="0"/>
              <a:t>More research needed to find other significant factors</a:t>
            </a:r>
          </a:p>
          <a:p>
            <a:pPr lvl="1"/>
            <a:r>
              <a:rPr lang="en-US" dirty="0"/>
              <a:t>single-parent households, arrests of parents, percentage of students that go to college or even urban vs. rural factors </a:t>
            </a:r>
          </a:p>
        </p:txBody>
      </p:sp>
      <p:sp>
        <p:nvSpPr>
          <p:cNvPr id="3" name="Title 2"/>
          <p:cNvSpPr>
            <a:spLocks noGrp="1"/>
          </p:cNvSpPr>
          <p:nvPr>
            <p:ph type="title"/>
          </p:nvPr>
        </p:nvSpPr>
        <p:spPr/>
        <p:txBody>
          <a:bodyPr/>
          <a:lstStyle/>
          <a:p>
            <a:r>
              <a:rPr lang="en-US" b="1" dirty="0" smtClean="0"/>
              <a:t>Implications</a:t>
            </a:r>
            <a:endParaRPr lang="en-US" b="1" dirty="0"/>
          </a:p>
        </p:txBody>
      </p:sp>
    </p:spTree>
    <p:extLst>
      <p:ext uri="{BB962C8B-B14F-4D97-AF65-F5344CB8AC3E}">
        <p14:creationId xmlns:p14="http://schemas.microsoft.com/office/powerpoint/2010/main" val="39769611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dissolv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dissolv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dissolve">
                                      <p:cBhvr>
                                        <p:cTn id="21" dur="500"/>
                                        <p:tgtEl>
                                          <p:spTgt spid="2">
                                            <p:txEl>
                                              <p:pRg st="2" end="2"/>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dissolve">
                                      <p:cBhvr>
                                        <p:cTn id="24"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a:t>
            </a:r>
            <a:r>
              <a:rPr lang="en-US" dirty="0" smtClean="0"/>
              <a:t>nstances </a:t>
            </a:r>
            <a:r>
              <a:rPr lang="en-US" dirty="0"/>
              <a:t>of child abuse and the percentage of people living below the poverty line are strongly correlated to instance of teens committing violent crimes. </a:t>
            </a:r>
            <a:endParaRPr lang="en-US" dirty="0" smtClean="0"/>
          </a:p>
          <a:p>
            <a:r>
              <a:rPr lang="en-US" dirty="0"/>
              <a:t>By working to decrease child abuse, to reduce the number of unemployed and economically disadvantaged, the teen crime rate </a:t>
            </a:r>
            <a:r>
              <a:rPr lang="en-US" dirty="0" smtClean="0"/>
              <a:t>should </a:t>
            </a:r>
            <a:r>
              <a:rPr lang="en-US" dirty="0"/>
              <a:t>also see a decrease. </a:t>
            </a:r>
          </a:p>
        </p:txBody>
      </p:sp>
      <p:sp>
        <p:nvSpPr>
          <p:cNvPr id="3" name="Title 2"/>
          <p:cNvSpPr>
            <a:spLocks noGrp="1"/>
          </p:cNvSpPr>
          <p:nvPr>
            <p:ph type="title"/>
          </p:nvPr>
        </p:nvSpPr>
        <p:spPr/>
        <p:txBody>
          <a:bodyPr/>
          <a:lstStyle/>
          <a:p>
            <a:r>
              <a:rPr lang="en-US" b="1" dirty="0" smtClean="0"/>
              <a:t>Summary</a:t>
            </a:r>
            <a:endParaRPr lang="en-US" b="1" dirty="0"/>
          </a:p>
        </p:txBody>
      </p:sp>
    </p:spTree>
    <p:extLst>
      <p:ext uri="{BB962C8B-B14F-4D97-AF65-F5344CB8AC3E}">
        <p14:creationId xmlns:p14="http://schemas.microsoft.com/office/powerpoint/2010/main" val="39022812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dissolv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dissolve">
                                      <p:cBhvr>
                                        <p:cTn id="16"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i="1" dirty="0"/>
              <a:t>This article examines the cases of teen crime in the state of Georgia and uses panel data analysis to compare several variables over a ten-year period to find out which factors have the highest correlation to teen crime rate. By examining these factors, the researcher aims to find which is most closely related to teen crime rates in each Georgia county. This will allow better policy planning to address teen </a:t>
            </a:r>
            <a:r>
              <a:rPr lang="en-US" i="1" dirty="0" smtClean="0"/>
              <a:t>crime. The variables used are the </a:t>
            </a:r>
            <a:r>
              <a:rPr lang="en-US" i="1" dirty="0"/>
              <a:t>percentage of people living below the poverty </a:t>
            </a:r>
            <a:r>
              <a:rPr lang="en-US" i="1" dirty="0" smtClean="0"/>
              <a:t>line, the </a:t>
            </a:r>
            <a:r>
              <a:rPr lang="en-US" i="1" dirty="0"/>
              <a:t>total number of </a:t>
            </a:r>
            <a:r>
              <a:rPr lang="en-US" i="1" dirty="0" smtClean="0"/>
              <a:t>child abuse cases reported, and  the percent </a:t>
            </a:r>
            <a:r>
              <a:rPr lang="en-US" i="1" dirty="0"/>
              <a:t>of seniors that actually graduated high school in the given year. </a:t>
            </a:r>
          </a:p>
          <a:p>
            <a:endParaRPr lang="en-US" dirty="0"/>
          </a:p>
        </p:txBody>
      </p:sp>
      <p:sp>
        <p:nvSpPr>
          <p:cNvPr id="3" name="Title 2"/>
          <p:cNvSpPr>
            <a:spLocks noGrp="1"/>
          </p:cNvSpPr>
          <p:nvPr>
            <p:ph type="title"/>
          </p:nvPr>
        </p:nvSpPr>
        <p:spPr/>
        <p:txBody>
          <a:bodyPr/>
          <a:lstStyle/>
          <a:p>
            <a:r>
              <a:rPr lang="en-US" b="1" dirty="0" smtClean="0"/>
              <a:t>Abstract</a:t>
            </a:r>
            <a:endParaRPr lang="en-US" b="1" dirty="0"/>
          </a:p>
        </p:txBody>
      </p:sp>
    </p:spTree>
    <p:extLst>
      <p:ext uri="{BB962C8B-B14F-4D97-AF65-F5344CB8AC3E}">
        <p14:creationId xmlns:p14="http://schemas.microsoft.com/office/powerpoint/2010/main" val="79386732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dissolve">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Teen crime and gang affiliation has been a longstanding problem in the United States. </a:t>
            </a:r>
            <a:endParaRPr lang="en-US" dirty="0" smtClean="0"/>
          </a:p>
          <a:p>
            <a:r>
              <a:rPr lang="en-US" dirty="0"/>
              <a:t>T</a:t>
            </a:r>
            <a:r>
              <a:rPr lang="en-US" dirty="0" smtClean="0"/>
              <a:t>here </a:t>
            </a:r>
            <a:r>
              <a:rPr lang="en-US" dirty="0"/>
              <a:t>are a variety of factors that lead teenagers to become involved in criminal activity. </a:t>
            </a:r>
            <a:endParaRPr lang="en-US" dirty="0" smtClean="0"/>
          </a:p>
          <a:p>
            <a:r>
              <a:rPr lang="en-US" dirty="0"/>
              <a:t>Those could include gang activity, family situations, or economic status. </a:t>
            </a:r>
            <a:endParaRPr lang="en-US" dirty="0" smtClean="0"/>
          </a:p>
          <a:p>
            <a:r>
              <a:rPr lang="en-US" dirty="0"/>
              <a:t>U.S. Department of Justice, Office of Juvenile Justice and Delinquency </a:t>
            </a:r>
            <a:r>
              <a:rPr lang="en-US" dirty="0" smtClean="0"/>
              <a:t>Prevention</a:t>
            </a:r>
            <a:r>
              <a:rPr lang="en-US" dirty="0"/>
              <a:t> </a:t>
            </a:r>
            <a:r>
              <a:rPr lang="en-US" dirty="0" smtClean="0"/>
              <a:t>notes </a:t>
            </a:r>
            <a:r>
              <a:rPr lang="en-US" dirty="0"/>
              <a:t>that across the country the trend has been a decrease in the number of teen arrests since the 1980’s, stating that the overall juvenile arrest rate in the U.S. was 24 percent lower in 2010 than in 1980. </a:t>
            </a:r>
          </a:p>
        </p:txBody>
      </p:sp>
      <p:sp>
        <p:nvSpPr>
          <p:cNvPr id="3" name="Title 2"/>
          <p:cNvSpPr>
            <a:spLocks noGrp="1"/>
          </p:cNvSpPr>
          <p:nvPr>
            <p:ph type="title"/>
          </p:nvPr>
        </p:nvSpPr>
        <p:spPr/>
        <p:txBody>
          <a:bodyPr/>
          <a:lstStyle/>
          <a:p>
            <a:r>
              <a:rPr lang="en-US" b="1" dirty="0" smtClean="0"/>
              <a:t>The Problem</a:t>
            </a:r>
            <a:endParaRPr lang="en-US" b="1" dirty="0"/>
          </a:p>
        </p:txBody>
      </p:sp>
    </p:spTree>
    <p:extLst>
      <p:ext uri="{BB962C8B-B14F-4D97-AF65-F5344CB8AC3E}">
        <p14:creationId xmlns:p14="http://schemas.microsoft.com/office/powerpoint/2010/main" val="19842626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dissolv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dissolve">
                                      <p:cBhvr>
                                        <p:cTn id="16" dur="500"/>
                                        <p:tgtEl>
                                          <p:spTgt spid="2">
                                            <p:txEl>
                                              <p:pRg st="1" end="1"/>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dissolve">
                                      <p:cBhvr>
                                        <p:cTn id="19" dur="500"/>
                                        <p:tgtEl>
                                          <p:spTgt spid="2">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dissolve">
                                      <p:cBhvr>
                                        <p:cTn id="24"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err="1"/>
              <a:t>Swahn</a:t>
            </a:r>
            <a:r>
              <a:rPr lang="en-US" dirty="0"/>
              <a:t> and </a:t>
            </a:r>
            <a:r>
              <a:rPr lang="en-US" dirty="0" err="1"/>
              <a:t>Bossarte</a:t>
            </a:r>
            <a:r>
              <a:rPr lang="en-US" dirty="0"/>
              <a:t> 2009, found that youth living in urban, disadvantaged communities report higher instances of some risky behaviors, as compared to other teens across the nation. </a:t>
            </a:r>
            <a:endParaRPr lang="en-US" dirty="0" smtClean="0"/>
          </a:p>
          <a:p>
            <a:r>
              <a:rPr lang="en-US" dirty="0"/>
              <a:t>Violent crime in youth and adults has been linked to poverty (</a:t>
            </a:r>
            <a:r>
              <a:rPr lang="en-US" dirty="0" err="1"/>
              <a:t>Gesualdi</a:t>
            </a:r>
            <a:r>
              <a:rPr lang="en-US" dirty="0"/>
              <a:t>, 2003). He establishes that increasing full-time employment and the minimum wage would help provide poor teens and adults a way to better their lives, therefore lowering the crime rate. </a:t>
            </a:r>
            <a:r>
              <a:rPr lang="en-US" dirty="0" err="1"/>
              <a:t>Gesualdi</a:t>
            </a:r>
            <a:r>
              <a:rPr lang="en-US" dirty="0"/>
              <a:t> also hypothesized that incarceration rates, lack of rehabilitation programs in place, and strict drug laws have led to the increased rates of Americans in jail.</a:t>
            </a:r>
          </a:p>
          <a:p>
            <a:endParaRPr lang="en-US" dirty="0"/>
          </a:p>
        </p:txBody>
      </p:sp>
      <p:sp>
        <p:nvSpPr>
          <p:cNvPr id="3" name="Title 2"/>
          <p:cNvSpPr>
            <a:spLocks noGrp="1"/>
          </p:cNvSpPr>
          <p:nvPr>
            <p:ph type="title"/>
          </p:nvPr>
        </p:nvSpPr>
        <p:spPr/>
        <p:txBody>
          <a:bodyPr/>
          <a:lstStyle/>
          <a:p>
            <a:r>
              <a:rPr lang="en-US" b="1" dirty="0" smtClean="0"/>
              <a:t>Previous literature</a:t>
            </a:r>
            <a:endParaRPr lang="en-US" b="1" dirty="0"/>
          </a:p>
        </p:txBody>
      </p:sp>
    </p:spTree>
    <p:extLst>
      <p:ext uri="{BB962C8B-B14F-4D97-AF65-F5344CB8AC3E}">
        <p14:creationId xmlns:p14="http://schemas.microsoft.com/office/powerpoint/2010/main" val="14279973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dissolv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dissolve">
                                      <p:cBhvr>
                                        <p:cTn id="16"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In a 1991 study, Pamela I. Jackson set out to find if the economic situation has an effect on teen crime and the presence of youth gangs in the U.S. Her theory was that the transition from manufacturing to a service-based economy was what she refers to as a social disorganization. What she found by examining all U.S. cities with a population of 25,000 or more and comparing the data in years of economic prosperity and decline, was that both demographics and the economic transition had some influence on the presence of youth gangs. </a:t>
            </a:r>
          </a:p>
          <a:p>
            <a:r>
              <a:rPr lang="en-US" dirty="0" smtClean="0"/>
              <a:t>She </a:t>
            </a:r>
            <a:r>
              <a:rPr lang="en-US" dirty="0"/>
              <a:t>cites other research (Wilson, 1987) that claims an increase in female-headed households, reliance on welfare, and increased levels of violent crime are a consequence of loss in urban opportunities for unskilled workers. </a:t>
            </a:r>
          </a:p>
        </p:txBody>
      </p:sp>
      <p:sp>
        <p:nvSpPr>
          <p:cNvPr id="3" name="Title 2"/>
          <p:cNvSpPr>
            <a:spLocks noGrp="1"/>
          </p:cNvSpPr>
          <p:nvPr>
            <p:ph type="title"/>
          </p:nvPr>
        </p:nvSpPr>
        <p:spPr/>
        <p:txBody>
          <a:bodyPr/>
          <a:lstStyle/>
          <a:p>
            <a:r>
              <a:rPr lang="en-US" b="1" dirty="0"/>
              <a:t>Previous literature</a:t>
            </a:r>
            <a:endParaRPr lang="en-US" dirty="0"/>
          </a:p>
        </p:txBody>
      </p:sp>
    </p:spTree>
    <p:extLst>
      <p:ext uri="{BB962C8B-B14F-4D97-AF65-F5344CB8AC3E}">
        <p14:creationId xmlns:p14="http://schemas.microsoft.com/office/powerpoint/2010/main" val="24004464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dissolv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dissolve">
                                      <p:cBhvr>
                                        <p:cTn id="16"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Similarly a 2010 study by </a:t>
            </a:r>
            <a:r>
              <a:rPr lang="en-US" dirty="0" err="1"/>
              <a:t>Nikulina</a:t>
            </a:r>
            <a:r>
              <a:rPr lang="en-US" dirty="0"/>
              <a:t>, </a:t>
            </a:r>
            <a:r>
              <a:rPr lang="en-US" dirty="0" err="1"/>
              <a:t>Widom</a:t>
            </a:r>
            <a:r>
              <a:rPr lang="en-US" dirty="0"/>
              <a:t>, and </a:t>
            </a:r>
            <a:r>
              <a:rPr lang="en-US" dirty="0" err="1"/>
              <a:t>Czaja</a:t>
            </a:r>
            <a:r>
              <a:rPr lang="en-US" dirty="0"/>
              <a:t> found that childhood neglect and childhood family poverty were strong predictors of  posttraumatic stress disorder and adult arrests. Major depressive disorder was also a strongly predicted of by childhood </a:t>
            </a:r>
            <a:r>
              <a:rPr lang="en-US" dirty="0" smtClean="0"/>
              <a:t>poverty.</a:t>
            </a:r>
          </a:p>
          <a:p>
            <a:r>
              <a:rPr lang="en-US" dirty="0"/>
              <a:t>A 2014 study that used social disorganization theory to explain community rates of child sexual assaults found that economic disadvantage was a key concept of social disorganization and that sexual assaults, in many cases, can be a product of community characteristics (</a:t>
            </a:r>
            <a:r>
              <a:rPr lang="en-US" dirty="0" err="1"/>
              <a:t>Mustaine</a:t>
            </a:r>
            <a:r>
              <a:rPr lang="en-US" dirty="0"/>
              <a:t>, 2014). </a:t>
            </a:r>
            <a:endParaRPr lang="en-US" dirty="0" smtClean="0"/>
          </a:p>
          <a:p>
            <a:r>
              <a:rPr lang="en-US" dirty="0"/>
              <a:t>Richard </a:t>
            </a:r>
            <a:r>
              <a:rPr lang="en-US" dirty="0" err="1"/>
              <a:t>Spano</a:t>
            </a:r>
            <a:r>
              <a:rPr lang="en-US" dirty="0"/>
              <a:t> and John </a:t>
            </a:r>
            <a:r>
              <a:rPr lang="en-US" dirty="0" err="1"/>
              <a:t>Bolland</a:t>
            </a:r>
            <a:r>
              <a:rPr lang="en-US" dirty="0"/>
              <a:t> </a:t>
            </a:r>
            <a:r>
              <a:rPr lang="en-US" dirty="0" smtClean="0"/>
              <a:t>looked </a:t>
            </a:r>
            <a:r>
              <a:rPr lang="en-US" dirty="0"/>
              <a:t>at several factors including violent victimization, violent behavior, and gun carrying in a sample of high-poverty African-American teenagers. </a:t>
            </a:r>
            <a:r>
              <a:rPr lang="en-US" dirty="0" smtClean="0"/>
              <a:t>They </a:t>
            </a:r>
            <a:r>
              <a:rPr lang="en-US" dirty="0"/>
              <a:t>found that teens that engage in violent behavior are significantly more likely to carry guns (91%); and those that have been victims of violence are also more likely to carry guns (110%</a:t>
            </a:r>
            <a:r>
              <a:rPr lang="en-US" dirty="0" smtClean="0"/>
              <a:t>).</a:t>
            </a:r>
            <a:endParaRPr lang="en-US" dirty="0"/>
          </a:p>
        </p:txBody>
      </p:sp>
      <p:sp>
        <p:nvSpPr>
          <p:cNvPr id="3" name="Title 2"/>
          <p:cNvSpPr>
            <a:spLocks noGrp="1"/>
          </p:cNvSpPr>
          <p:nvPr>
            <p:ph type="title"/>
          </p:nvPr>
        </p:nvSpPr>
        <p:spPr/>
        <p:txBody>
          <a:bodyPr/>
          <a:lstStyle/>
          <a:p>
            <a:r>
              <a:rPr lang="en-US" b="1" dirty="0"/>
              <a:t>Previous literature</a:t>
            </a:r>
            <a:endParaRPr lang="en-US" dirty="0"/>
          </a:p>
        </p:txBody>
      </p:sp>
    </p:spTree>
    <p:extLst>
      <p:ext uri="{BB962C8B-B14F-4D97-AF65-F5344CB8AC3E}">
        <p14:creationId xmlns:p14="http://schemas.microsoft.com/office/powerpoint/2010/main" val="29169305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dissolv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dissolv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dissolve">
                                      <p:cBhvr>
                                        <p:cTn id="21"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For those considered high </a:t>
            </a:r>
            <a:r>
              <a:rPr lang="en-US" dirty="0"/>
              <a:t>aggression students, social stresses </a:t>
            </a:r>
            <a:r>
              <a:rPr lang="en-US" dirty="0" smtClean="0"/>
              <a:t>have </a:t>
            </a:r>
            <a:r>
              <a:rPr lang="en-US" dirty="0"/>
              <a:t>been viewed as a significant barrier for them in completing high school (</a:t>
            </a:r>
            <a:r>
              <a:rPr lang="en-US" dirty="0" err="1"/>
              <a:t>Ehrenreich</a:t>
            </a:r>
            <a:r>
              <a:rPr lang="en-US" dirty="0"/>
              <a:t>, 2012). The researchers also found that student’s stress can be linked to their family’s financial resources. </a:t>
            </a:r>
            <a:endParaRPr lang="en-US" dirty="0" smtClean="0"/>
          </a:p>
          <a:p>
            <a:r>
              <a:rPr lang="en-US" dirty="0" smtClean="0"/>
              <a:t>Jeremy </a:t>
            </a:r>
            <a:r>
              <a:rPr lang="en-US" dirty="0"/>
              <a:t>Staff and Derek A. </a:t>
            </a:r>
            <a:r>
              <a:rPr lang="en-US" dirty="0" err="1" smtClean="0"/>
              <a:t>Kreager</a:t>
            </a:r>
            <a:r>
              <a:rPr lang="en-US" dirty="0" smtClean="0"/>
              <a:t> examined </a:t>
            </a:r>
            <a:r>
              <a:rPr lang="en-US" dirty="0"/>
              <a:t>two premises that disadvantaged young boys can often gain peer status through violence, and that membership in violent groups can limit educational </a:t>
            </a:r>
            <a:r>
              <a:rPr lang="en-US" dirty="0" smtClean="0"/>
              <a:t>attainment.  </a:t>
            </a:r>
            <a:r>
              <a:rPr lang="en-US" dirty="0"/>
              <a:t>The findings showed that boys were at a greater risk of dropping out of high school when they had a high status in violent groups. The researchers also note variations are based on socioeconomic backgrounds when it comes to the relationship between violence and high school dropout </a:t>
            </a:r>
            <a:r>
              <a:rPr lang="en-US" dirty="0" smtClean="0"/>
              <a:t>rates.</a:t>
            </a:r>
            <a:endParaRPr lang="en-US" dirty="0"/>
          </a:p>
        </p:txBody>
      </p:sp>
      <p:sp>
        <p:nvSpPr>
          <p:cNvPr id="3" name="Title 2"/>
          <p:cNvSpPr>
            <a:spLocks noGrp="1"/>
          </p:cNvSpPr>
          <p:nvPr>
            <p:ph type="title"/>
          </p:nvPr>
        </p:nvSpPr>
        <p:spPr/>
        <p:txBody>
          <a:bodyPr/>
          <a:lstStyle/>
          <a:p>
            <a:r>
              <a:rPr lang="en-US" b="1" dirty="0"/>
              <a:t>Previous </a:t>
            </a:r>
            <a:r>
              <a:rPr lang="en-US" b="1" dirty="0" smtClean="0"/>
              <a:t>literature</a:t>
            </a:r>
            <a:endParaRPr lang="en-US" dirty="0"/>
          </a:p>
        </p:txBody>
      </p:sp>
    </p:spTree>
    <p:extLst>
      <p:ext uri="{BB962C8B-B14F-4D97-AF65-F5344CB8AC3E}">
        <p14:creationId xmlns:p14="http://schemas.microsoft.com/office/powerpoint/2010/main" val="13088327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dissolv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dissolve">
                                      <p:cBhvr>
                                        <p:cTn id="16"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ewspaper.jpg"/>
          <p:cNvPicPr>
            <a:picLocks noGrp="1" noChangeAspect="1"/>
          </p:cNvPicPr>
          <p:nvPr>
            <p:ph idx="1"/>
          </p:nvPr>
        </p:nvPicPr>
        <p:blipFill>
          <a:blip r:embed="rId2">
            <a:extLst>
              <a:ext uri="{28A0092B-C50C-407E-A947-70E740481C1C}">
                <a14:useLocalDpi xmlns:a14="http://schemas.microsoft.com/office/drawing/2010/main" val="0"/>
              </a:ext>
            </a:extLst>
          </a:blip>
          <a:srcRect t="12963" b="12963"/>
          <a:stretch>
            <a:fillRect/>
          </a:stretch>
        </p:blipFill>
        <p:spPr>
          <a:xfrm>
            <a:off x="1054100" y="1600200"/>
            <a:ext cx="3909060" cy="2171700"/>
          </a:xfrm>
        </p:spPr>
      </p:pic>
      <p:sp>
        <p:nvSpPr>
          <p:cNvPr id="3" name="Title 2"/>
          <p:cNvSpPr>
            <a:spLocks noGrp="1"/>
          </p:cNvSpPr>
          <p:nvPr>
            <p:ph type="title"/>
          </p:nvPr>
        </p:nvSpPr>
        <p:spPr/>
        <p:txBody>
          <a:bodyPr/>
          <a:lstStyle/>
          <a:p>
            <a:r>
              <a:rPr lang="en-US" dirty="0" smtClean="0"/>
              <a:t>Recent examples</a:t>
            </a:r>
            <a:endParaRPr lang="en-US" dirty="0"/>
          </a:p>
        </p:txBody>
      </p:sp>
      <p:pic>
        <p:nvPicPr>
          <p:cNvPr id="6" name="Picture 5"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1930400"/>
            <a:ext cx="3149600" cy="2578100"/>
          </a:xfrm>
          <a:prstGeom prst="rect">
            <a:avLst/>
          </a:prstGeom>
        </p:spPr>
      </p:pic>
      <p:pic>
        <p:nvPicPr>
          <p:cNvPr id="7" name="Picture 6" descr="tv-news-logo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4051300"/>
            <a:ext cx="3364323" cy="2298700"/>
          </a:xfrm>
          <a:prstGeom prst="rect">
            <a:avLst/>
          </a:prstGeom>
        </p:spPr>
      </p:pic>
      <p:pic>
        <p:nvPicPr>
          <p:cNvPr id="8" name="Picture 7" descr="images.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2000" y="4872582"/>
            <a:ext cx="2209800" cy="1655217"/>
          </a:xfrm>
          <a:prstGeom prst="rect">
            <a:avLst/>
          </a:prstGeom>
        </p:spPr>
      </p:pic>
    </p:spTree>
    <p:extLst>
      <p:ext uri="{BB962C8B-B14F-4D97-AF65-F5344CB8AC3E}">
        <p14:creationId xmlns:p14="http://schemas.microsoft.com/office/powerpoint/2010/main" val="33509658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0"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edge">
                                      <p:cBhvr>
                                        <p:cTn id="11" dur="2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arn(inVertical)">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For the purpose of the study, data from 2001 to 2011 was used as provided by the Georgia Statistics System online. The variable referred to “</a:t>
            </a:r>
            <a:r>
              <a:rPr lang="en-US" dirty="0" err="1"/>
              <a:t>juvenilearrest</a:t>
            </a:r>
            <a:r>
              <a:rPr lang="en-US" dirty="0"/>
              <a:t>” measures the number of teens arrested for violent crimes. The variable of  “year” is numerical from 2001 to 2011. “</a:t>
            </a:r>
            <a:r>
              <a:rPr lang="en-US" dirty="0" err="1"/>
              <a:t>Percentbelow</a:t>
            </a:r>
            <a:r>
              <a:rPr lang="en-US" dirty="0"/>
              <a:t>” accounts for the percentage of people living below the poverty line. “</a:t>
            </a:r>
            <a:r>
              <a:rPr lang="en-US" dirty="0" err="1"/>
              <a:t>Childabuse</a:t>
            </a:r>
            <a:r>
              <a:rPr lang="en-US" dirty="0"/>
              <a:t>” is measured in the total number of cases reported. “Percentage” is measured by percent of seniors that actually graduated high school in the given year. </a:t>
            </a:r>
            <a:endParaRPr lang="en-US" dirty="0" smtClean="0"/>
          </a:p>
          <a:p>
            <a:r>
              <a:rPr lang="en-US" dirty="0"/>
              <a:t>Each data set includes information from all 159 counties in Georgia. </a:t>
            </a:r>
            <a:r>
              <a:rPr lang="en-US" dirty="0" smtClean="0"/>
              <a:t>The year 2002 was excluded because of limited data.</a:t>
            </a:r>
            <a:endParaRPr lang="en-US" dirty="0"/>
          </a:p>
          <a:p>
            <a:endParaRPr lang="en-US" dirty="0"/>
          </a:p>
        </p:txBody>
      </p:sp>
      <p:sp>
        <p:nvSpPr>
          <p:cNvPr id="3" name="Title 2"/>
          <p:cNvSpPr>
            <a:spLocks noGrp="1"/>
          </p:cNvSpPr>
          <p:nvPr>
            <p:ph type="title"/>
          </p:nvPr>
        </p:nvSpPr>
        <p:spPr/>
        <p:txBody>
          <a:bodyPr/>
          <a:lstStyle/>
          <a:p>
            <a:r>
              <a:rPr lang="en-US" b="1" dirty="0" smtClean="0"/>
              <a:t>Methods</a:t>
            </a:r>
            <a:endParaRPr lang="en-US" b="1" dirty="0"/>
          </a:p>
        </p:txBody>
      </p:sp>
    </p:spTree>
    <p:extLst>
      <p:ext uri="{BB962C8B-B14F-4D97-AF65-F5344CB8AC3E}">
        <p14:creationId xmlns:p14="http://schemas.microsoft.com/office/powerpoint/2010/main" val="21731575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dissolv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dissolve">
                                      <p:cBhvr>
                                        <p:cTn id="16"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62</TotalTime>
  <Words>1409</Words>
  <Application>Microsoft Macintosh PowerPoint</Application>
  <PresentationFormat>On-screen Show (4:3)</PresentationFormat>
  <Paragraphs>180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Paper</vt:lpstr>
      <vt:lpstr>Addressing the potential causes of teens committing violent crimes in Georgia </vt:lpstr>
      <vt:lpstr>Abstract</vt:lpstr>
      <vt:lpstr>The Problem</vt:lpstr>
      <vt:lpstr>Previous literature</vt:lpstr>
      <vt:lpstr>Previous literature</vt:lpstr>
      <vt:lpstr>Previous literature</vt:lpstr>
      <vt:lpstr>Previous literature</vt:lpstr>
      <vt:lpstr>Recent examples</vt:lpstr>
      <vt:lpstr>Methods</vt:lpstr>
      <vt:lpstr>Results Fixed-effects</vt:lpstr>
      <vt:lpstr>Results Fixed-effects</vt:lpstr>
      <vt:lpstr>Results Fixed-effects</vt:lpstr>
      <vt:lpstr>Results OLS</vt:lpstr>
      <vt:lpstr>Findings</vt:lpstr>
      <vt:lpstr>Implications</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Addressing the potential causes of teens committing violent crimes in Georgia </dc:title>
  <dc:creator>Brittiny Barber</dc:creator>
  <cp:lastModifiedBy>Georgia College</cp:lastModifiedBy>
  <cp:revision>8</cp:revision>
  <dcterms:created xsi:type="dcterms:W3CDTF">2014-11-06T12:42:36Z</dcterms:created>
  <dcterms:modified xsi:type="dcterms:W3CDTF">2014-11-07T12:48:26Z</dcterms:modified>
</cp:coreProperties>
</file>