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58" r:id="rId5"/>
    <p:sldId id="266" r:id="rId6"/>
    <p:sldId id="259" r:id="rId7"/>
    <p:sldId id="270" r:id="rId8"/>
    <p:sldId id="272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417B16-52C2-4995-A3CF-6B1E0CD3A159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1B0D74-D8C7-4D94-8AF7-E7260F37B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ugabuse.gov/sites/default/files/prescription_1.pdf%202/phco.28.2.15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813816"/>
            <a:ext cx="7406640" cy="1472184"/>
          </a:xfrm>
        </p:spPr>
        <p:txBody>
          <a:bodyPr>
            <a:noAutofit/>
          </a:bodyPr>
          <a:lstStyle/>
          <a:p>
            <a:pPr algn="ctr">
              <a:tabLst>
                <a:tab pos="3822700" algn="l"/>
              </a:tabLst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Prescription Drugs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Greek and Non-Greek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743200"/>
            <a:ext cx="7406640" cy="16002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tabLst>
                <a:tab pos="3597275" algn="l"/>
              </a:tabLst>
            </a:pPr>
            <a:r>
              <a:rPr lang="en-US" sz="2400" b="1" dirty="0" smtClean="0"/>
              <a:t>Scott York</a:t>
            </a:r>
          </a:p>
        </p:txBody>
      </p:sp>
      <p:pic>
        <p:nvPicPr>
          <p:cNvPr id="5" name="Picture 76" descr="GC logo (black) high re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419600"/>
            <a:ext cx="3171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196263" y="5867400"/>
            <a:ext cx="1879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/>
              <a:t>Research Advisor:</a:t>
            </a:r>
          </a:p>
          <a:p>
            <a:pPr algn="ctr">
              <a:spcBef>
                <a:spcPts val="0"/>
              </a:spcBef>
            </a:pPr>
            <a:r>
              <a:rPr lang="en-US" sz="1200" b="1" dirty="0"/>
              <a:t>Carrie Cook, Ph.D.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Georgia College and State University Department of Sociology and Government</a:t>
            </a:r>
          </a:p>
          <a:p>
            <a:r>
              <a:rPr lang="en-US" dirty="0" smtClean="0"/>
              <a:t>Dr. Carrie Cook for her guidance throughout this process</a:t>
            </a:r>
          </a:p>
          <a:p>
            <a:r>
              <a:rPr lang="en-US" dirty="0" smtClean="0"/>
              <a:t> A special thanks to Noelle Linville, Aimee Petit,  </a:t>
            </a:r>
            <a:r>
              <a:rPr lang="en-US" dirty="0" err="1" smtClean="0"/>
              <a:t>Tamra</a:t>
            </a:r>
            <a:r>
              <a:rPr lang="en-US" dirty="0" smtClean="0"/>
              <a:t> </a:t>
            </a:r>
            <a:r>
              <a:rPr lang="en-US" dirty="0" err="1" smtClean="0"/>
              <a:t>Voll</a:t>
            </a:r>
            <a:r>
              <a:rPr lang="en-US" dirty="0" smtClean="0"/>
              <a:t>, James Gorton, and Samantha Riggs for their work toward survey distribution and data entry.</a:t>
            </a:r>
          </a:p>
          <a:p>
            <a:r>
              <a:rPr lang="en-US" dirty="0" smtClean="0"/>
              <a:t>All the professors who allotted class time for us to distribute surveys.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dirty="0" err="1"/>
              <a:t>Arria</a:t>
            </a:r>
            <a:r>
              <a:rPr lang="en-US" sz="1800" dirty="0"/>
              <a:t>, A. M., </a:t>
            </a:r>
            <a:r>
              <a:rPr lang="en-US" sz="1800" dirty="0" err="1"/>
              <a:t>Caldeira</a:t>
            </a:r>
            <a:r>
              <a:rPr lang="en-US" sz="1800" dirty="0"/>
              <a:t>, K. M., O'Grady, K. E., Vincent, K. B., Johnson, E. P. and Wish, E. D. (2008), Nonmedical Use of Prescription Stimulants Among College Students: Associations with Attention-Deficit-Hyperactivity Disorder and </a:t>
            </a:r>
            <a:r>
              <a:rPr lang="en-US" sz="1800" dirty="0" err="1"/>
              <a:t>Polydrug</a:t>
            </a:r>
            <a:r>
              <a:rPr lang="en-US" sz="1800" dirty="0"/>
              <a:t> Use. Pharmacotherapy, 28: 156–169. </a:t>
            </a:r>
            <a:r>
              <a:rPr lang="en-US" sz="1800" dirty="0" err="1"/>
              <a:t>doi</a:t>
            </a:r>
            <a:r>
              <a:rPr lang="en-US" sz="1800" dirty="0"/>
              <a:t>: 10.159</a:t>
            </a:r>
          </a:p>
          <a:p>
            <a:r>
              <a:rPr lang="en-US" sz="1800" dirty="0"/>
              <a:t>Center on Young Adult Health and Development. (2014, March 30). </a:t>
            </a:r>
            <a:r>
              <a:rPr lang="en-US" sz="1800" i="1" dirty="0"/>
              <a:t>The Medicine Abuse Project.</a:t>
            </a:r>
            <a:r>
              <a:rPr lang="en-US" sz="1800" dirty="0"/>
              <a:t> Retrieved from http://medicineabuseproject.org/assets/documents/NPSFactSheet.pdf?utm_source=Red+Alert-Prescription+Drugs&amp;utm_campaign=Teens+Under+Stress&amp;utm_medium=email</a:t>
            </a:r>
          </a:p>
          <a:p>
            <a:r>
              <a:rPr lang="en-US" sz="1800" dirty="0" smtClean="0"/>
              <a:t>Herman</a:t>
            </a:r>
            <a:r>
              <a:rPr lang="en-US" sz="1800" dirty="0"/>
              <a:t>, L., </a:t>
            </a:r>
            <a:r>
              <a:rPr lang="en-US" sz="1800" dirty="0" err="1"/>
              <a:t>Shtayermman</a:t>
            </a:r>
            <a:r>
              <a:rPr lang="en-US" sz="1800" dirty="0"/>
              <a:t>, O.,  </a:t>
            </a:r>
            <a:r>
              <a:rPr lang="en-US" sz="1800" dirty="0" err="1"/>
              <a:t>Aksnes</a:t>
            </a:r>
            <a:r>
              <a:rPr lang="en-US" sz="1800" dirty="0"/>
              <a:t>, B.,  </a:t>
            </a:r>
            <a:r>
              <a:rPr lang="en-US" sz="1800" dirty="0" err="1"/>
              <a:t>Anzalone</a:t>
            </a:r>
            <a:r>
              <a:rPr lang="en-US" sz="1800" dirty="0"/>
              <a:t>, M., </a:t>
            </a:r>
            <a:r>
              <a:rPr lang="en-US" sz="1800" dirty="0" err="1"/>
              <a:t>Cormerais</a:t>
            </a:r>
            <a:r>
              <a:rPr lang="en-US" sz="1800" dirty="0"/>
              <a:t>, A., &amp; </a:t>
            </a:r>
            <a:r>
              <a:rPr lang="en-US" sz="1800" dirty="0" err="1"/>
              <a:t>Liodice</a:t>
            </a:r>
            <a:r>
              <a:rPr lang="en-US" sz="1800" dirty="0"/>
              <a:t>, C. (2011). The use of prescription stimulants to enhance academic performance among college students in health care programs. </a:t>
            </a:r>
            <a:r>
              <a:rPr lang="en-US" sz="1800" i="1" dirty="0"/>
              <a:t>The Journal of Physician Assistant Education </a:t>
            </a:r>
            <a:r>
              <a:rPr lang="en-US" sz="1800" dirty="0"/>
              <a:t>, 15-23.</a:t>
            </a:r>
          </a:p>
          <a:p>
            <a:r>
              <a:rPr lang="en-US" sz="1800" dirty="0" smtClean="0"/>
              <a:t>Lo</a:t>
            </a:r>
            <a:r>
              <a:rPr lang="en-US" sz="1800" dirty="0"/>
              <a:t>, </a:t>
            </a:r>
            <a:r>
              <a:rPr lang="en-US" sz="1800" dirty="0" smtClean="0"/>
              <a:t>C.,C., </a:t>
            </a:r>
            <a:r>
              <a:rPr lang="en-US" sz="1800" dirty="0" err="1" smtClean="0"/>
              <a:t>Monge</a:t>
            </a:r>
            <a:r>
              <a:rPr lang="en-US" sz="1800" dirty="0"/>
              <a:t>, </a:t>
            </a:r>
            <a:r>
              <a:rPr lang="en-US" sz="1800" dirty="0" smtClean="0"/>
              <a:t>A.N., Howell</a:t>
            </a:r>
            <a:r>
              <a:rPr lang="en-US" sz="1800" dirty="0"/>
              <a:t>, </a:t>
            </a:r>
            <a:r>
              <a:rPr lang="en-US" sz="1800" dirty="0" smtClean="0"/>
              <a:t>R.J., &amp; Cheng, T.C.. </a:t>
            </a:r>
            <a:r>
              <a:rPr lang="en-US" sz="1800" dirty="0"/>
              <a:t>(2013). The role of mental illness in alcohol abuse and prescription drug misuse: Gender-specific analysis of college students . </a:t>
            </a:r>
            <a:r>
              <a:rPr lang="en-US" sz="1800" i="1" dirty="0"/>
              <a:t>Journal of Psychoactive Drugs</a:t>
            </a:r>
            <a:r>
              <a:rPr lang="en-US" sz="1800" dirty="0"/>
              <a:t>, 39-47.</a:t>
            </a:r>
          </a:p>
          <a:p>
            <a:r>
              <a:rPr lang="en-US" sz="1800" dirty="0"/>
              <a:t>National Institute on Drug Abuse. (2014, March 17). </a:t>
            </a:r>
            <a:r>
              <a:rPr lang="en-US" sz="1800" i="1" dirty="0"/>
              <a:t>www.drugabuse.gov.</a:t>
            </a:r>
            <a:r>
              <a:rPr lang="en-US" sz="1800" dirty="0"/>
              <a:t> Retrieved from NIH: </a:t>
            </a:r>
            <a:r>
              <a:rPr lang="en-US" sz="1800" dirty="0">
                <a:hlinkClick r:id="rId2"/>
              </a:rPr>
              <a:t>http://www.drugabuse.gov/sites/default/files/prescription_1.pdf 2/phco.28.2.156</a:t>
            </a:r>
            <a:endParaRPr lang="en-US" sz="1800" dirty="0"/>
          </a:p>
          <a:p>
            <a:r>
              <a:rPr lang="en-US" sz="1800" dirty="0" smtClean="0"/>
              <a:t>Peralta</a:t>
            </a:r>
            <a:r>
              <a:rPr lang="en-US" sz="1800" dirty="0"/>
              <a:t>, R. </a:t>
            </a:r>
            <a:r>
              <a:rPr lang="en-US" sz="1800" dirty="0" smtClean="0"/>
              <a:t>L. &amp; </a:t>
            </a:r>
            <a:r>
              <a:rPr lang="en-US" sz="1800" dirty="0"/>
              <a:t>Steele, J. </a:t>
            </a:r>
            <a:r>
              <a:rPr lang="en-US" sz="1800" dirty="0" smtClean="0"/>
              <a:t>L. (2010</a:t>
            </a:r>
            <a:r>
              <a:rPr lang="en-US" sz="1800" dirty="0"/>
              <a:t>). Nonmedical prescription drug use among U.S. college students at a </a:t>
            </a:r>
            <a:r>
              <a:rPr lang="en-US" sz="1800" dirty="0" err="1"/>
              <a:t>midwest</a:t>
            </a:r>
            <a:r>
              <a:rPr lang="en-US" sz="1800" dirty="0"/>
              <a:t> university: A partial test of social learning theory. </a:t>
            </a:r>
            <a:r>
              <a:rPr lang="en-US" sz="1800" i="1" dirty="0"/>
              <a:t>Substance Use and Misuse</a:t>
            </a:r>
            <a:r>
              <a:rPr lang="en-US" sz="1800" dirty="0"/>
              <a:t>, 865-887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Purposes of the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+mj-lt"/>
              <a:buAutoNum type="arabicParenR"/>
            </a:pPr>
            <a:r>
              <a:rPr lang="en-US" dirty="0" smtClean="0"/>
              <a:t>To assess the overall level of the use of prescription drugs among students, </a:t>
            </a:r>
          </a:p>
          <a:p>
            <a:pPr marL="596900" indent="-514350">
              <a:buFont typeface="+mj-lt"/>
              <a:buAutoNum type="arabicParenR"/>
            </a:pPr>
            <a:endParaRPr lang="en-US" dirty="0" smtClean="0"/>
          </a:p>
          <a:p>
            <a:pPr marL="596900" indent="-514350">
              <a:buFont typeface="+mj-lt"/>
              <a:buAutoNum type="arabicParenR"/>
            </a:pPr>
            <a:r>
              <a:rPr lang="en-US" dirty="0" smtClean="0"/>
              <a:t>To determine whether Greek affiliation is correlated with prescription drug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Literature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isn’t </a:t>
            </a:r>
            <a:r>
              <a:rPr lang="en-US" dirty="0" smtClean="0"/>
              <a:t>a lot on this topic yet.</a:t>
            </a:r>
          </a:p>
          <a:p>
            <a:r>
              <a:rPr lang="en-US" dirty="0" smtClean="0"/>
              <a:t>What does other research show?</a:t>
            </a:r>
          </a:p>
          <a:p>
            <a:pPr lvl="1"/>
            <a:r>
              <a:rPr lang="en-US" dirty="0" smtClean="0"/>
              <a:t>This is a newer phenomena in this age group</a:t>
            </a:r>
          </a:p>
          <a:p>
            <a:pPr lvl="1"/>
            <a:r>
              <a:rPr lang="en-US" dirty="0" smtClean="0"/>
              <a:t>There is little health knowledge for nonmedical users</a:t>
            </a:r>
          </a:p>
          <a:p>
            <a:pPr lvl="1"/>
            <a:r>
              <a:rPr lang="en-US" dirty="0" smtClean="0"/>
              <a:t>People aren’t concerned with this form of drug abuse</a:t>
            </a:r>
            <a:endParaRPr lang="en-US" dirty="0" smtClean="0"/>
          </a:p>
          <a:p>
            <a:r>
              <a:rPr lang="en-US" dirty="0" smtClean="0"/>
              <a:t>Where does Greek affiliation come in?</a:t>
            </a:r>
          </a:p>
          <a:p>
            <a:pPr lvl="1"/>
            <a:r>
              <a:rPr lang="en-US" dirty="0" smtClean="0"/>
              <a:t>Better Networking</a:t>
            </a:r>
          </a:p>
          <a:p>
            <a:pPr lvl="1"/>
            <a:r>
              <a:rPr lang="en-US" dirty="0" smtClean="0"/>
              <a:t>Higher trust between members</a:t>
            </a:r>
          </a:p>
          <a:p>
            <a:pPr lvl="1"/>
            <a:r>
              <a:rPr lang="en-US" dirty="0" smtClean="0"/>
              <a:t>More time commitment resulting in more academic strain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98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Conceptualization of Prescription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Prescription drugs are medications that are ordinarily prescribed by a medical doctor in order to treat a diagnosed ailment.</a:t>
            </a:r>
          </a:p>
          <a:p>
            <a:r>
              <a:rPr lang="en-US" dirty="0" smtClean="0"/>
              <a:t>Illicit prescription drug use is the use of aforementioned medications outside of their prescribed purposes.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Drugs Being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Barbiturates (e.g., Quaaludes)</a:t>
            </a:r>
          </a:p>
          <a:p>
            <a:r>
              <a:rPr lang="en-US" dirty="0" smtClean="0"/>
              <a:t>Amphetamines (e.g., Adderall)</a:t>
            </a:r>
          </a:p>
          <a:p>
            <a:r>
              <a:rPr lang="en-US" dirty="0" smtClean="0"/>
              <a:t>Anabolic Steroids</a:t>
            </a:r>
          </a:p>
          <a:p>
            <a:r>
              <a:rPr lang="en-US" dirty="0" smtClean="0"/>
              <a:t>Tranquilizers (e.g., </a:t>
            </a:r>
            <a:r>
              <a:rPr lang="en-US" dirty="0" err="1" smtClean="0"/>
              <a:t>Benzoids</a:t>
            </a:r>
            <a:r>
              <a:rPr lang="en-US" dirty="0" smtClean="0"/>
              <a:t>, Valium)</a:t>
            </a:r>
          </a:p>
          <a:p>
            <a:r>
              <a:rPr lang="en-US" dirty="0" smtClean="0"/>
              <a:t>Opiates (e.g., Codeine, Demerol)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en-US" dirty="0" smtClean="0"/>
              <a:t>Crime Victimization Survey </a:t>
            </a:r>
            <a:endParaRPr lang="en-US" dirty="0"/>
          </a:p>
          <a:p>
            <a:pPr marL="82296" indent="0" algn="ctr">
              <a:buNone/>
            </a:pPr>
            <a:endParaRPr lang="en-US" dirty="0" smtClean="0"/>
          </a:p>
          <a:p>
            <a:r>
              <a:rPr lang="en-US" dirty="0"/>
              <a:t>Data collection 2013-2014 (3 semesters)</a:t>
            </a:r>
          </a:p>
          <a:p>
            <a:r>
              <a:rPr lang="en-US" dirty="0" smtClean="0"/>
              <a:t>Classes randomly chosen</a:t>
            </a:r>
          </a:p>
          <a:p>
            <a:r>
              <a:rPr lang="en-US" dirty="0" smtClean="0"/>
              <a:t>Surveys distributed </a:t>
            </a:r>
            <a:r>
              <a:rPr lang="en-US" dirty="0"/>
              <a:t>to </a:t>
            </a:r>
            <a:r>
              <a:rPr lang="en-US" dirty="0" smtClean="0"/>
              <a:t>students</a:t>
            </a:r>
            <a:endParaRPr lang="en-US" dirty="0"/>
          </a:p>
          <a:p>
            <a:r>
              <a:rPr lang="en-US" dirty="0" smtClean="0"/>
              <a:t>N = 586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3454" y="2362199"/>
            <a:ext cx="2238146" cy="365774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Visually, a discrepancy appears to exist between Greeks and non-Greeks in use of amphetamines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143001"/>
            <a:ext cx="553425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86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733800"/>
            <a:ext cx="7498080" cy="264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Greeks are significantly more likely than non-Greeks to report using amphetamines and steroids recently</a:t>
            </a:r>
          </a:p>
          <a:p>
            <a:r>
              <a:rPr lang="en-US" dirty="0" smtClean="0"/>
              <a:t>Recent use of most types of prescription drugs is correlated with recent use of others (exceptions: steroids with amphetamines or tranquilizers)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7626" y="1219200"/>
            <a:ext cx="7996374" cy="23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2550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Greeks are more likely to report recent use of 2 types of prescription drugs: </a:t>
            </a:r>
          </a:p>
          <a:p>
            <a:pPr lvl="1"/>
            <a:r>
              <a:rPr lang="en-US" dirty="0" smtClean="0"/>
              <a:t>Amphetamines</a:t>
            </a:r>
            <a:endParaRPr lang="en-US" dirty="0" smtClean="0"/>
          </a:p>
          <a:p>
            <a:pPr lvl="1"/>
            <a:r>
              <a:rPr lang="en-US" dirty="0" smtClean="0"/>
              <a:t>Steroids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Why?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Easier to obtain</a:t>
            </a:r>
          </a:p>
          <a:p>
            <a:pPr lvl="1"/>
            <a:r>
              <a:rPr lang="en-US" dirty="0" smtClean="0"/>
              <a:t>Higher trust</a:t>
            </a:r>
          </a:p>
          <a:p>
            <a:pPr lvl="1"/>
            <a:r>
              <a:rPr lang="en-US" dirty="0" smtClean="0"/>
              <a:t>Party longer and study after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4">
      <a:dk1>
        <a:sysClr val="windowText" lastClr="000000"/>
      </a:dk1>
      <a:lt1>
        <a:sysClr val="window" lastClr="FFFFFF"/>
      </a:lt1>
      <a:dk2>
        <a:srgbClr val="464646"/>
      </a:dk2>
      <a:lt2>
        <a:srgbClr val="000066"/>
      </a:lt2>
      <a:accent1>
        <a:srgbClr val="000066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834</TotalTime>
  <Words>426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Use of Prescription Drugs Among Greek and Non-Greek Students</vt:lpstr>
      <vt:lpstr>Purposes of the Study:</vt:lpstr>
      <vt:lpstr>Review of the Literature </vt:lpstr>
      <vt:lpstr>Conceptualization of Prescription Drug Use</vt:lpstr>
      <vt:lpstr>Types of Drugs Being Studied</vt:lpstr>
      <vt:lpstr>Data Collection</vt:lpstr>
      <vt:lpstr>Prescription Drug Use</vt:lpstr>
      <vt:lpstr>Correlations</vt:lpstr>
      <vt:lpstr>Conclusions</vt:lpstr>
      <vt:lpstr>Acknowledgements </vt:lpstr>
      <vt:lpstr>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Abuse of Prescription Pills Among Greek and Non-Greek Georgia College Students</dc:title>
  <dc:creator>Scott York</dc:creator>
  <cp:lastModifiedBy>Scott York</cp:lastModifiedBy>
  <cp:revision>37</cp:revision>
  <dcterms:created xsi:type="dcterms:W3CDTF">2014-04-04T03:18:34Z</dcterms:created>
  <dcterms:modified xsi:type="dcterms:W3CDTF">2014-11-07T05:30:55Z</dcterms:modified>
</cp:coreProperties>
</file>