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0" r:id="rId3"/>
    <p:sldId id="309" r:id="rId4"/>
    <p:sldId id="259" r:id="rId5"/>
    <p:sldId id="299" r:id="rId6"/>
    <p:sldId id="313" r:id="rId7"/>
    <p:sldId id="307" r:id="rId8"/>
    <p:sldId id="297" r:id="rId9"/>
    <p:sldId id="306" r:id="rId10"/>
    <p:sldId id="308" r:id="rId11"/>
    <p:sldId id="303" r:id="rId12"/>
    <p:sldId id="310" r:id="rId13"/>
    <p:sldId id="304" r:id="rId14"/>
    <p:sldId id="305" r:id="rId15"/>
    <p:sldId id="298" r:id="rId16"/>
    <p:sldId id="274" r:id="rId17"/>
    <p:sldId id="300" r:id="rId18"/>
    <p:sldId id="281" r:id="rId19"/>
    <p:sldId id="312" r:id="rId20"/>
    <p:sldId id="302" r:id="rId21"/>
    <p:sldId id="301" r:id="rId22"/>
    <p:sldId id="311" r:id="rId23"/>
    <p:sldId id="264" r:id="rId24"/>
    <p:sldId id="290" r:id="rId25"/>
    <p:sldId id="294" r:id="rId26"/>
    <p:sldId id="292" r:id="rId27"/>
    <p:sldId id="295" r:id="rId28"/>
    <p:sldId id="291" r:id="rId29"/>
    <p:sldId id="293" r:id="rId30"/>
    <p:sldId id="296" r:id="rId31"/>
    <p:sldId id="31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0"/>
      </p:cViewPr>
      <p:guideLst>
        <p:guide orient="horz" pos="2160"/>
        <p:guide pos="2880"/>
      </p:guideLst>
    </p:cSldViewPr>
  </p:slideViewPr>
  <p:notesTextViewPr>
    <p:cViewPr>
      <p:scale>
        <a:sx n="1" d="1"/>
        <a:sy n="1" d="1"/>
      </p:scale>
      <p:origin x="0" y="0"/>
    </p:cViewPr>
  </p:notesTextViewPr>
  <p:sorterViewPr>
    <p:cViewPr>
      <p:scale>
        <a:sx n="100" d="100"/>
        <a:sy n="100" d="100"/>
      </p:scale>
      <p:origin x="0" y="39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73100" y="1497013"/>
            <a:ext cx="3975100" cy="4759325"/>
          </a:xfrm>
        </p:spPr>
        <p:txBody>
          <a:bodyPr/>
          <a:lstStyle>
            <a:lvl4pPr>
              <a:defRPr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937760" y="1497013"/>
            <a:ext cx="3977640" cy="4759325"/>
          </a:xfrm>
        </p:spPr>
        <p:txBody>
          <a:bodyPr/>
          <a:lstStyle>
            <a:lvl4pPr>
              <a:defRPr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10/13/2017</a:t>
            </a:fld>
            <a:endParaRPr lang="en-US" dirty="0"/>
          </a:p>
        </p:txBody>
      </p:sp>
      <p:sp>
        <p:nvSpPr>
          <p:cNvPr id="6" name="Footer Placeholder 4"/>
          <p:cNvSpPr>
            <a:spLocks noGrp="1"/>
          </p:cNvSpPr>
          <p:nvPr>
            <p:ph type="ftr" sz="quarter" idx="11"/>
          </p:nvPr>
        </p:nvSpPr>
        <p:spPr>
          <a:xfrm>
            <a:off x="3352800" y="6356350"/>
            <a:ext cx="2895600" cy="365125"/>
          </a:xfrm>
        </p:spPr>
        <p:txBody>
          <a:bodyPr/>
          <a:lstStyle/>
          <a:p>
            <a:endParaRPr lang="en-US" dirty="0"/>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10/13/2017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10/13/2017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Background Only">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10/13/2017</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61950" y="295275"/>
            <a:ext cx="83820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lgn="ctr">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361950" y="1057275"/>
            <a:ext cx="8382000" cy="45720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lgn="ctr">
              <a:buFontTx/>
              <a:buNone/>
              <a:defRPr sz="2800"/>
            </a:lvl1pPr>
          </a:lstStyle>
          <a:p>
            <a:pPr lvl="0"/>
            <a:r>
              <a:rPr lang="en-US" altLang="en-US" noProof="0" smtClean="0"/>
              <a:t>Click to edit Master subtitle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76413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10/13/2017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10/13/2017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10/13/2017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10/13/2017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10/13/2017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10/13/2017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10/13/2017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10/13/2017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10/13/2017</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com/url?sa=i&amp;rct=j&amp;q=&amp;esrc=s&amp;source=images&amp;cd=&amp;cad=rja&amp;uact=8&amp;ved=0ahUKEwjbnIaI76fVAhUMcD4KHYJLDs8QjRwIBw&amp;url=https://www.janellrardon.com/2012/01/farewell-2011-hello-2012-be-an-influencer/&amp;psig=AFQjCNG5m7GsdiyBAYIz554jHncG8I2YLw&amp;ust=1501190097548131" TargetMode="Externa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81000"/>
            <a:ext cx="7772400" cy="1828800"/>
          </a:xfrm>
        </p:spPr>
        <p:txBody>
          <a:bodyPr>
            <a:noAutofit/>
          </a:bodyPr>
          <a:lstStyle/>
          <a:p>
            <a:r>
              <a:rPr lang="en-US" dirty="0" smtClean="0"/>
              <a:t>United States Supreme Court</a:t>
            </a:r>
            <a:br>
              <a:rPr lang="en-US" dirty="0" smtClean="0"/>
            </a:br>
            <a:r>
              <a:rPr lang="en-US" dirty="0" smtClean="0"/>
              <a:t>Criminal &amp; Immigration Law Decisions of the 2016-2017 Term</a:t>
            </a:r>
            <a:endParaRPr lang="en-US" dirty="0"/>
          </a:p>
        </p:txBody>
      </p:sp>
      <p:sp>
        <p:nvSpPr>
          <p:cNvPr id="3" name="Subtitle 2"/>
          <p:cNvSpPr>
            <a:spLocks noGrp="1"/>
          </p:cNvSpPr>
          <p:nvPr>
            <p:ph type="subTitle" idx="1"/>
          </p:nvPr>
        </p:nvSpPr>
        <p:spPr>
          <a:xfrm>
            <a:off x="1752600" y="4495800"/>
            <a:ext cx="6400800" cy="1752600"/>
          </a:xfrm>
        </p:spPr>
        <p:txBody>
          <a:bodyPr>
            <a:noAutofit/>
          </a:bodyPr>
          <a:lstStyle/>
          <a:p>
            <a:r>
              <a:rPr lang="en-US" sz="2400" b="1" dirty="0" smtClean="0"/>
              <a:t>Peter W. Fenton, J.D.</a:t>
            </a:r>
            <a:br>
              <a:rPr lang="en-US" sz="2400" b="1" dirty="0" smtClean="0"/>
            </a:br>
            <a:r>
              <a:rPr lang="en-US" sz="2400" dirty="0" smtClean="0"/>
              <a:t>Assistant Professor of Criminal Justice</a:t>
            </a:r>
            <a:br>
              <a:rPr lang="en-US" sz="2400" dirty="0" smtClean="0"/>
            </a:br>
            <a:r>
              <a:rPr lang="en-US" sz="2400" dirty="0" smtClean="0"/>
              <a:t>Kennesaw State University</a:t>
            </a:r>
          </a:p>
          <a:p>
            <a:r>
              <a:rPr lang="en-US" sz="2400" b="1" dirty="0" smtClean="0"/>
              <a:t>Michael B. Shapiro, J.D.</a:t>
            </a:r>
            <a:r>
              <a:rPr lang="en-US" sz="2400" dirty="0" smtClean="0"/>
              <a:t/>
            </a:r>
            <a:br>
              <a:rPr lang="en-US" sz="2400" dirty="0" smtClean="0"/>
            </a:br>
            <a:r>
              <a:rPr lang="en-US" sz="2400" dirty="0" smtClean="0"/>
              <a:t>Clinical Assistant Professor of Criminal Justice</a:t>
            </a:r>
            <a:br>
              <a:rPr lang="en-US" sz="2400" dirty="0" smtClean="0"/>
            </a:br>
            <a:r>
              <a:rPr lang="en-US" sz="2400" dirty="0" smtClean="0"/>
              <a:t>Georgia State University</a:t>
            </a:r>
          </a:p>
        </p:txBody>
      </p:sp>
      <p:pic>
        <p:nvPicPr>
          <p:cNvPr id="3074" name="Picture 2" descr="Image result for supreme court of the united stat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2514600"/>
            <a:ext cx="1875605" cy="1875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586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7038"/>
            <a:ext cx="8610600" cy="715962"/>
          </a:xfrm>
        </p:spPr>
        <p:txBody>
          <a:bodyPr>
            <a:normAutofit fontScale="90000"/>
          </a:bodyPr>
          <a:lstStyle/>
          <a:p>
            <a:pPr algn="ctr"/>
            <a:r>
              <a:rPr lang="en-US" i="1" dirty="0" smtClean="0"/>
              <a:t>Manuel v. City of Joliet, Illinois, et al.</a:t>
            </a:r>
            <a:br>
              <a:rPr lang="en-US" i="1" dirty="0" smtClean="0"/>
            </a:br>
            <a:r>
              <a:rPr lang="en-US" sz="3600" dirty="0" smtClean="0"/>
              <a:t>No. 14-9496, decided March 21, 2017</a:t>
            </a:r>
            <a:endParaRPr lang="en-US" dirty="0"/>
          </a:p>
        </p:txBody>
      </p:sp>
      <p:sp>
        <p:nvSpPr>
          <p:cNvPr id="3" name="Content Placeholder 2"/>
          <p:cNvSpPr>
            <a:spLocks noGrp="1"/>
          </p:cNvSpPr>
          <p:nvPr>
            <p:ph idx="1"/>
          </p:nvPr>
        </p:nvSpPr>
        <p:spPr>
          <a:xfrm>
            <a:off x="762000" y="1600200"/>
            <a:ext cx="8229600" cy="5029200"/>
          </a:xfrm>
        </p:spPr>
        <p:txBody>
          <a:bodyPr>
            <a:noAutofit/>
          </a:bodyPr>
          <a:lstStyle/>
          <a:p>
            <a:r>
              <a:rPr lang="en-US" sz="2000" dirty="0" smtClean="0"/>
              <a:t>Pre-Trial Detention, § 42 U.S.C. 1983</a:t>
            </a:r>
          </a:p>
          <a:p>
            <a:r>
              <a:rPr lang="en-US" sz="2000" dirty="0" smtClean="0"/>
              <a:t>Kagan, majority; Thomas, dissenting; Alito, dissenting</a:t>
            </a:r>
          </a:p>
          <a:p>
            <a:r>
              <a:rPr lang="en-US" sz="2000" b="1" dirty="0" smtClean="0"/>
              <a:t>Facts:</a:t>
            </a:r>
            <a:r>
              <a:rPr lang="en-US" sz="2000" dirty="0"/>
              <a:t>  During a traffic stop, police </a:t>
            </a:r>
            <a:r>
              <a:rPr lang="en-US" sz="2000" dirty="0" smtClean="0"/>
              <a:t>searched </a:t>
            </a:r>
            <a:r>
              <a:rPr lang="en-US" sz="2000" dirty="0"/>
              <a:t>petitioner </a:t>
            </a:r>
            <a:r>
              <a:rPr lang="en-US" sz="2000" dirty="0" smtClean="0"/>
              <a:t>and </a:t>
            </a:r>
            <a:r>
              <a:rPr lang="en-US" sz="2000" dirty="0"/>
              <a:t>found a vitamin bottle containing </a:t>
            </a:r>
            <a:r>
              <a:rPr lang="en-US" sz="2000" dirty="0" smtClean="0"/>
              <a:t>pills, but a field test came </a:t>
            </a:r>
            <a:r>
              <a:rPr lang="en-US" sz="2000" dirty="0"/>
              <a:t>back </a:t>
            </a:r>
            <a:r>
              <a:rPr lang="en-US" sz="2000" dirty="0" smtClean="0"/>
              <a:t>negative. Still</a:t>
            </a:r>
            <a:r>
              <a:rPr lang="en-US" sz="2000" dirty="0"/>
              <a:t>, they arrested </a:t>
            </a:r>
            <a:r>
              <a:rPr lang="en-US" sz="2000" dirty="0" smtClean="0"/>
              <a:t>him.  A second test at the </a:t>
            </a:r>
            <a:r>
              <a:rPr lang="en-US" sz="2000" dirty="0"/>
              <a:t>police </a:t>
            </a:r>
            <a:r>
              <a:rPr lang="en-US" sz="2000" dirty="0" smtClean="0"/>
              <a:t>station was also negative. An </a:t>
            </a:r>
            <a:r>
              <a:rPr lang="en-US" sz="2000" dirty="0"/>
              <a:t>arresting officer </a:t>
            </a:r>
            <a:r>
              <a:rPr lang="en-US" sz="2000" dirty="0" smtClean="0"/>
              <a:t>reported </a:t>
            </a:r>
            <a:r>
              <a:rPr lang="en-US" sz="2000" dirty="0"/>
              <a:t>that, based on his “training and experience,” he “knew the pills to be </a:t>
            </a:r>
            <a:r>
              <a:rPr lang="en-US" sz="2000" dirty="0" smtClean="0"/>
              <a:t>ecstasy” and on </a:t>
            </a:r>
            <a:r>
              <a:rPr lang="en-US" sz="2000" dirty="0"/>
              <a:t>the basis of those false statements, </a:t>
            </a:r>
            <a:r>
              <a:rPr lang="en-US" sz="2000" dirty="0" smtClean="0"/>
              <a:t>a </a:t>
            </a:r>
            <a:r>
              <a:rPr lang="en-US" sz="2000" dirty="0"/>
              <a:t>county court judge found probable cause to detain </a:t>
            </a:r>
            <a:r>
              <a:rPr lang="en-US" sz="2000" dirty="0" smtClean="0"/>
              <a:t>petitioner pending </a:t>
            </a:r>
            <a:r>
              <a:rPr lang="en-US" sz="2000" dirty="0"/>
              <a:t>trial. </a:t>
            </a:r>
            <a:r>
              <a:rPr lang="en-US" sz="2000" dirty="0" smtClean="0"/>
              <a:t>A subsequent police </a:t>
            </a:r>
            <a:r>
              <a:rPr lang="en-US" sz="2000" dirty="0"/>
              <a:t>laboratory </a:t>
            </a:r>
            <a:r>
              <a:rPr lang="en-US" sz="2000" dirty="0" smtClean="0"/>
              <a:t>test revealed no </a:t>
            </a:r>
            <a:r>
              <a:rPr lang="en-US" sz="2000" dirty="0"/>
              <a:t>controlled </a:t>
            </a:r>
            <a:r>
              <a:rPr lang="en-US" sz="2000" dirty="0" smtClean="0"/>
              <a:t>substances, but petitioner remained </a:t>
            </a:r>
            <a:r>
              <a:rPr lang="en-US" sz="2000" dirty="0"/>
              <a:t>in custody, spending a total of 48 days in pretrial detention.  More than two years after his arrest, but less than two years after his </a:t>
            </a:r>
            <a:r>
              <a:rPr lang="en-US" sz="2000" dirty="0" smtClean="0"/>
              <a:t>case </a:t>
            </a:r>
            <a:r>
              <a:rPr lang="en-US" sz="2000" dirty="0"/>
              <a:t>was dismissed, </a:t>
            </a:r>
            <a:r>
              <a:rPr lang="en-US" sz="2000" dirty="0" smtClean="0"/>
              <a:t>he sued under 42 U.S.C</a:t>
            </a:r>
            <a:r>
              <a:rPr lang="en-US" sz="2000" dirty="0"/>
              <a:t>. </a:t>
            </a:r>
            <a:r>
              <a:rPr lang="en-US" sz="2000" dirty="0" smtClean="0"/>
              <a:t>§ 1983 alleging the arrest </a:t>
            </a:r>
            <a:r>
              <a:rPr lang="en-US" sz="2000" dirty="0"/>
              <a:t>and detention violated the </a:t>
            </a:r>
            <a:r>
              <a:rPr lang="en-US" sz="2000" dirty="0" smtClean="0"/>
              <a:t>4</a:t>
            </a:r>
            <a:r>
              <a:rPr lang="en-US" sz="2000" baseline="30000" dirty="0" smtClean="0"/>
              <a:t>th</a:t>
            </a:r>
            <a:r>
              <a:rPr lang="en-US" sz="2000" dirty="0" smtClean="0"/>
              <a:t> Amendment.</a:t>
            </a:r>
          </a:p>
          <a:p>
            <a:r>
              <a:rPr lang="en-US" sz="2000" b="1" dirty="0" smtClean="0"/>
              <a:t>Holding:</a:t>
            </a:r>
            <a:r>
              <a:rPr lang="en-US" sz="2000" dirty="0" smtClean="0"/>
              <a:t> The </a:t>
            </a:r>
            <a:r>
              <a:rPr lang="en-US" sz="2000" dirty="0"/>
              <a:t>pretrial detention </a:t>
            </a:r>
            <a:r>
              <a:rPr lang="en-US" sz="2000" dirty="0" smtClean="0"/>
              <a:t>may be challenged on </a:t>
            </a:r>
            <a:r>
              <a:rPr lang="en-US" sz="2000" dirty="0"/>
              <a:t>Fourth Amendment grounds.  </a:t>
            </a:r>
            <a:r>
              <a:rPr lang="en-US" sz="2000" dirty="0" smtClean="0"/>
              <a:t>Pretrial </a:t>
            </a:r>
            <a:r>
              <a:rPr lang="en-US" sz="2000" dirty="0"/>
              <a:t>detention can violate the Fourth Amendment not only when it precedes, but also when it follows, the start of legal process</a:t>
            </a:r>
            <a:r>
              <a:rPr lang="en-US" sz="2000" dirty="0" smtClean="0"/>
              <a:t>.</a:t>
            </a:r>
            <a:endParaRPr lang="en-US" sz="2000" dirty="0"/>
          </a:p>
        </p:txBody>
      </p:sp>
    </p:spTree>
    <p:extLst>
      <p:ext uri="{BB962C8B-B14F-4D97-AF65-F5344CB8AC3E}">
        <p14:creationId xmlns:p14="http://schemas.microsoft.com/office/powerpoint/2010/main" val="86203118"/>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7038"/>
            <a:ext cx="8610600" cy="715962"/>
          </a:xfrm>
        </p:spPr>
        <p:txBody>
          <a:bodyPr>
            <a:normAutofit fontScale="90000"/>
          </a:bodyPr>
          <a:lstStyle/>
          <a:p>
            <a:pPr algn="ctr"/>
            <a:r>
              <a:rPr lang="en-US" i="1" dirty="0" smtClean="0"/>
              <a:t>McWilliams v. Dunn, Commissioner</a:t>
            </a:r>
            <a:br>
              <a:rPr lang="en-US" i="1" dirty="0" smtClean="0"/>
            </a:br>
            <a:r>
              <a:rPr lang="en-US" sz="3600" dirty="0" smtClean="0"/>
              <a:t>No. 16-5294, decided June 19, 2017</a:t>
            </a:r>
            <a:endParaRPr lang="en-US" dirty="0"/>
          </a:p>
        </p:txBody>
      </p:sp>
      <p:sp>
        <p:nvSpPr>
          <p:cNvPr id="3" name="Content Placeholder 2"/>
          <p:cNvSpPr>
            <a:spLocks noGrp="1"/>
          </p:cNvSpPr>
          <p:nvPr>
            <p:ph idx="1"/>
          </p:nvPr>
        </p:nvSpPr>
        <p:spPr>
          <a:xfrm>
            <a:off x="762000" y="1600200"/>
            <a:ext cx="8229600" cy="5029200"/>
          </a:xfrm>
        </p:spPr>
        <p:txBody>
          <a:bodyPr>
            <a:noAutofit/>
          </a:bodyPr>
          <a:lstStyle/>
          <a:p>
            <a:r>
              <a:rPr lang="en-US" sz="2000" dirty="0" smtClean="0"/>
              <a:t>Indigent Defendant, Access to Psychiatrist</a:t>
            </a:r>
          </a:p>
          <a:p>
            <a:r>
              <a:rPr lang="en-US" sz="2000" dirty="0" smtClean="0"/>
              <a:t>Breyer, majority; Alito, dissenting</a:t>
            </a:r>
          </a:p>
          <a:p>
            <a:r>
              <a:rPr lang="en-US" sz="2000" b="1" dirty="0" smtClean="0"/>
              <a:t>Facts:  </a:t>
            </a:r>
            <a:r>
              <a:rPr lang="en-US" sz="2000" dirty="0" smtClean="0"/>
              <a:t>One </a:t>
            </a:r>
            <a:r>
              <a:rPr lang="en-US" sz="2000" dirty="0"/>
              <a:t>month after </a:t>
            </a:r>
            <a:r>
              <a:rPr lang="en-US" sz="2000" i="1" dirty="0"/>
              <a:t>Ake v. Oklahoma</a:t>
            </a:r>
            <a:r>
              <a:rPr lang="en-US" sz="2000" dirty="0"/>
              <a:t>, 470 U. S. 68 </a:t>
            </a:r>
            <a:r>
              <a:rPr lang="en-US" sz="2000" dirty="0" smtClean="0"/>
              <a:t>(1985) was </a:t>
            </a:r>
            <a:r>
              <a:rPr lang="en-US" sz="2000" dirty="0"/>
              <a:t>decided, Alabama charged petitioner </a:t>
            </a:r>
            <a:r>
              <a:rPr lang="en-US" sz="2000" dirty="0" smtClean="0"/>
              <a:t>with </a:t>
            </a:r>
            <a:r>
              <a:rPr lang="en-US" sz="2000" dirty="0"/>
              <a:t>rape and murder.  Finding him indigent, the trial court appointed counsel, who requested a psychiatric </a:t>
            </a:r>
            <a:r>
              <a:rPr lang="en-US" sz="2000" dirty="0" smtClean="0"/>
              <a:t>evaluation.  A commission concluded </a:t>
            </a:r>
            <a:r>
              <a:rPr lang="en-US" sz="2000" dirty="0"/>
              <a:t>that McWilliams was competent to stand trial and had not been suffering from mental illness at the time of the alleged offense. </a:t>
            </a:r>
            <a:r>
              <a:rPr lang="en-US" sz="2000" dirty="0" smtClean="0"/>
              <a:t>McWilliams was convicted of </a:t>
            </a:r>
            <a:r>
              <a:rPr lang="en-US" sz="2000" dirty="0"/>
              <a:t>capital murder and </a:t>
            </a:r>
            <a:r>
              <a:rPr lang="en-US" sz="2000" dirty="0" smtClean="0"/>
              <a:t>the jury recommended </a:t>
            </a:r>
            <a:r>
              <a:rPr lang="en-US" sz="2000" dirty="0"/>
              <a:t>a death </a:t>
            </a:r>
            <a:r>
              <a:rPr lang="en-US" sz="2000" dirty="0" smtClean="0"/>
              <a:t>sentence.  Counsel </a:t>
            </a:r>
            <a:r>
              <a:rPr lang="en-US" sz="2000" dirty="0"/>
              <a:t>asked for neurological and neuropsychological testing </a:t>
            </a:r>
            <a:r>
              <a:rPr lang="en-US" sz="2000" dirty="0" smtClean="0"/>
              <a:t>before the judicial </a:t>
            </a:r>
            <a:r>
              <a:rPr lang="en-US" sz="2000" dirty="0"/>
              <a:t>sentencing </a:t>
            </a:r>
            <a:r>
              <a:rPr lang="en-US" sz="2000" dirty="0" smtClean="0"/>
              <a:t>hearing, then requested </a:t>
            </a:r>
            <a:r>
              <a:rPr lang="en-US" sz="2000" dirty="0"/>
              <a:t>a continuance in order to evaluate </a:t>
            </a:r>
            <a:r>
              <a:rPr lang="en-US" sz="2000" dirty="0" smtClean="0"/>
              <a:t>the </a:t>
            </a:r>
            <a:r>
              <a:rPr lang="en-US" sz="2000" dirty="0"/>
              <a:t>new material, and asked for the assistance of someone with expertise in psychological matters to review the findings. The trial court denied </a:t>
            </a:r>
            <a:r>
              <a:rPr lang="en-US" sz="2000" dirty="0" smtClean="0"/>
              <a:t>the latter requests.</a:t>
            </a:r>
          </a:p>
          <a:p>
            <a:r>
              <a:rPr lang="en-US" sz="2000" b="1" dirty="0" smtClean="0"/>
              <a:t>Holding:</a:t>
            </a:r>
            <a:r>
              <a:rPr lang="en-US" sz="2000" dirty="0"/>
              <a:t> </a:t>
            </a:r>
            <a:r>
              <a:rPr lang="en-US" sz="2000" dirty="0" smtClean="0"/>
              <a:t>The </a:t>
            </a:r>
            <a:r>
              <a:rPr lang="en-US" sz="2000" dirty="0"/>
              <a:t>Alabama courts’ determination that McWilliams received all the assistance to which Ake entitled him was contrary to, or an unreasonable application of, clearly established federal </a:t>
            </a:r>
            <a:r>
              <a:rPr lang="en-US" sz="2000" dirty="0" smtClean="0"/>
              <a:t>law.</a:t>
            </a:r>
            <a:endParaRPr lang="en-US" sz="2000" dirty="0"/>
          </a:p>
        </p:txBody>
      </p:sp>
    </p:spTree>
    <p:extLst>
      <p:ext uri="{BB962C8B-B14F-4D97-AF65-F5344CB8AC3E}">
        <p14:creationId xmlns:p14="http://schemas.microsoft.com/office/powerpoint/2010/main" val="3886787317"/>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7038"/>
            <a:ext cx="8610600" cy="715962"/>
          </a:xfrm>
        </p:spPr>
        <p:txBody>
          <a:bodyPr>
            <a:normAutofit fontScale="90000"/>
          </a:bodyPr>
          <a:lstStyle/>
          <a:p>
            <a:pPr algn="ctr"/>
            <a:r>
              <a:rPr lang="en-US" i="1" dirty="0" smtClean="0"/>
              <a:t>Moore v. Texas</a:t>
            </a:r>
            <a:br>
              <a:rPr lang="en-US" i="1" dirty="0" smtClean="0"/>
            </a:br>
            <a:r>
              <a:rPr lang="en-US" sz="3600" dirty="0" smtClean="0"/>
              <a:t>No. 15-797, decided March 28, 2017</a:t>
            </a:r>
            <a:endParaRPr lang="en-US" dirty="0"/>
          </a:p>
        </p:txBody>
      </p:sp>
      <p:sp>
        <p:nvSpPr>
          <p:cNvPr id="3" name="Content Placeholder 2"/>
          <p:cNvSpPr>
            <a:spLocks noGrp="1"/>
          </p:cNvSpPr>
          <p:nvPr>
            <p:ph idx="1"/>
          </p:nvPr>
        </p:nvSpPr>
        <p:spPr>
          <a:xfrm>
            <a:off x="762000" y="1600200"/>
            <a:ext cx="8229600" cy="5029200"/>
          </a:xfrm>
        </p:spPr>
        <p:txBody>
          <a:bodyPr>
            <a:noAutofit/>
          </a:bodyPr>
          <a:lstStyle/>
          <a:p>
            <a:r>
              <a:rPr lang="en-US" sz="2000" dirty="0" smtClean="0"/>
              <a:t>Capital Murder, Intellectual Disability</a:t>
            </a:r>
          </a:p>
          <a:p>
            <a:r>
              <a:rPr lang="en-US" sz="2000" dirty="0" smtClean="0"/>
              <a:t>Ginsburg, majority; Roberts, dissenting</a:t>
            </a:r>
          </a:p>
          <a:p>
            <a:r>
              <a:rPr lang="en-US" sz="2000" b="1" dirty="0" smtClean="0"/>
              <a:t>Facts:</a:t>
            </a:r>
            <a:r>
              <a:rPr lang="en-US" sz="2000" dirty="0"/>
              <a:t>  Moore was </a:t>
            </a:r>
            <a:r>
              <a:rPr lang="en-US" sz="2000" dirty="0" smtClean="0"/>
              <a:t>sentenced </a:t>
            </a:r>
            <a:r>
              <a:rPr lang="en-US" sz="2000" dirty="0"/>
              <a:t>to </a:t>
            </a:r>
            <a:r>
              <a:rPr lang="en-US" sz="2000" dirty="0" smtClean="0"/>
              <a:t>death for murder.  </a:t>
            </a:r>
            <a:r>
              <a:rPr lang="en-US" sz="2000" dirty="0"/>
              <a:t>A state habeas court </a:t>
            </a:r>
            <a:r>
              <a:rPr lang="en-US" sz="2000" dirty="0" smtClean="0"/>
              <a:t>determined </a:t>
            </a:r>
            <a:r>
              <a:rPr lang="en-US" sz="2000" dirty="0"/>
              <a:t>that, </a:t>
            </a:r>
            <a:r>
              <a:rPr lang="en-US" sz="2000" i="1" dirty="0"/>
              <a:t>under Atkins v. Virginia</a:t>
            </a:r>
            <a:r>
              <a:rPr lang="en-US" sz="2000" dirty="0"/>
              <a:t>, 536 U. S. 304, and </a:t>
            </a:r>
            <a:r>
              <a:rPr lang="en-US" sz="2000" i="1" dirty="0"/>
              <a:t>Hall v. Florida</a:t>
            </a:r>
            <a:r>
              <a:rPr lang="en-US" sz="2000" dirty="0"/>
              <a:t>, 572 U. S. ___, Moore qualified as intellectually disabled and </a:t>
            </a:r>
            <a:r>
              <a:rPr lang="en-US" sz="2000" dirty="0" smtClean="0"/>
              <a:t>the death </a:t>
            </a:r>
            <a:r>
              <a:rPr lang="en-US" sz="2000" dirty="0"/>
              <a:t>sentence </a:t>
            </a:r>
            <a:r>
              <a:rPr lang="en-US" sz="2000" dirty="0" smtClean="0"/>
              <a:t>violated </a:t>
            </a:r>
            <a:r>
              <a:rPr lang="en-US" sz="2000" dirty="0"/>
              <a:t>the Eighth Amendment’s proscription of “cruel and unusual </a:t>
            </a:r>
            <a:r>
              <a:rPr lang="en-US" sz="2000" dirty="0" smtClean="0"/>
              <a:t>punishments,” using the 11</a:t>
            </a:r>
            <a:r>
              <a:rPr lang="en-US" sz="2000" baseline="30000" dirty="0" smtClean="0"/>
              <a:t>th</a:t>
            </a:r>
            <a:r>
              <a:rPr lang="en-US" sz="2000" dirty="0" smtClean="0"/>
              <a:t> edition </a:t>
            </a:r>
            <a:r>
              <a:rPr lang="en-US" sz="2000" dirty="0"/>
              <a:t>of the American Association on Intellectual and Developmental Disabilities clinical </a:t>
            </a:r>
            <a:r>
              <a:rPr lang="en-US" sz="2000" dirty="0" smtClean="0"/>
              <a:t>manual </a:t>
            </a:r>
            <a:r>
              <a:rPr lang="en-US" sz="2000" dirty="0"/>
              <a:t>and the </a:t>
            </a:r>
            <a:r>
              <a:rPr lang="en-US" sz="2000" dirty="0" smtClean="0"/>
              <a:t>5</a:t>
            </a:r>
            <a:r>
              <a:rPr lang="en-US" sz="2000" baseline="30000" dirty="0" smtClean="0"/>
              <a:t>th</a:t>
            </a:r>
            <a:r>
              <a:rPr lang="en-US" sz="2000" dirty="0" smtClean="0"/>
              <a:t> edition </a:t>
            </a:r>
            <a:r>
              <a:rPr lang="en-US" sz="2000" dirty="0"/>
              <a:t>of the Diagnostic and Statistical Manual of Mental Disorders published by the American Psychiatric Association.  </a:t>
            </a:r>
            <a:r>
              <a:rPr lang="en-US" sz="2000" dirty="0" smtClean="0"/>
              <a:t>The </a:t>
            </a:r>
            <a:r>
              <a:rPr lang="en-US" sz="2000" dirty="0"/>
              <a:t>Texas Court of Criminal Appeals </a:t>
            </a:r>
            <a:r>
              <a:rPr lang="en-US" sz="2000" dirty="0" smtClean="0"/>
              <a:t>(CCA) declined </a:t>
            </a:r>
            <a:r>
              <a:rPr lang="en-US" sz="2000" dirty="0"/>
              <a:t>to </a:t>
            </a:r>
            <a:r>
              <a:rPr lang="en-US" sz="2000" dirty="0" smtClean="0"/>
              <a:t>follow the </a:t>
            </a:r>
            <a:r>
              <a:rPr lang="en-US" sz="2000" dirty="0"/>
              <a:t>habeas </a:t>
            </a:r>
            <a:r>
              <a:rPr lang="en-US" sz="2000" dirty="0" smtClean="0"/>
              <a:t>court, based on </a:t>
            </a:r>
            <a:r>
              <a:rPr lang="en-US" sz="2000" i="1" dirty="0" smtClean="0"/>
              <a:t>Ex </a:t>
            </a:r>
            <a:r>
              <a:rPr lang="en-US" sz="2000" i="1" dirty="0"/>
              <a:t>parte </a:t>
            </a:r>
            <a:r>
              <a:rPr lang="en-US" sz="2000" i="1" dirty="0" err="1"/>
              <a:t>Briseno</a:t>
            </a:r>
            <a:r>
              <a:rPr lang="en-US" sz="2000" dirty="0"/>
              <a:t>, 135 </a:t>
            </a:r>
            <a:r>
              <a:rPr lang="en-US" sz="2000" dirty="0" smtClean="0"/>
              <a:t>S.W</a:t>
            </a:r>
            <a:r>
              <a:rPr lang="en-US" sz="2000" dirty="0"/>
              <a:t>. 3d </a:t>
            </a:r>
            <a:r>
              <a:rPr lang="en-US" sz="2000" dirty="0" smtClean="0"/>
              <a:t>1 (2004), </a:t>
            </a:r>
            <a:r>
              <a:rPr lang="en-US" sz="2000" dirty="0"/>
              <a:t>which </a:t>
            </a:r>
            <a:r>
              <a:rPr lang="en-US" sz="2000" dirty="0" smtClean="0"/>
              <a:t>used the </a:t>
            </a:r>
            <a:r>
              <a:rPr lang="en-US" sz="2000" dirty="0"/>
              <a:t>1992 (ninth) edition of the American Association on Mental Retardation </a:t>
            </a:r>
            <a:r>
              <a:rPr lang="en-US" sz="2000" dirty="0" smtClean="0"/>
              <a:t>manual.</a:t>
            </a:r>
          </a:p>
          <a:p>
            <a:r>
              <a:rPr lang="en-US" sz="2000" b="1" dirty="0" smtClean="0"/>
              <a:t>Holding:</a:t>
            </a:r>
            <a:r>
              <a:rPr lang="en-US" sz="2000" dirty="0"/>
              <a:t> By rejecting the habeas court’s application of medical guidance and by following the </a:t>
            </a:r>
            <a:r>
              <a:rPr lang="en-US" sz="2000" i="1" dirty="0" err="1"/>
              <a:t>Briseno</a:t>
            </a:r>
            <a:r>
              <a:rPr lang="en-US" sz="2000" dirty="0"/>
              <a:t> standard, </a:t>
            </a:r>
            <a:r>
              <a:rPr lang="en-US" sz="2000" dirty="0" smtClean="0"/>
              <a:t>the </a:t>
            </a:r>
            <a:r>
              <a:rPr lang="en-US" sz="2000" dirty="0"/>
              <a:t>CCA’s decision does not comport with the Eighth Amendment and this Court’s precedents</a:t>
            </a:r>
            <a:r>
              <a:rPr lang="en-US" sz="2000" dirty="0" smtClean="0"/>
              <a:t>.</a:t>
            </a:r>
            <a:endParaRPr lang="en-US" sz="2000" dirty="0"/>
          </a:p>
        </p:txBody>
      </p:sp>
    </p:spTree>
    <p:extLst>
      <p:ext uri="{BB962C8B-B14F-4D97-AF65-F5344CB8AC3E}">
        <p14:creationId xmlns:p14="http://schemas.microsoft.com/office/powerpoint/2010/main" val="3554952066"/>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7038"/>
            <a:ext cx="8610600" cy="715962"/>
          </a:xfrm>
        </p:spPr>
        <p:txBody>
          <a:bodyPr>
            <a:normAutofit fontScale="90000"/>
          </a:bodyPr>
          <a:lstStyle/>
          <a:p>
            <a:pPr algn="ctr"/>
            <a:r>
              <a:rPr lang="en-US" i="1" dirty="0" smtClean="0"/>
              <a:t>Nelson v. Colorado</a:t>
            </a:r>
            <a:br>
              <a:rPr lang="en-US" i="1" dirty="0" smtClean="0"/>
            </a:br>
            <a:r>
              <a:rPr lang="en-US" sz="3600" dirty="0" smtClean="0"/>
              <a:t>No. 15-1256, decided April 19, 2017</a:t>
            </a:r>
            <a:endParaRPr lang="en-US" dirty="0"/>
          </a:p>
        </p:txBody>
      </p:sp>
      <p:sp>
        <p:nvSpPr>
          <p:cNvPr id="3" name="Content Placeholder 2"/>
          <p:cNvSpPr>
            <a:spLocks noGrp="1"/>
          </p:cNvSpPr>
          <p:nvPr>
            <p:ph idx="1"/>
          </p:nvPr>
        </p:nvSpPr>
        <p:spPr>
          <a:xfrm>
            <a:off x="762000" y="1600200"/>
            <a:ext cx="8229600" cy="5029200"/>
          </a:xfrm>
        </p:spPr>
        <p:txBody>
          <a:bodyPr>
            <a:noAutofit/>
          </a:bodyPr>
          <a:lstStyle/>
          <a:p>
            <a:r>
              <a:rPr lang="en-US" sz="2000" dirty="0" smtClean="0"/>
              <a:t>Due Process, Return of Restitution Following Acquittal</a:t>
            </a:r>
          </a:p>
          <a:p>
            <a:r>
              <a:rPr lang="en-US" sz="2000" dirty="0" smtClean="0"/>
              <a:t>Ginsburg, majority; Alito, concurring; Thomas, dissenting</a:t>
            </a:r>
          </a:p>
          <a:p>
            <a:r>
              <a:rPr lang="en-US" sz="2000" b="1" dirty="0" smtClean="0"/>
              <a:t>Facts:</a:t>
            </a:r>
            <a:r>
              <a:rPr lang="en-US" sz="2000" dirty="0"/>
              <a:t>   Nelson was convicted </a:t>
            </a:r>
            <a:r>
              <a:rPr lang="en-US" sz="2000" dirty="0" smtClean="0"/>
              <a:t>of </a:t>
            </a:r>
            <a:r>
              <a:rPr lang="en-US" sz="2000" dirty="0"/>
              <a:t>two felonies and three misdemeanors arising from the alleged sexual and physical abuse of her four children.  The trial court imposed a prison term of 20 years to life and ordered her to pay $8,192.50 in court costs, fees, and restitution.  On appeal, Nelson’s conviction was reversed for trial error, and on retrial, she was acquitted of all charges</a:t>
            </a:r>
            <a:r>
              <a:rPr lang="en-US" sz="2000" dirty="0" smtClean="0"/>
              <a:t>.  Nelson’s motion for return of $702.10 from her inmate account was </a:t>
            </a:r>
            <a:r>
              <a:rPr lang="en-US" sz="2000" dirty="0"/>
              <a:t>denied outright for failure to file under Colorado’s Compensation for Certain Exonerated Persons </a:t>
            </a:r>
            <a:r>
              <a:rPr lang="en-US" sz="2000" dirty="0" smtClean="0"/>
              <a:t>statute.</a:t>
            </a:r>
          </a:p>
          <a:p>
            <a:r>
              <a:rPr lang="en-US" sz="2000" b="1" dirty="0" smtClean="0"/>
              <a:t>Holding:</a:t>
            </a:r>
            <a:r>
              <a:rPr lang="en-US" sz="2000" dirty="0"/>
              <a:t> The Exoneration Act’s scheme does not comport with the Fourteenth Amendment’s guarantee of due process</a:t>
            </a:r>
            <a:r>
              <a:rPr lang="en-US" sz="2000" dirty="0" smtClean="0"/>
              <a:t>.</a:t>
            </a:r>
            <a:endParaRPr lang="en-US" sz="2000" dirty="0"/>
          </a:p>
        </p:txBody>
      </p:sp>
    </p:spTree>
    <p:extLst>
      <p:ext uri="{BB962C8B-B14F-4D97-AF65-F5344CB8AC3E}">
        <p14:creationId xmlns:p14="http://schemas.microsoft.com/office/powerpoint/2010/main" val="2359723234"/>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7038"/>
            <a:ext cx="8610600" cy="715962"/>
          </a:xfrm>
        </p:spPr>
        <p:txBody>
          <a:bodyPr>
            <a:normAutofit fontScale="90000"/>
          </a:bodyPr>
          <a:lstStyle/>
          <a:p>
            <a:pPr algn="ctr"/>
            <a:r>
              <a:rPr lang="en-US" i="1" dirty="0" err="1" smtClean="0"/>
              <a:t>Packingham</a:t>
            </a:r>
            <a:r>
              <a:rPr lang="en-US" i="1" dirty="0" smtClean="0"/>
              <a:t> v. North Carolina</a:t>
            </a:r>
            <a:br>
              <a:rPr lang="en-US" i="1" dirty="0" smtClean="0"/>
            </a:br>
            <a:r>
              <a:rPr lang="en-US" sz="3600" dirty="0" smtClean="0"/>
              <a:t>No. 15-1194, decided June 19, 2017</a:t>
            </a:r>
            <a:endParaRPr lang="en-US" dirty="0"/>
          </a:p>
        </p:txBody>
      </p:sp>
      <p:sp>
        <p:nvSpPr>
          <p:cNvPr id="3" name="Content Placeholder 2"/>
          <p:cNvSpPr>
            <a:spLocks noGrp="1"/>
          </p:cNvSpPr>
          <p:nvPr>
            <p:ph idx="1"/>
          </p:nvPr>
        </p:nvSpPr>
        <p:spPr>
          <a:xfrm>
            <a:off x="762000" y="1600200"/>
            <a:ext cx="8229600" cy="5029200"/>
          </a:xfrm>
        </p:spPr>
        <p:txBody>
          <a:bodyPr>
            <a:noAutofit/>
          </a:bodyPr>
          <a:lstStyle/>
          <a:p>
            <a:r>
              <a:rPr lang="en-US" sz="2000" dirty="0" smtClean="0"/>
              <a:t>First Amendment, Sex Offenders Access to Social Networking</a:t>
            </a:r>
          </a:p>
          <a:p>
            <a:r>
              <a:rPr lang="en-US" sz="2000" dirty="0" smtClean="0"/>
              <a:t>Kennedy, majority; Alito, concurring; Gorsuch took no part</a:t>
            </a:r>
          </a:p>
          <a:p>
            <a:r>
              <a:rPr lang="en-US" sz="2000" b="1" dirty="0" smtClean="0"/>
              <a:t>Facts:</a:t>
            </a:r>
            <a:r>
              <a:rPr lang="en-US" sz="2000" dirty="0"/>
              <a:t>   North Carolina law makes it a felony for a registered sex offender “to access a commercial social networking Web site where the sex offender knows that the site permits minor children to become members or to create or maintain personal Web pages.”  </a:t>
            </a:r>
            <a:r>
              <a:rPr lang="en-US" sz="2000" dirty="0" smtClean="0"/>
              <a:t>The </a:t>
            </a:r>
            <a:r>
              <a:rPr lang="en-US" sz="2000" dirty="0"/>
              <a:t>State has prosecuted over 1,000 people for violating this law, including petitioner, who was indicted after posting a statement on his personal Facebook profile about a positive experience in traffic court.  The trial court denied petitioner’s motion to dismiss the indictment on the ground that the law violated the First Amendment.</a:t>
            </a:r>
            <a:endParaRPr lang="en-US" sz="2000" dirty="0" smtClean="0"/>
          </a:p>
          <a:p>
            <a:r>
              <a:rPr lang="en-US" sz="2000" b="1" dirty="0" smtClean="0"/>
              <a:t>Holding:</a:t>
            </a:r>
            <a:r>
              <a:rPr lang="en-US" sz="2000" dirty="0"/>
              <a:t> </a:t>
            </a:r>
            <a:r>
              <a:rPr lang="en-US" sz="2000" dirty="0" smtClean="0"/>
              <a:t>The </a:t>
            </a:r>
            <a:r>
              <a:rPr lang="en-US" sz="2000" dirty="0"/>
              <a:t>North Carolina statute impermissibly restricts lawful speech in violation of the First Amendment</a:t>
            </a:r>
            <a:r>
              <a:rPr lang="en-US" sz="2000" dirty="0" smtClean="0"/>
              <a:t>.</a:t>
            </a:r>
            <a:endParaRPr lang="en-US" sz="2000" dirty="0"/>
          </a:p>
        </p:txBody>
      </p:sp>
    </p:spTree>
    <p:extLst>
      <p:ext uri="{BB962C8B-B14F-4D97-AF65-F5344CB8AC3E}">
        <p14:creationId xmlns:p14="http://schemas.microsoft.com/office/powerpoint/2010/main" val="1497972394"/>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7038"/>
            <a:ext cx="8610600" cy="715962"/>
          </a:xfrm>
        </p:spPr>
        <p:txBody>
          <a:bodyPr>
            <a:normAutofit fontScale="90000"/>
          </a:bodyPr>
          <a:lstStyle/>
          <a:p>
            <a:pPr algn="ctr"/>
            <a:r>
              <a:rPr lang="en-US" i="1" dirty="0" smtClean="0"/>
              <a:t>Pena-Rodriguez v. Colorado</a:t>
            </a:r>
            <a:br>
              <a:rPr lang="en-US" i="1" dirty="0" smtClean="0"/>
            </a:br>
            <a:r>
              <a:rPr lang="en-US" sz="3600" dirty="0" smtClean="0"/>
              <a:t>No. 15-606, decided March 6, 2017</a:t>
            </a:r>
            <a:endParaRPr lang="en-US" dirty="0"/>
          </a:p>
        </p:txBody>
      </p:sp>
      <p:sp>
        <p:nvSpPr>
          <p:cNvPr id="3" name="Content Placeholder 2"/>
          <p:cNvSpPr>
            <a:spLocks noGrp="1"/>
          </p:cNvSpPr>
          <p:nvPr>
            <p:ph idx="1"/>
          </p:nvPr>
        </p:nvSpPr>
        <p:spPr>
          <a:xfrm>
            <a:off x="762000" y="1600200"/>
            <a:ext cx="8229600" cy="5029200"/>
          </a:xfrm>
        </p:spPr>
        <p:txBody>
          <a:bodyPr>
            <a:noAutofit/>
          </a:bodyPr>
          <a:lstStyle/>
          <a:p>
            <a:r>
              <a:rPr lang="en-US" sz="2000" dirty="0" smtClean="0"/>
              <a:t>Juror Racial Stereotyping</a:t>
            </a:r>
          </a:p>
          <a:p>
            <a:r>
              <a:rPr lang="en-US" sz="2000" dirty="0" smtClean="0"/>
              <a:t>Kennedy, majority; Thomas dissenting; Alito, dissenting</a:t>
            </a:r>
          </a:p>
          <a:p>
            <a:r>
              <a:rPr lang="en-US" sz="2000" b="1" dirty="0" smtClean="0"/>
              <a:t>Facts:</a:t>
            </a:r>
            <a:r>
              <a:rPr lang="en-US" sz="2000" dirty="0"/>
              <a:t>   Following the discharge of the jury, two jurors told defense counsel that, during deliberations, Juror H. C. had expressed anti-Hispanic bias toward petitioner and petitioner’s alibi witness. </a:t>
            </a:r>
            <a:r>
              <a:rPr lang="en-US" sz="2000" dirty="0" smtClean="0"/>
              <a:t>The </a:t>
            </a:r>
            <a:r>
              <a:rPr lang="en-US" sz="2000" dirty="0"/>
              <a:t>court acknowledged H. C.’s apparent bias but denied petitioner’s motion for a new trial on the ground that Colorado Rule of Evidence 606(b) generally prohibits a juror from testifying as to statements made during deliberations in a proceeding inquiring into the validity of the verdict. </a:t>
            </a:r>
            <a:endParaRPr lang="en-US" sz="2000" dirty="0" smtClean="0"/>
          </a:p>
          <a:p>
            <a:r>
              <a:rPr lang="en-US" sz="2000" b="1" dirty="0" smtClean="0"/>
              <a:t>Holding:</a:t>
            </a:r>
            <a:r>
              <a:rPr lang="en-US" sz="2000" dirty="0"/>
              <a:t> Where a juror makes a clear statement indicating that he or she relied on racial stereotypes or animus to convict a criminal defendant, the Sixth Amendment requires that the no-impeachment rule give way in order to permit the trial court to consider the evidence of the juror’s statement and any resulting denial of the jury trial </a:t>
            </a:r>
            <a:r>
              <a:rPr lang="en-US" sz="2000" dirty="0" smtClean="0"/>
              <a:t>guarantee. </a:t>
            </a:r>
            <a:endParaRPr lang="en-US" sz="2000" dirty="0"/>
          </a:p>
        </p:txBody>
      </p:sp>
    </p:spTree>
    <p:extLst>
      <p:ext uri="{BB962C8B-B14F-4D97-AF65-F5344CB8AC3E}">
        <p14:creationId xmlns:p14="http://schemas.microsoft.com/office/powerpoint/2010/main" val="984733121"/>
      </p:ext>
    </p:extLst>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but wait there's m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990600"/>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203906"/>
      </p:ext>
    </p:ext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7038"/>
            <a:ext cx="8610600" cy="715962"/>
          </a:xfrm>
        </p:spPr>
        <p:txBody>
          <a:bodyPr>
            <a:normAutofit fontScale="90000"/>
          </a:bodyPr>
          <a:lstStyle/>
          <a:p>
            <a:pPr algn="ctr"/>
            <a:r>
              <a:rPr lang="en-US" i="1" dirty="0" smtClean="0"/>
              <a:t>Bravo-Fernandez v. United States</a:t>
            </a:r>
            <a:br>
              <a:rPr lang="en-US" i="1" dirty="0" smtClean="0"/>
            </a:br>
            <a:r>
              <a:rPr lang="en-US" sz="3600" dirty="0" smtClean="0"/>
              <a:t>No. 15-537, decided November 29, 2016</a:t>
            </a:r>
            <a:endParaRPr lang="en-US" dirty="0"/>
          </a:p>
        </p:txBody>
      </p:sp>
      <p:sp>
        <p:nvSpPr>
          <p:cNvPr id="3" name="Content Placeholder 2"/>
          <p:cNvSpPr>
            <a:spLocks noGrp="1"/>
          </p:cNvSpPr>
          <p:nvPr>
            <p:ph idx="1"/>
          </p:nvPr>
        </p:nvSpPr>
        <p:spPr>
          <a:xfrm>
            <a:off x="762000" y="1600200"/>
            <a:ext cx="8229600" cy="5029200"/>
          </a:xfrm>
        </p:spPr>
        <p:txBody>
          <a:bodyPr>
            <a:noAutofit/>
          </a:bodyPr>
          <a:lstStyle/>
          <a:p>
            <a:r>
              <a:rPr lang="en-US" sz="2000" dirty="0" smtClean="0"/>
              <a:t>Double Jeopardy</a:t>
            </a:r>
          </a:p>
          <a:p>
            <a:r>
              <a:rPr lang="en-US" sz="2000" dirty="0" smtClean="0"/>
              <a:t>Ginsburg, unanimous; Thomas, concurring</a:t>
            </a:r>
          </a:p>
          <a:p>
            <a:r>
              <a:rPr lang="en-US" sz="2000" b="1" dirty="0" smtClean="0"/>
              <a:t>Facts:</a:t>
            </a:r>
            <a:r>
              <a:rPr lang="en-US" sz="2000" dirty="0"/>
              <a:t>  </a:t>
            </a:r>
            <a:r>
              <a:rPr lang="en-US" sz="2000" dirty="0" smtClean="0"/>
              <a:t>A </a:t>
            </a:r>
            <a:r>
              <a:rPr lang="en-US" sz="2000" dirty="0"/>
              <a:t>jury convicted petitioners </a:t>
            </a:r>
            <a:r>
              <a:rPr lang="en-US" sz="2000" dirty="0" smtClean="0"/>
              <a:t>of </a:t>
            </a:r>
            <a:r>
              <a:rPr lang="en-US" sz="2000" dirty="0"/>
              <a:t>bribery in violation of 18 </a:t>
            </a:r>
            <a:r>
              <a:rPr lang="en-US" sz="2000" dirty="0" smtClean="0"/>
              <a:t>U.S.C</a:t>
            </a:r>
            <a:r>
              <a:rPr lang="en-US" sz="2000" dirty="0"/>
              <a:t>. §666.  Simultaneously, the jury acquitted them of conspiring to violate §666 and traveling in interstate commerce to violate §666.  Because the only contested issue at trial was whether Bravo and </a:t>
            </a:r>
            <a:r>
              <a:rPr lang="en-US" sz="2000" dirty="0" err="1"/>
              <a:t>Martínez</a:t>
            </a:r>
            <a:r>
              <a:rPr lang="en-US" sz="2000" dirty="0"/>
              <a:t> had violated §</a:t>
            </a:r>
            <a:r>
              <a:rPr lang="en-US" sz="2000" dirty="0" smtClean="0"/>
              <a:t>666, </a:t>
            </a:r>
            <a:r>
              <a:rPr lang="en-US" sz="2000" dirty="0"/>
              <a:t>the jury’s verdicts were irreconcilably </a:t>
            </a:r>
            <a:r>
              <a:rPr lang="en-US" sz="2000" dirty="0" smtClean="0"/>
              <a:t>inconsistent.</a:t>
            </a:r>
          </a:p>
          <a:p>
            <a:r>
              <a:rPr lang="en-US" sz="2000" b="1" dirty="0" smtClean="0"/>
              <a:t>Holding:</a:t>
            </a:r>
            <a:r>
              <a:rPr lang="en-US" sz="2000" dirty="0"/>
              <a:t>  The issue-preclusion component of the Double Jeopardy Clause does not bar the Government from retrying defendants, like petitioners, after a jury has returned irreconcilably inconsistent verdicts of conviction and acquittal and the convictions are later vacated for legal error unrelated to the </a:t>
            </a:r>
            <a:r>
              <a:rPr lang="en-US" sz="2000" dirty="0" smtClean="0"/>
              <a:t>inconsistency.</a:t>
            </a:r>
            <a:endParaRPr lang="en-US" sz="2000" dirty="0"/>
          </a:p>
        </p:txBody>
      </p:sp>
    </p:spTree>
    <p:extLst>
      <p:ext uri="{BB962C8B-B14F-4D97-AF65-F5344CB8AC3E}">
        <p14:creationId xmlns:p14="http://schemas.microsoft.com/office/powerpoint/2010/main" val="3460856920"/>
      </p:ext>
    </p:extLst>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7038"/>
            <a:ext cx="8610600" cy="715962"/>
          </a:xfrm>
        </p:spPr>
        <p:txBody>
          <a:bodyPr>
            <a:normAutofit fontScale="90000"/>
          </a:bodyPr>
          <a:lstStyle/>
          <a:p>
            <a:pPr algn="ctr"/>
            <a:r>
              <a:rPr lang="en-US" i="1" dirty="0" smtClean="0"/>
              <a:t>Honeycutt v. United States</a:t>
            </a:r>
            <a:r>
              <a:rPr lang="en-US" dirty="0" smtClean="0"/>
              <a:t/>
            </a:r>
            <a:br>
              <a:rPr lang="en-US" dirty="0" smtClean="0"/>
            </a:br>
            <a:r>
              <a:rPr lang="en-US" dirty="0" smtClean="0"/>
              <a:t>No. 16–142, decided June </a:t>
            </a:r>
            <a:r>
              <a:rPr lang="en-US" dirty="0"/>
              <a:t>5</a:t>
            </a:r>
            <a:r>
              <a:rPr lang="en-US" dirty="0" smtClean="0"/>
              <a:t>, 2016</a:t>
            </a:r>
            <a:endParaRPr lang="en-US" dirty="0"/>
          </a:p>
        </p:txBody>
      </p:sp>
      <p:sp>
        <p:nvSpPr>
          <p:cNvPr id="3" name="Content Placeholder 2"/>
          <p:cNvSpPr>
            <a:spLocks noGrp="1"/>
          </p:cNvSpPr>
          <p:nvPr>
            <p:ph idx="1"/>
          </p:nvPr>
        </p:nvSpPr>
        <p:spPr>
          <a:xfrm>
            <a:off x="762000" y="1600200"/>
            <a:ext cx="8229600" cy="5029200"/>
          </a:xfrm>
        </p:spPr>
        <p:txBody>
          <a:bodyPr>
            <a:noAutofit/>
          </a:bodyPr>
          <a:lstStyle/>
          <a:p>
            <a:r>
              <a:rPr lang="en-US" sz="2000" dirty="0" smtClean="0"/>
              <a:t>Forfeiture</a:t>
            </a:r>
          </a:p>
          <a:p>
            <a:r>
              <a:rPr lang="en-US" sz="2000" dirty="0"/>
              <a:t>Sotomayor </a:t>
            </a:r>
            <a:r>
              <a:rPr lang="en-US" sz="2000" dirty="0" smtClean="0"/>
              <a:t>unanimous; Gorsuch took no part</a:t>
            </a:r>
          </a:p>
          <a:p>
            <a:r>
              <a:rPr lang="en-US" sz="2000" b="1" dirty="0" smtClean="0"/>
              <a:t>Facts:</a:t>
            </a:r>
            <a:r>
              <a:rPr lang="en-US" sz="2000" dirty="0"/>
              <a:t>  </a:t>
            </a:r>
            <a:r>
              <a:rPr lang="en-US" sz="2000" dirty="0" smtClean="0"/>
              <a:t>Honeycutt </a:t>
            </a:r>
            <a:r>
              <a:rPr lang="en-US" sz="2000" dirty="0"/>
              <a:t>managed sales and inventory for a </a:t>
            </a:r>
            <a:r>
              <a:rPr lang="en-US" sz="2000" dirty="0" smtClean="0"/>
              <a:t>hardware </a:t>
            </a:r>
            <a:r>
              <a:rPr lang="en-US" sz="2000" dirty="0"/>
              <a:t>store owned by his </a:t>
            </a:r>
            <a:r>
              <a:rPr lang="en-US" sz="2000" dirty="0" smtClean="0"/>
              <a:t>brother.  They </a:t>
            </a:r>
            <a:r>
              <a:rPr lang="en-US" sz="2000" dirty="0"/>
              <a:t>were indicted for federal drug </a:t>
            </a:r>
            <a:r>
              <a:rPr lang="en-US" sz="2000" dirty="0" smtClean="0"/>
              <a:t>crimes and the </a:t>
            </a:r>
            <a:r>
              <a:rPr lang="en-US" sz="2000" dirty="0"/>
              <a:t>Government sought judgments against each </a:t>
            </a:r>
            <a:r>
              <a:rPr lang="en-US" sz="2000" dirty="0" smtClean="0"/>
              <a:t>pursuant </a:t>
            </a:r>
            <a:r>
              <a:rPr lang="en-US" sz="2000" dirty="0"/>
              <a:t>to the Comprehensive Forfeiture Act of </a:t>
            </a:r>
            <a:r>
              <a:rPr lang="en-US" sz="2000" dirty="0" smtClean="0"/>
              <a:t>1984.  Despite </a:t>
            </a:r>
            <a:r>
              <a:rPr lang="en-US" sz="2000" dirty="0"/>
              <a:t>conceding that </a:t>
            </a:r>
            <a:r>
              <a:rPr lang="en-US" sz="2000" dirty="0" smtClean="0"/>
              <a:t>petitioner had </a:t>
            </a:r>
            <a:r>
              <a:rPr lang="en-US" sz="2000" dirty="0"/>
              <a:t>no controlling interest in the store and did not stand to benefit personally from the sales of the product, the Government asked the District Court to hold him jointly and severally liable for the profits from the illegal </a:t>
            </a:r>
            <a:r>
              <a:rPr lang="en-US" sz="2000" dirty="0" smtClean="0"/>
              <a:t>sales.</a:t>
            </a:r>
          </a:p>
          <a:p>
            <a:r>
              <a:rPr lang="en-US" sz="2000" b="1" dirty="0" smtClean="0"/>
              <a:t>Holding:</a:t>
            </a:r>
            <a:r>
              <a:rPr lang="en-US" sz="2000" dirty="0" smtClean="0"/>
              <a:t> </a:t>
            </a:r>
            <a:r>
              <a:rPr lang="en-US" sz="2000" dirty="0"/>
              <a:t>Because forfeiture pursuant to §853(a)(1) is limited to property the defendant himself actually acquired as the result of the crime, that provision does not permit forfeiture with regard to </a:t>
            </a:r>
            <a:r>
              <a:rPr lang="en-US" sz="2000" dirty="0" smtClean="0"/>
              <a:t>petitioner, </a:t>
            </a:r>
            <a:r>
              <a:rPr lang="en-US" sz="2000" dirty="0"/>
              <a:t>who had no ownership interest in his brother’s store and did not personally benefit from the illegal sales</a:t>
            </a:r>
          </a:p>
        </p:txBody>
      </p:sp>
    </p:spTree>
    <p:extLst>
      <p:ext uri="{BB962C8B-B14F-4D97-AF65-F5344CB8AC3E}">
        <p14:creationId xmlns:p14="http://schemas.microsoft.com/office/powerpoint/2010/main" val="1787242185"/>
      </p:ext>
    </p:extLst>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7038"/>
            <a:ext cx="8610600" cy="715962"/>
          </a:xfrm>
        </p:spPr>
        <p:txBody>
          <a:bodyPr>
            <a:normAutofit fontScale="90000"/>
          </a:bodyPr>
          <a:lstStyle/>
          <a:p>
            <a:pPr algn="ctr"/>
            <a:r>
              <a:rPr lang="en-US" i="1" dirty="0" err="1" smtClean="0"/>
              <a:t>Rippo</a:t>
            </a:r>
            <a:r>
              <a:rPr lang="en-US" i="1" dirty="0" smtClean="0"/>
              <a:t> v. Baker</a:t>
            </a:r>
            <a:r>
              <a:rPr lang="en-US" dirty="0" smtClean="0"/>
              <a:t/>
            </a:r>
            <a:br>
              <a:rPr lang="en-US" dirty="0" smtClean="0"/>
            </a:br>
            <a:r>
              <a:rPr lang="en-US" dirty="0" smtClean="0"/>
              <a:t>No. 16–6316, decided March 6, 2017</a:t>
            </a:r>
            <a:endParaRPr lang="en-US" dirty="0"/>
          </a:p>
        </p:txBody>
      </p:sp>
      <p:sp>
        <p:nvSpPr>
          <p:cNvPr id="3" name="Content Placeholder 2"/>
          <p:cNvSpPr>
            <a:spLocks noGrp="1"/>
          </p:cNvSpPr>
          <p:nvPr>
            <p:ph idx="1"/>
          </p:nvPr>
        </p:nvSpPr>
        <p:spPr>
          <a:xfrm>
            <a:off x="762000" y="1600200"/>
            <a:ext cx="8229600" cy="5029200"/>
          </a:xfrm>
        </p:spPr>
        <p:txBody>
          <a:bodyPr>
            <a:noAutofit/>
          </a:bodyPr>
          <a:lstStyle/>
          <a:p>
            <a:r>
              <a:rPr lang="en-US" sz="2000" dirty="0" smtClean="0"/>
              <a:t>Judicial Impartiality</a:t>
            </a:r>
          </a:p>
          <a:p>
            <a:r>
              <a:rPr lang="en-US" sz="2000" dirty="0" smtClean="0"/>
              <a:t>Per </a:t>
            </a:r>
            <a:r>
              <a:rPr lang="en-US" sz="2000" dirty="0" err="1" smtClean="0"/>
              <a:t>Curiam</a:t>
            </a:r>
            <a:endParaRPr lang="en-US" sz="2000" dirty="0" smtClean="0"/>
          </a:p>
          <a:p>
            <a:r>
              <a:rPr lang="en-US" sz="2000" b="1" dirty="0" smtClean="0"/>
              <a:t>Facts:</a:t>
            </a:r>
            <a:r>
              <a:rPr lang="en-US" sz="2000" dirty="0"/>
              <a:t>  During his trial, </a:t>
            </a:r>
            <a:r>
              <a:rPr lang="en-US" sz="2000" dirty="0" smtClean="0"/>
              <a:t>petitioner received </a:t>
            </a:r>
            <a:r>
              <a:rPr lang="en-US" sz="2000" dirty="0"/>
              <a:t>information that the judge was the target of a federal bribery probe, and he surmised that the </a:t>
            </a:r>
            <a:r>
              <a:rPr lang="en-US" sz="2000" dirty="0" smtClean="0"/>
              <a:t>local District </a:t>
            </a:r>
            <a:r>
              <a:rPr lang="en-US" sz="2000" dirty="0"/>
              <a:t>Attorney’s Office—which was prosecuting him—was playing a role in that investigation. </a:t>
            </a:r>
            <a:r>
              <a:rPr lang="en-US" sz="2000" dirty="0" smtClean="0"/>
              <a:t>He moved </a:t>
            </a:r>
            <a:r>
              <a:rPr lang="en-US" sz="2000" dirty="0"/>
              <a:t>for the judge’s disqualification under the Due Process Clause of the Fourteenth Amendment, contending that a judge could not impartially adjudicate a case in which one of the parties was criminally investigating him</a:t>
            </a:r>
            <a:r>
              <a:rPr lang="en-US" sz="2000" dirty="0" smtClean="0"/>
              <a:t>.</a:t>
            </a:r>
          </a:p>
          <a:p>
            <a:r>
              <a:rPr lang="en-US" sz="2000" b="1" dirty="0" smtClean="0"/>
              <a:t>Holding:</a:t>
            </a:r>
            <a:r>
              <a:rPr lang="en-US" sz="2000" dirty="0" smtClean="0"/>
              <a:t> The </a:t>
            </a:r>
            <a:r>
              <a:rPr lang="en-US" sz="2000" dirty="0"/>
              <a:t>Due Process Clause may sometimes demand recusal even when a judge “ ‘ha[s] no actual bias.’ ” </a:t>
            </a:r>
            <a:r>
              <a:rPr lang="en-US" sz="2000" i="1" dirty="0"/>
              <a:t>Aetna Life Ins. Co. v. Lavoie</a:t>
            </a:r>
            <a:r>
              <a:rPr lang="en-US" sz="2000" dirty="0"/>
              <a:t>, 475 U. S. 813, 825 (1986) . Recusal is required when, objectively speaking, “the probability of actual bias on the part of the judge or </a:t>
            </a:r>
            <a:r>
              <a:rPr lang="en-US" sz="2000" dirty="0" err="1"/>
              <a:t>decisionmaker</a:t>
            </a:r>
            <a:r>
              <a:rPr lang="en-US" sz="2000" dirty="0"/>
              <a:t> is too high to be constitutionally tolerable.” </a:t>
            </a:r>
            <a:r>
              <a:rPr lang="en-US" sz="2000" i="1" dirty="0" err="1"/>
              <a:t>Withrow</a:t>
            </a:r>
            <a:r>
              <a:rPr lang="en-US" sz="2000" i="1" dirty="0"/>
              <a:t> v. Larkin</a:t>
            </a:r>
            <a:r>
              <a:rPr lang="en-US" sz="2000" dirty="0"/>
              <a:t>, 421 U. S. 35, 47 (1975) ; see </a:t>
            </a:r>
            <a:r>
              <a:rPr lang="en-US" sz="2000" i="1" dirty="0"/>
              <a:t>Williams v. Pennsylvania</a:t>
            </a:r>
            <a:r>
              <a:rPr lang="en-US" sz="2000" dirty="0"/>
              <a:t>, 579 U. S. ___, ___ (2016</a:t>
            </a:r>
            <a:r>
              <a:rPr lang="en-US" sz="2000" dirty="0" smtClean="0"/>
              <a:t>).</a:t>
            </a:r>
            <a:endParaRPr lang="en-US" sz="2000" dirty="0"/>
          </a:p>
        </p:txBody>
      </p:sp>
    </p:spTree>
    <p:extLst>
      <p:ext uri="{BB962C8B-B14F-4D97-AF65-F5344CB8AC3E}">
        <p14:creationId xmlns:p14="http://schemas.microsoft.com/office/powerpoint/2010/main" val="161479680"/>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03238"/>
            <a:ext cx="8610600" cy="715962"/>
          </a:xfrm>
        </p:spPr>
        <p:txBody>
          <a:bodyPr>
            <a:normAutofit fontScale="90000"/>
          </a:bodyPr>
          <a:lstStyle/>
          <a:p>
            <a:pPr algn="ctr"/>
            <a:r>
              <a:rPr lang="en-US" dirty="0" smtClean="0"/>
              <a:t>Flying Fickle Finger of Fate Award</a:t>
            </a:r>
            <a:br>
              <a:rPr lang="en-US" dirty="0" smtClean="0"/>
            </a:br>
            <a:r>
              <a:rPr lang="en-US" dirty="0" smtClean="0"/>
              <a:t>Worst Decision of the Term</a:t>
            </a:r>
            <a:endParaRPr lang="en-US" dirty="0"/>
          </a:p>
        </p:txBody>
      </p:sp>
      <p:sp>
        <p:nvSpPr>
          <p:cNvPr id="4" name="AutoShape 2" descr="data:image/jpeg;base64,/9j/4AAQSkZJRgABAQAAAQABAAD/2wCEAAkGBxMSEhUTEhMVFhUVGBoXFxgVFxoXFRcYFxcWGBgXFxgYHSggGBolHRUVITEhJSkrLi4uFx8zODMsNygtLisBCgoKDg0OGBAQGi0eHx8tLS0tKy0tLSstLS0tLS0tLS0tLS0tLS0tLS0tLS0tLS0tLS0tLS0tNy03Ny0tKy0tK//AABEIAOcA2wMBIgACEQEDEQH/xAAcAAABBQEBAQAAAAAAAAAAAAAFAAECBAYDBwj/xABEEAABAwIDBAcGBAQFAQkAAAABAAIRAwQSITEFBkFREyJhcYGRoRQyQlKxwQdi0fAjJDOCFTRysuFTFhdDY4OSosLx/8QAGQEAAwEBAQAAAAAAAAAAAAAAAAEDAgQF/8QAJBEAAgICAgICAwEBAAAAAAAAAAECEQMhEjEEQRMUMlFhInH/2gAMAwEAAhEDEQA/ABoUXKYUFxHqkdUpTpNK0gEEk4PYkECJAopQ9woY0QQi1IdQrk8ntHRi/FnOr/TKz+8F06nQe5hhwjPvK0Ff+mVl96h/Kv7x9VvxOiHkewBaXd/VbiZic3SQGo9tW4qU7QvkioA2TlqSJ+qzWyNv1aNPAym1wkmSHT6HsWi288usi4iCQwkcASQu2S30csPxZ23ZruqUA57iTJz7JVLeDeDo3dFREv4nXD2AcTou+6hi1nkXHyM/ZBt06Qq131H5kS7xcdUktv8Ag3J0kMzZV9V6znubPAvI9Boo0do3NpUDa0uaeZmRza5bQhca9uyoAHtDoMjEJ8Uc79B8VdMF7zXZFsKlJxEluYyyKE19rPZZs65NSoTnPWDQdfoAim+OVtA+YfuFk3W7mtpVHS6mTlHCDJb2c1qCVGMrabSNhuzReKWOo4uc/PMzA4KvvhcOZTYWOLTOoMHRGrWs17GuYerGULPb7H+Gz/V9lmP5FJagG9mEmlTnMloknU5LJ3pr1Lp9OnUc3rGBjIAgStVsj+jT/wBI+ix10avtbzRnHiMR6pw7ZnI/8qwvszZNzTqtdUeS0ajGT6LSErO7KqXhqt6YODOMgAei0LnhZkbx9ESopyQlCwyooTQkE8oBlhxUJUiVApGh3BNCUpwUAPKeUycFNCOlLUd6L0R1ChFE9YZIvSHUK5PJ7R0YvxON2f4Z8PqVl96j/LP7x9VqLw/w/JANs2hrUnU2kCSMzpkZW/E0iGdfop7nf5f+48O5dN6T/Kv/ALf9wXTYtkaFLASCZJkTxjn3JbWtTWpFgIBJGZ7D2LqbXKyCT4UcN0iDbAHQl31QDZ9f2O6c1+TSSCfyky092a02x7Q0KQpkgkEmRpmVDamzqdcAPEOGjm6j9QtJq2ZcXS/gSY9rgC0ggjIgygm1t4GUXBjeuZ68H3R38+xC3bqvGTawg6+8PQK9szd2nSOJxxkacAD3J0kFzf8ACW9bw61xZwXNOYgqWxbRtazFN2jp7wQcirW2bM3FPBiAzB56Lpsy36GkKczHHmlehuLcjP7BvHW1U29bITlPA/oV2329yn/qP0V7bWyW3Ba6cLhx1kSuF9sl9Wmxjqglk5xqnaszxkk4l7ZddnRUxibOEfEOSztSoKF85z8hiOfY5uR7tFYtt2sD2u6QdUzp90X2ps1lwBjycNHNiY5GdUWrFUmv+F6nXa/3XAg5iDP0SIQPZWwuhqYw+ciIiNUZc5ZaV6LRbrZOU4K5ynWR2SBhJMoygLLDlEJPKdhhZNsWicFM4pgUxE0zSmTgp0BYt/eCMUx1EFtveCOUz/DXH5PZ0YvxKu0P6XiPus9tK8FGmahBMRprJWh2h/SPgshvU7+Wd3t+qp4i/wAkM7qyk7e1h0pO8wit3f8AR0OmLSRlkD837Cz2w7+1ZSiq0F8n4MWXDNGN5XA2hw6EtjhAkcF2OKtI5YyfG7LWzLzpqfSBsa5TOinYXbazQ5h7CDqDyKo7q/5bxd9Vltm7SdQqFwzEnEOBE/VHG7G8lV/Tc39foqbnxOETHPxVTYu0faAThwwY1ntTbUu2VbR72GQW+I5g9ypbmD+E7/UitGuVyQXvr6nRaHVHRyAzJPYFn629o+Gll2ug+ipZ3dw4vdDGySeTB+qPW97ZUxDXU8uySfEjNNJIm5OT06I7N2/TrHCRgcdAdD3HmiV6/o6b364QTHcsxtWna1HNdSqsYZ63AR8zR8yL3tw11pUwuxAMiecQk0jUZPYM/wC1n/lf/JGxefy/TR8Jdhn7+CyuxdqUqTSH0sZJmcsvNaW8qh1s8tEAsJA8E5JGYSbT2CRvWf8ApD/3f8K/s3b7KrsBaWE6cQezsQnd+/pUmO6VpzOXUDvBcKEVrnFSZhbiBjkBAJPKeSdLYlJqtm1ITEKJKUqReyUpujJzhMOXMom3IRClklxLY4cikYTymKWi0IUpBNKS0IlKkAoAqR5kx9SeQAzJQwssWvvBGaf9NC7BjD1yXATAkDrdsHMBXf8AEqDRhNQfUjyHfxXLni5PRWE0lsV9/SPh9VkN6/8ALu7x9Vr3uFSm4NM6x2xyWQ3ipudQLWguJIyA7c1vxdKmSzOwdsHY9GpRDntJMnQwNVf3nEWpA0BaB4HJT3bouZQAeCDJMERxT7x0XPoFrBJJGQ11XW3/AKIqK4HLdU/yw73fVCN27RlU1mPEg+YzMEI1sC3dToBrgQ6XZFUN2LSpTe/GwtnScpzlNMxxviBr6jVtS+kT1Kgj8rhwPejm5v8ASd2uj0CLbRtW1mFj/A8WnmFQ3etHUWvY7g7XgRlmEN2g4VIC7AhlapSfliBZ6n7Iod1aPzP9P0S27sXpT0lIw/iNJjiDzQ0X96zqEOMcSyT5hPsy0o6aI7d2TSoU5DnYicgY04lW7GkRYv8AzBx8MlWttk1q7w+u4xOcnrEZZAcFpAxuHBHVjDHZpCUn0gjD2jP7tWdJ9NxexriHankjW0WgUKgbl1CABpEIBU2dcUHE0SS3hh5cA4HijdxidbuBEvLCI5khD7HH8aBG71s2rRqMdoTl+Ux7y47JuXW1Z1OpkJg9hGhRDdig5jX4mkSeIhdN49m9K0PYJe3Ix8Q/X9Uct0Pj/m12GB+4TIVsGtULcFVrgW6EjUaeYRUFZaKxdnS2HWHeiiE0XQ4ItihcmdbR2eN0D1EBO7MqAcrnOyRgJwO1c8STStCs47VvuhYDEuccLfufAfVDn7edAYHPa6c8LgIGeUBuQ0niqm9Imo0E5YRHiSD6hG91NiNqOL3chhPGcs48wibUY2TTcpUTp7x9QtqNc5wyBPvTzniPJBarG1HdIGuaZzEEtI7pkHszC9RpbFosbJAJOs811q21JzcmgeC5VnS2kV4Jnk9W5q0XNdRc9w1gtI8NT9lqekFQ9QjEWhxb8Q598FFKruiJiPL1WavKoo31J4GVQtIj8xwPE9+a3HJytpClDiXHDmmC09VrHe80eWa4OsqR+H6rH2l7Rv42Z/vUmju/fJHDZUvl+qb2Oly+qf2oi+JgIhRAPetALGlrCou2Y2tXFMSKTAHVIObifdZ3QCStx8iMmZlBoqCg0ECpWpMnm4T9YRS22Pb1BlckknRrqbvRHXbOpGn0YpsDNMOEZofW2FSDYayByDnAeAByWPmQcLAO1bFlBpe+uyBpxce4NJQu3rNeMTTLTx7e7gjO0N1aFQEuBDvhM58xPZ3rK2dg22rjHVAaD1mkHrjsIV4TTRiSaf8AAs0J8GhRulbUSAQJBzBByPL6qfslL5fqpfZj+iqxsBFqSOmzpfL9U3slH5fqj7Mf0P4mAnOUcloPY6Py/VIWdL5fql9mIvhZnyEUpVgQCrotaPy/VL2Sj8qxLPF+imOLiBJUCpFRXURYj6p5UVIJmQHvXSJ6NwB4gnhwIz0nVaHcYnBMQAeKlcUA+3fiJgDqtAEB8nOOJMohudbgUgJ4me8EhRyzuFGowp2ajCHNmchqP/1Vq9RgEzlzEZ+IQvbGy6z8m1AGTm0A4u/3hwQex3dd0rS0vFMO6xzE/lEkgcPVc/BV2UXYZv3sI4HvIEQgl7s6bi1J67RL8s8hmM+UqvtvYIfXJxkQfdImNDlPj5KzQtDSpyTOZAjIDFOXf1ddFSMUkqYpN+zRdMziITGrTWcF06PeKkbp/P0CX1mb+SJoDWppumprPG8fz9Auhru6MHFniiI4Rqj6zD5Yh11VnJctluAD3DQvJPLKRx5ABAm3b/mHkuD7WrWbhazG2XZdJ0bfenXty4d6fw8ezMsifRuPbmYC/GC0RJGfqhh3ltpwirmOwlUNlbK6Ci5rwDiAESXNHOCY5+mS60t3mlk0XOYT8rW8yYM6jPJZSgnTF6LdW7bUza6ZXnm+Q/ifSOPI963bNkOYZLzPIxmPAQCszvPZdJXYzTF6AcYVMLSnYsiuNIJbm3LXWlMO1bib4Bxj0geCNdIzkgRodBTaymMI7DOKZnETOc55RqFD2t/zegSlh5tyRuMlFJMPmqzkl0jFn/a3/Mn9sf8AN6BY+szXyRNBjYnD2LPe11Pm9AmN2/n6I+sw+WJocbE3SMQEXT+acXVTn6IfjsayxZzlRJTuCYBdaOZiTyoFSjzTEW7K7DJDm4mnUdvNWNlg0wQ0z1iQZOhMoY5d7W4wug6EKOWGrKQfo1LKxIl50/YXC5201jMTw5tKQAQ0uk8wBw7UOvq9ToSKQDnSIDswexA6+x7ioMV7cYAMw2dOQwsEDjxUceNPbZqUvSC9TatCpUljsXVJMcNIJ8yqVxWc5xbJw6kZQTogO0dngOD7armMviGXD3gJ7kVsAS2XEE84iYjTxlXWNJ2hOWqZ0TgqcdqZtIx2SrEjm4LqH9Tx+y5uaV0I6o7/ALBAM5lyObv1m4YIGsZoHCvbLfGIZTkQp5lcTUewjty/cD0baWInMOnIjXKNPFENkXRAwkf8EcChhuLjGOhosc0zL3OEgjm2RAP2Vll24dVxpYvi6MuIGeQmIXNKOihYvLsmQEGfagvDyJeMh480QfGI55fdD68vMAlsHVuoI70kaK20qQYGtHOY4Zgfp6KiSrW06ZD+tJkSCeWfnGngqz2LrxxqKIydsaUwOaQTkrYhk+L1TNTwlQDhMSpAJ+jKAEXKOJNKQH74pIGM5yQKYuChXrtaJcY+/cOK1V9Gbom9FdqbMa1lINPW6NrnHUhzhiPdkQsTtfbWJpazIHIk5E90aLes2vZ3TaItq46ZtNjH0qo6NzsIycwnquI0gGSO5E4PiYjlXIBN2jUpuEw4Dtz9UVqb0UYzwzyM6/Zc9p2jYLXs62hEdYH7rJ+xtL8Ln06Y1JquhoHDQEnuAJUIY1Ps6JypWGat8bl7KNBmJ7yGgDhPM8OJPYrd5SbQrPt2vDjRMSBEmM8uBmclpdkNs9m2D72m8VnYSG1IIBccg1gdmASM+OS8bZtGo6oarnEvc4uLvzE5ldUMao5J522bvEpMcYhB7fbjTGPjx7e39Qi9KqDm0g9yTi0bjNMm09nBWamdNoAGRJ7TMcVWAylP0hyzWTZAJU3lrpHipObxUEmr0OwxZstqomrqO0jzAIXavd21FsMDRyasvd2GPNpwu56T5Kg2ze0nieBmZz0MqLxpeyqZpG7RxEgalEbagXQxjS5xyAGpJ/YQDYtrVe4MaxznEwIGZJ0E+p7AvX92tgi2ZifBqkZnlzDf3wWVjszkyKKMjvnu0aNClWBksGGrnIGIkgjskkT2hY4yV7LvLe0adu8XBGB4wBpiXE6ATx4z2LyZjAwOL2TTGjgZAziHHx14kgLrUKVHNDJfZSAgpqitXD6ZHUkFVjmkWRzJVgOyXAd66MSY0RxQU/SHmnLF1FlUOYagVHAkqtUv6bci6e7NDd5rwswMaciCT6AeGqzTqxPFUhBVbIZcrTpGkuNtkmGCDz4oTdV3HMyTzOaGlycPMRJz1VKSIOTYnulNP77lJrF6VuR+GvttNlzVqhtM/wDhsb13YeqZdMNkjhJ7kN0ZMxb723LaDWVGsqtbkx9Zpc4CDDQ6cwDoDPlkgDi6o/Uue92p1LnH65r6dvd0aFWzdatpsYCxzWHCP4ZdoW8RmvD6G7Nxs+o64uWYBRJ6MyCKjx7rmH4m+HELKodv2P8AiRdCn7PYU3TTtaYDgD1TVcBiJHEgZTwxHmViwulzXdUe57zLnkuceZcSSuZWhFik5XbS+czTRCg6NCphx4mUws1tptoZYkUoXTHRBC8+xnmurblwbAOuvcsuKZSORo9GY2fELngzQzcaq+o3og0uc12QGZwn7DP0Xo1vui1rHOruOIgw1hIDZ4l3Ernk1FnTGVqzH0cIe3GYbiGLPPDIxZdyt3+yn06kEOImMiPd5yTpHivOrfYlxWquZTpvqOaYOEExyJccmr1fYexNodE1l0aLWgQXuLn1GtHAw4N7JnjolkitOzMcrto3W6uzqVKmHNLXvdq5umfwg8B9UbqP55AZmeA+yA7CuGCoKFIEgAkkDqtmdXE5kns84Kzv4x7x+zW/stMxVuAcRGrafE9hdp3AreNJrRHLfLZ5r+IW9rry8JYT0NIllJs5GPeee0ka8o7VSsdtPcQSeqwjC2erMZmNCeXJZx+QSoXEQuijCdHpFs+lWEggO4x928e8KVS2eBkA4flz9NQsDT2iW6EyidjvM9gIBy/MMQ8OIKy4JlI5Wg/4Gf0SY/JCGb6uBEsxNnOTBI4xll3rcbGrUrmmKlN2UwQ4dZp5O9FzZW8fo6sTjP2BraoAZKsu2y4ZBuSPewDmPJL/AA/tHkFzfZX6Oj4V+zx/b9TFXfyBgdkCEOhdbiqXOLjmSST3lcwV6a0qPIk7djAJoUilCYjpTX0B+DF3isGt+R72+pcP9y8Bby4r178DL3/MUSdCx/g6R/8AVYkM9fccl4r+OG8eN7LJhyYekqwdXEdRp7hJ8QvVt4trstLarcVNGNJg/E74WjvK+Wr67fWqvrVDL6ji5xPNxk/buhEUBWLUxC7Erk7NbERASTgJEIAUIvuvsJ97cNosynNzvlaNT9u8hCAvYPwh2aKVJ1Z2Tqmk64AT9VPJPjGzUY2zXbH2JQsaWCmwcAT8T3cMR1PdwSr7PYHCpVeWgk4h80z1BxHDTXNXXXNNzoxCQSfGIy81w2zQc9g1IBBIGRIB0ngInPuXBJ3tnVFUPRv2gEUaJIGgaInlDdAudS1q1yOmc6lT+VpbiJyiXaAeE55FQpuruHVJYzUaDXiUzKdJtRhqPFRwe2GYiSXTAynxiOCUXbQ5aQ+7lr7O19d00mU8bn4ydGgkyXagCcyvFd6NtuvbqpcP0eYaD8LBIaPL1JXp34z7x9HSFmw9aqMVXspg5NPLER6dq8bcYXoY4cUcspWzhcMgZ/TL/hVoVm9kQDpAI4a5hViqGR0yZSCAGhaLcXaXQ3DWkwyqQ0zpi+H1MeKzwSDoIIyjMdhGixOKlFpjjLi7PdOi7U3RdqxNrcdIxrwT1gDqfLVdpdzPmV5r8V/s9T5bPPnJmp3hJpXqnlehyE0J4TIAs0ob2krcfhHeGntJrScqtN7COZEPb/t9Vh6WY7ePcrezr91tWpVmDrU3Bwz15+k+aGgPQvxw3hxvp2TDkz+JUjTEQQ1p7gSfJeWgdi73t06tVfVqGXVHFxJ5uM+S4OdCFoBVXcFyakmQA7kwTkqMoEaDcewpXF7RpVvccTlpJa1zg3xj7L22+tw3CWNjCIaG5ZaDIdkL582bduo1GVG6scHeRmF7ud5ab6baoIDXAESRx4d40XH5K6L4SzYWBBx1cgdAfe7zyRp72hhMiAPKFkq21TVbloePM8Fl9ub5dCw02PaX6YRDoP5iMgctDmoRi26RZqts2V3tq2p4pc6oZ4HIcTmcuKubDuqbWVL6pR6OjTpktc8EPccyS0OAgRlMZzlog/4VbMZc0varhge+cLMQ6oA1IHOePBU/x03iwMZZMdm/r1Yy6gPVblzIJ7m9q6ceKnshkyXpHmG39uOuq9Su/wB57pA5Dg3wGSGCuTOZEjC7Q65x5wuDgpSMuQ85XURLz70VKbWFvXaMIfI6zWkloJd7sCQMMSh5ClIjji9Ij6qdxUkyJjhOZ8TxQM4qaiU4QAkoTpigDXbsGaGfBxA7sj9SUXDu9AN068sew8DiHiIPqAjsLnktnbB3FHnzwkCnc1JkQfRdBxDpinTtZM9iAHpugp3njKgGyYTlyAEXQoFOAkUAMmlIpkCGJTJ0gkA4bJhaDZj72k0spAAHPrCm7Cfy4/dnsQS2MPae0L6A3WtaD7SlUNtTqOdikuazFk5wiSMzoFmRuHTMNuVcPp1HVruvJILGsJkjrNOIQMI93gEE3q3aHSdNbVBWbULnuaDD6ZJJIIOok8F7FXt7ZpDfZaLSTk3DThw4zHh5qV5Y0uhqltrSYejecTQyQQMtOOpyU+EovkVbTSRW/D7atrTsaNEV6WNlMmo3EMQIkulvPWe5eD7z7ZdeXVW4cSekcS0cmDJjfAR4ymvaxD6hBggvEjIxJBz7R9UMKrH9sjJUxiUwTp4WjIySlCRQMinBTJwgBEp0kxQAV3crYawHzZePD6LYdG5efW1TC9rvlcD5EFelsMgEcc1KaOnDLQGr/hrftaThpO7G1Ri7swM/FFNx/wAOPaXVmXja1BzA0sgAAySDJ0MZaFbp20TTMPDgOcHAfEZIlsza1NjgcUgiBBnyH6LlXlNvaFLBXRmX/gtb8LmsP7WFRq/gxb5RdVh/awyf3wXplK4a8S0/r5JPeurlZBo8v/7mqAmLqt2dRn6c1lbb8NakYq9ZtMSYa1pe+J1PAeq9q2rdljDh17NY7F59f3NNxLXsqsk/CHCSe0BSyZZR0i2LGn2DbfcaxptJe6pVMTm7APIZq3a2VhTEexUjI1f13HxKvWmy6VS2r0yypipkVWl7nF5aNWgzMa5dyF2uFvu0cJ54YPmc1zzyTrs6IY4bVAnam5dCs5z7ep0ESTTLS9o4jBBkDsWVv91qtOjTrh9OpRqGA9hdDXDVjw5oLHdhW22jtCHkxhgQTpKLHZlJuzrulTlwfSdWLpJaXsAfMEdUwIyV8OVvsjnxxjtHj1Wxe0SWyOYzHouAC6MruGYJ/VRxyZ5rqOUnRHWHeF9C7l3LadhReR7uPUSDL3ZECf3C+fLdhc5rWgkk5Aar1HYm9dahQZQbQx4CTiNQtJJJPLthZcknbKwi2jYWty/pmYqbm4iXgOgtyJcRAzAkiG8gje0XNNvXIzPROJMYR7p0yyWEqb9XBibbMZj+IZzPPnw8U11vtcvpvpmg1oe0tJdUc5wkROaMmaMiklKTWjz3ae71XoX3LS1zcbw4MkloB94/lWacFuNhbWNtWdSqZsecuIz58M/VXd4tzqT2GpbjA/XB8B7ANWqMcvHUgnib2jzmEl0rUnMcWuBBGoOviua6DmqiaYhMCnJQAyUJiU4KYChLRIlJAxyJW72Neh1CmSc4g58jH2WDBXancuaIBgLLNQdHtY2u5jZJa8c2/WFClf0a2IspHE3N2AEOBziRGpUfYaVJtbp2kMDG1RUpTDqZ+Jka8O6Vkam3zZ0nOpgvqViAHvI6oDcpa0Z6k6/EvOhh5aOuWZVo9Btt46Nowvr1i0HPrCXSBoABLvJcn/ijs7/q1T3UXR6wvDb27fWeX1HFzjxPDsHIdi4Luhj4qjknLk7PZLz8U7Ey0Url4/0saD3E1JHkgdvvvRfn0lSkTwqNxN7DiYR6rzcJyUSxRl2OOSUej1rZG9oZXa81qJZBDwHGS065Hjx1VW7vXNc4tqBzCSW5QcJzEkEg5cl5cT2QpM9OX/Gim/HRReQ07NvfCqaQuYD2VC5rXyA0Ob1SHZ5dgWiG1KlPZNe4uCDUrsNCg0CBgILZ5niZ44QqX4X2AvLW5taoPRCpTeHDLOH4mg/2g/3LN7+7w9PXNKmA2jR/h02xphME65ZgDuC3GCToxPI5GUKZIpKpIs2F46k4OYSDx7Rxaewwt9V2SazOmtbhzmuzLWw57Z4QTw5BecK1s6/qUX46Ty09nHvzzCxOHIpCfE0VahW0F1mPhqDAZ5wQp2Oybl5zrBoy9yHnLKfRPW3zrthtWlTfiaHEEZw7MSCOUHxVvZ29tq7+pQFJ2uJgEeYzCjJTrotFwbD2z9lsokPqONVw06Q6dwAhdrzaAMQO4DRZW53kpScFRxB+YfdQG3qeZyk8jC53jnJ7OiMoLpl3e/ZTX2rrgAYqb2AkDMtfiEHxAWCheqbKpur7G2jUeNCC3/0g10+rl5WV24k0qZw5WnLQoSwpAqSoTIkJQkmCAHhJyQKYoGJJIBPHYUmCPR9j790La2dRY2pVdn0YeB0QLhDmHjgPLRY7eKsXVMOQDRoMgCczA8h4JJJJbNdIFlqZzU6S2YIFJJJACITh0JJIALbC3nurPELes5gfGIZFpI0MHIHtVHaG0Kld+Oq7E6ImAPQDVOkkBVK72NqarwwEAnn2JJIGgkd3H/O31RLZ2zKdLrHru5kZDuHPtKSSnbLqKAW3amKvUJ+aPIBv2VBMkt3RGXY6eeKZJOxHruwdq0P8Hq0KTy4uZVD8TSCHPBkDhAleR4pSSSXYCSASSTAcJoSSQA4U2UiTACSSTYBG12FVfmYaOcj6Baa0tqdNgYGgxxIzJ1J8yU6Sm2XhFUf/2Q=="/>
          <p:cNvSpPr>
            <a:spLocks noChangeAspect="1" noChangeArrowheads="1"/>
          </p:cNvSpPr>
          <p:nvPr/>
        </p:nvSpPr>
        <p:spPr bwMode="auto">
          <a:xfrm>
            <a:off x="155575" y="-1333500"/>
            <a:ext cx="2638425" cy="2781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8927" y="1608115"/>
            <a:ext cx="4471473" cy="4716485"/>
          </a:xfrm>
          <a:prstGeom prst="rect">
            <a:avLst/>
          </a:prstGeom>
        </p:spPr>
      </p:pic>
    </p:spTree>
    <p:extLst>
      <p:ext uri="{BB962C8B-B14F-4D97-AF65-F5344CB8AC3E}">
        <p14:creationId xmlns:p14="http://schemas.microsoft.com/office/powerpoint/2010/main" val="149305446"/>
      </p:ext>
    </p:ext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7038"/>
            <a:ext cx="8610600" cy="715962"/>
          </a:xfrm>
        </p:spPr>
        <p:txBody>
          <a:bodyPr>
            <a:normAutofit fontScale="90000"/>
          </a:bodyPr>
          <a:lstStyle/>
          <a:p>
            <a:pPr algn="ctr"/>
            <a:r>
              <a:rPr lang="en-US" i="1" dirty="0" smtClean="0"/>
              <a:t>Salman v. United States</a:t>
            </a:r>
            <a:br>
              <a:rPr lang="en-US" i="1" dirty="0" smtClean="0"/>
            </a:br>
            <a:r>
              <a:rPr lang="en-US" sz="3600" dirty="0" smtClean="0"/>
              <a:t>No. 15-628, decided December 6, 2016</a:t>
            </a:r>
            <a:endParaRPr lang="en-US" dirty="0"/>
          </a:p>
        </p:txBody>
      </p:sp>
      <p:sp>
        <p:nvSpPr>
          <p:cNvPr id="3" name="Content Placeholder 2"/>
          <p:cNvSpPr>
            <a:spLocks noGrp="1"/>
          </p:cNvSpPr>
          <p:nvPr>
            <p:ph idx="1"/>
          </p:nvPr>
        </p:nvSpPr>
        <p:spPr>
          <a:xfrm>
            <a:off x="762000" y="1600200"/>
            <a:ext cx="8229600" cy="5029200"/>
          </a:xfrm>
        </p:spPr>
        <p:txBody>
          <a:bodyPr>
            <a:noAutofit/>
          </a:bodyPr>
          <a:lstStyle/>
          <a:p>
            <a:r>
              <a:rPr lang="en-US" sz="2000" dirty="0" smtClean="0"/>
              <a:t>Insider Trading</a:t>
            </a:r>
          </a:p>
          <a:p>
            <a:r>
              <a:rPr lang="en-US" sz="2000" dirty="0" smtClean="0"/>
              <a:t>Alito, unanimous</a:t>
            </a:r>
          </a:p>
          <a:p>
            <a:r>
              <a:rPr lang="en-US" sz="2000" b="1" dirty="0" smtClean="0"/>
              <a:t>Facts:</a:t>
            </a:r>
            <a:r>
              <a:rPr lang="en-US" sz="2000" dirty="0"/>
              <a:t>  Salman was indicted for federal securities-fraud crimes for trading on inside information he received from a friend and relative-by-marriage, Michael Kara, who, in turn, received the information from his brother, Maher Kara, a former investment banker at Citigroup.</a:t>
            </a:r>
            <a:endParaRPr lang="en-US" sz="2000" dirty="0" smtClean="0"/>
          </a:p>
          <a:p>
            <a:r>
              <a:rPr lang="en-US" sz="2000" b="1" dirty="0" smtClean="0"/>
              <a:t>Holding:</a:t>
            </a:r>
            <a:r>
              <a:rPr lang="en-US" sz="2000" dirty="0"/>
              <a:t> The U.S. Court of Appeals for the </a:t>
            </a:r>
            <a:r>
              <a:rPr lang="en-US" sz="2000" dirty="0" smtClean="0"/>
              <a:t>9</a:t>
            </a:r>
            <a:r>
              <a:rPr lang="en-US" sz="2000" baseline="30000" dirty="0" smtClean="0"/>
              <a:t>th</a:t>
            </a:r>
            <a:r>
              <a:rPr lang="en-US" sz="2000" dirty="0" smtClean="0"/>
              <a:t> Circuit </a:t>
            </a:r>
            <a:r>
              <a:rPr lang="en-US" sz="2000" dirty="0"/>
              <a:t>properly applied the court's decision in </a:t>
            </a:r>
            <a:r>
              <a:rPr lang="en-US" sz="2000" i="1" dirty="0"/>
              <a:t>Dirks v. Securities and Exchange Commission</a:t>
            </a:r>
            <a:r>
              <a:rPr lang="en-US" sz="2000" dirty="0"/>
              <a:t>, 463 U. S. </a:t>
            </a:r>
            <a:r>
              <a:rPr lang="en-US" sz="2000" dirty="0" smtClean="0"/>
              <a:t>646 (1983) </a:t>
            </a:r>
            <a:r>
              <a:rPr lang="en-US" sz="2000" dirty="0"/>
              <a:t>to affirm Bassam Salman's conviction because, under </a:t>
            </a:r>
            <a:r>
              <a:rPr lang="en-US" sz="2000" i="1" dirty="0"/>
              <a:t>Dirks</a:t>
            </a:r>
            <a:r>
              <a:rPr lang="en-US" sz="2000" dirty="0"/>
              <a:t>, the jury could infer that Salman's tipper personally benefited from making a gift of confidential information to a trading relative.  </a:t>
            </a:r>
          </a:p>
        </p:txBody>
      </p:sp>
    </p:spTree>
    <p:extLst>
      <p:ext uri="{BB962C8B-B14F-4D97-AF65-F5344CB8AC3E}">
        <p14:creationId xmlns:p14="http://schemas.microsoft.com/office/powerpoint/2010/main" val="1134261434"/>
      </p:ext>
    </p:extLst>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7038"/>
            <a:ext cx="8610600" cy="715962"/>
          </a:xfrm>
        </p:spPr>
        <p:txBody>
          <a:bodyPr>
            <a:normAutofit fontScale="90000"/>
          </a:bodyPr>
          <a:lstStyle/>
          <a:p>
            <a:pPr algn="ctr"/>
            <a:r>
              <a:rPr lang="en-US" i="1" dirty="0" smtClean="0"/>
              <a:t>Shaw v. United States</a:t>
            </a:r>
            <a:br>
              <a:rPr lang="en-US" i="1" dirty="0" smtClean="0"/>
            </a:br>
            <a:r>
              <a:rPr lang="en-US" sz="3600" dirty="0" smtClean="0"/>
              <a:t>No. 15-5991, decided December 12, 2016</a:t>
            </a:r>
            <a:endParaRPr lang="en-US" dirty="0"/>
          </a:p>
        </p:txBody>
      </p:sp>
      <p:sp>
        <p:nvSpPr>
          <p:cNvPr id="3" name="Content Placeholder 2"/>
          <p:cNvSpPr>
            <a:spLocks noGrp="1"/>
          </p:cNvSpPr>
          <p:nvPr>
            <p:ph idx="1"/>
          </p:nvPr>
        </p:nvSpPr>
        <p:spPr>
          <a:xfrm>
            <a:off x="762000" y="1600200"/>
            <a:ext cx="8229600" cy="5029200"/>
          </a:xfrm>
        </p:spPr>
        <p:txBody>
          <a:bodyPr>
            <a:noAutofit/>
          </a:bodyPr>
          <a:lstStyle/>
          <a:p>
            <a:r>
              <a:rPr lang="en-US" sz="2000" dirty="0" smtClean="0"/>
              <a:t>Bank Fraud Statute</a:t>
            </a:r>
          </a:p>
          <a:p>
            <a:r>
              <a:rPr lang="en-US" sz="2000" dirty="0" smtClean="0"/>
              <a:t>Breyer, unanimous</a:t>
            </a:r>
          </a:p>
          <a:p>
            <a:r>
              <a:rPr lang="en-US" sz="2000" b="1" dirty="0" smtClean="0"/>
              <a:t>Facts:</a:t>
            </a:r>
            <a:r>
              <a:rPr lang="en-US" sz="2000" dirty="0"/>
              <a:t>  Shaw used identifying numbers of a bank account belonging to bank customer Hsu in a scheme to transfer funds from that account to accounts at other institutions from which Shaw was able to obtain Hsu’s funds.  Shaw was convicted of violating 18 U. S. C. §1344(1), which makes it a crime to “knowingly </a:t>
            </a:r>
            <a:r>
              <a:rPr lang="en-US" sz="2000" dirty="0" err="1"/>
              <a:t>execut</a:t>
            </a:r>
            <a:r>
              <a:rPr lang="en-US" sz="2000" dirty="0"/>
              <a:t>[e] a scheme . . . to defraud a financial institution.”  The Ninth Circuit </a:t>
            </a:r>
            <a:r>
              <a:rPr lang="en-US" sz="2000" dirty="0" smtClean="0"/>
              <a:t>affirmed.</a:t>
            </a:r>
          </a:p>
          <a:p>
            <a:r>
              <a:rPr lang="en-US" sz="2000" b="1" dirty="0" smtClean="0"/>
              <a:t>Holding:</a:t>
            </a:r>
            <a:r>
              <a:rPr lang="en-US" sz="2000" dirty="0" smtClean="0"/>
              <a:t> </a:t>
            </a:r>
            <a:r>
              <a:rPr lang="en-US" sz="2000" dirty="0"/>
              <a:t>Subsection (1) of the bank fraud statute covers schemes to deprive a bank of money in a customer’s deposit account.  Shaw’s arguments in favor of his claim that subsection (1) does not apply to him because he intended to cheat only a bank depositor, not a bank, are unpersuasive. </a:t>
            </a:r>
          </a:p>
        </p:txBody>
      </p:sp>
    </p:spTree>
    <p:extLst>
      <p:ext uri="{BB962C8B-B14F-4D97-AF65-F5344CB8AC3E}">
        <p14:creationId xmlns:p14="http://schemas.microsoft.com/office/powerpoint/2010/main" val="727826249"/>
      </p:ext>
    </p:extLst>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7038"/>
            <a:ext cx="8610600" cy="715962"/>
          </a:xfrm>
        </p:spPr>
        <p:txBody>
          <a:bodyPr>
            <a:normAutofit fontScale="90000"/>
          </a:bodyPr>
          <a:lstStyle/>
          <a:p>
            <a:pPr algn="ctr"/>
            <a:r>
              <a:rPr lang="en-US" i="1" dirty="0" smtClean="0"/>
              <a:t>Virginia, et al. v. LeBlanc</a:t>
            </a:r>
            <a:r>
              <a:rPr lang="en-US" dirty="0" smtClean="0"/>
              <a:t/>
            </a:r>
            <a:br>
              <a:rPr lang="en-US" dirty="0" smtClean="0"/>
            </a:br>
            <a:r>
              <a:rPr lang="en-US" dirty="0" smtClean="0"/>
              <a:t>No. 16–1177, decided June 12, 2016</a:t>
            </a:r>
            <a:endParaRPr lang="en-US" dirty="0"/>
          </a:p>
        </p:txBody>
      </p:sp>
      <p:sp>
        <p:nvSpPr>
          <p:cNvPr id="3" name="Content Placeholder 2"/>
          <p:cNvSpPr>
            <a:spLocks noGrp="1"/>
          </p:cNvSpPr>
          <p:nvPr>
            <p:ph idx="1"/>
          </p:nvPr>
        </p:nvSpPr>
        <p:spPr>
          <a:xfrm>
            <a:off x="762000" y="1600200"/>
            <a:ext cx="8229600" cy="5029200"/>
          </a:xfrm>
        </p:spPr>
        <p:txBody>
          <a:bodyPr>
            <a:noAutofit/>
          </a:bodyPr>
          <a:lstStyle/>
          <a:p>
            <a:r>
              <a:rPr lang="en-US" sz="2000" dirty="0" smtClean="0"/>
              <a:t>Juvenile Offenders, Life Imprisonment</a:t>
            </a:r>
          </a:p>
          <a:p>
            <a:r>
              <a:rPr lang="en-US" sz="2000" dirty="0" smtClean="0"/>
              <a:t>Per </a:t>
            </a:r>
            <a:r>
              <a:rPr lang="en-US" sz="2000" dirty="0" err="1" smtClean="0"/>
              <a:t>Curiam</a:t>
            </a:r>
            <a:r>
              <a:rPr lang="en-US" sz="2000" dirty="0" smtClean="0"/>
              <a:t>; Ginsburg, concurring</a:t>
            </a:r>
          </a:p>
          <a:p>
            <a:r>
              <a:rPr lang="en-US" sz="2000" b="1" dirty="0" smtClean="0"/>
              <a:t>Facts:</a:t>
            </a:r>
            <a:r>
              <a:rPr lang="en-US" sz="2000" dirty="0"/>
              <a:t>  In 2003, </a:t>
            </a:r>
            <a:r>
              <a:rPr lang="en-US" sz="2000" dirty="0" smtClean="0"/>
              <a:t>LeBlanc </a:t>
            </a:r>
            <a:r>
              <a:rPr lang="en-US" sz="2000" dirty="0"/>
              <a:t>was sentenced </a:t>
            </a:r>
            <a:r>
              <a:rPr lang="en-US" sz="2000" dirty="0" smtClean="0"/>
              <a:t>to </a:t>
            </a:r>
            <a:r>
              <a:rPr lang="en-US" sz="2000" dirty="0"/>
              <a:t>life imprisonment without possibility of parole for </a:t>
            </a:r>
            <a:r>
              <a:rPr lang="en-US" sz="2000" dirty="0" smtClean="0"/>
              <a:t>a rape when </a:t>
            </a:r>
            <a:r>
              <a:rPr lang="en-US" sz="2000" dirty="0"/>
              <a:t>he was </a:t>
            </a:r>
            <a:r>
              <a:rPr lang="en-US" sz="2000" dirty="0" smtClean="0"/>
              <a:t>16. Later, the </a:t>
            </a:r>
            <a:r>
              <a:rPr lang="en-US" sz="2000" dirty="0"/>
              <a:t>U.S. Supreme Court decided </a:t>
            </a:r>
            <a:r>
              <a:rPr lang="en-US" sz="2000" i="1" dirty="0"/>
              <a:t>Graham v. Florida</a:t>
            </a:r>
            <a:r>
              <a:rPr lang="en-US" sz="2000" dirty="0"/>
              <a:t>, </a:t>
            </a:r>
            <a:r>
              <a:rPr lang="en-US" sz="2000" dirty="0" smtClean="0"/>
              <a:t>560 U.S. 49 (2010) holding </a:t>
            </a:r>
            <a:r>
              <a:rPr lang="en-US" sz="2000" dirty="0"/>
              <a:t>that juvenile offenders cannot be sentenced to life without parole for non-homicide offenses. </a:t>
            </a:r>
            <a:r>
              <a:rPr lang="en-US" sz="2000" i="1" dirty="0" smtClean="0"/>
              <a:t>S</a:t>
            </a:r>
            <a:r>
              <a:rPr lang="en-US" sz="2000" dirty="0" smtClean="0"/>
              <a:t>tates need not guarantee </a:t>
            </a:r>
            <a:r>
              <a:rPr lang="en-US" sz="2000" dirty="0"/>
              <a:t>eventual </a:t>
            </a:r>
            <a:r>
              <a:rPr lang="en-US" sz="2000" dirty="0" smtClean="0"/>
              <a:t>freedom, </a:t>
            </a:r>
            <a:r>
              <a:rPr lang="en-US" sz="2000" dirty="0"/>
              <a:t>but </a:t>
            </a:r>
            <a:r>
              <a:rPr lang="en-US" sz="2000" dirty="0" smtClean="0"/>
              <a:t>must allow </a:t>
            </a:r>
            <a:r>
              <a:rPr lang="en-US" sz="2000" dirty="0"/>
              <a:t>for “some meaningful opportunity to obtain release based on demonstrated maturity and rehabilitation.” </a:t>
            </a:r>
            <a:r>
              <a:rPr lang="en-US" sz="2000" dirty="0" smtClean="0"/>
              <a:t>LeBlanc’s motion seeking </a:t>
            </a:r>
            <a:r>
              <a:rPr lang="en-US" sz="2000" dirty="0"/>
              <a:t>to vacate his sentence under </a:t>
            </a:r>
            <a:r>
              <a:rPr lang="en-US" sz="2000" i="1" dirty="0" smtClean="0"/>
              <a:t>Graham</a:t>
            </a:r>
            <a:r>
              <a:rPr lang="en-US" sz="2000" dirty="0" smtClean="0"/>
              <a:t> was denied based </a:t>
            </a:r>
            <a:r>
              <a:rPr lang="en-US" sz="2000" dirty="0"/>
              <a:t>on a </a:t>
            </a:r>
            <a:r>
              <a:rPr lang="en-US" sz="2000" dirty="0" smtClean="0"/>
              <a:t>decision </a:t>
            </a:r>
            <a:r>
              <a:rPr lang="en-US" sz="2000" dirty="0"/>
              <a:t>that </a:t>
            </a:r>
            <a:r>
              <a:rPr lang="en-US" sz="2000" dirty="0" smtClean="0"/>
              <a:t>the </a:t>
            </a:r>
            <a:r>
              <a:rPr lang="en-US" sz="2000" dirty="0"/>
              <a:t>state’s geriatric release program--that allows for conditional release for older inmates under some circumstances--satisfied the </a:t>
            </a:r>
            <a:r>
              <a:rPr lang="en-US" sz="2000" i="1" dirty="0"/>
              <a:t>Graham</a:t>
            </a:r>
            <a:r>
              <a:rPr lang="en-US" sz="2000" dirty="0"/>
              <a:t> requirements. </a:t>
            </a:r>
            <a:endParaRPr lang="en-US" sz="2000" dirty="0" smtClean="0"/>
          </a:p>
          <a:p>
            <a:r>
              <a:rPr lang="en-US" sz="2000" b="1" dirty="0" smtClean="0"/>
              <a:t>Holding:</a:t>
            </a:r>
            <a:r>
              <a:rPr lang="en-US" sz="2000" dirty="0" smtClean="0"/>
              <a:t> </a:t>
            </a:r>
            <a:r>
              <a:rPr lang="en-US" sz="2000" dirty="0"/>
              <a:t>The determination that Virginia’s geriatric release program satisfied </a:t>
            </a:r>
            <a:r>
              <a:rPr lang="en-US" sz="2000" i="1" dirty="0"/>
              <a:t>Graham v. Florida</a:t>
            </a:r>
            <a:r>
              <a:rPr lang="en-US" sz="2000" dirty="0"/>
              <a:t>’s requirement that juvenile non-homicide offenders be afforded a meaningful opportunity to obtain release was not an unreasonable application of the </a:t>
            </a:r>
            <a:r>
              <a:rPr lang="en-US" sz="2000" i="1" dirty="0"/>
              <a:t>Graham</a:t>
            </a:r>
            <a:r>
              <a:rPr lang="en-US" sz="2000" dirty="0"/>
              <a:t> rule.</a:t>
            </a:r>
          </a:p>
        </p:txBody>
      </p:sp>
    </p:spTree>
    <p:extLst>
      <p:ext uri="{BB962C8B-B14F-4D97-AF65-F5344CB8AC3E}">
        <p14:creationId xmlns:p14="http://schemas.microsoft.com/office/powerpoint/2010/main" val="1601225369"/>
      </p:ext>
    </p:extLst>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9632"/>
            <a:ext cx="8077200" cy="1143000"/>
          </a:xfrm>
        </p:spPr>
        <p:txBody>
          <a:bodyPr/>
          <a:lstStyle/>
          <a:p>
            <a:pPr algn="ctr"/>
            <a:r>
              <a:rPr lang="en-US" dirty="0" smtClean="0"/>
              <a:t>Next Year’s Big Cases?</a:t>
            </a:r>
            <a:endParaRPr lang="en-US" dirty="0"/>
          </a:p>
        </p:txBody>
      </p:sp>
      <p:pic>
        <p:nvPicPr>
          <p:cNvPr id="4" name="Picture 2" descr="http://www.americanbar.org/content/dam/aba/images/public_education/preview-highlights.png"/>
          <p:cNvPicPr>
            <a:picLocks noChangeAspect="1" noChangeArrowheads="1"/>
          </p:cNvPicPr>
          <p:nvPr/>
        </p:nvPicPr>
        <p:blipFill rotWithShape="1">
          <a:blip r:embed="rId2">
            <a:extLst>
              <a:ext uri="{28A0092B-C50C-407E-A947-70E740481C1C}">
                <a14:useLocalDpi xmlns:a14="http://schemas.microsoft.com/office/drawing/2010/main" val="0"/>
              </a:ext>
            </a:extLst>
          </a:blip>
          <a:srcRect l="22740" r="27775" b="24349"/>
          <a:stretch/>
        </p:blipFill>
        <p:spPr bwMode="auto">
          <a:xfrm>
            <a:off x="2590800" y="2133600"/>
            <a:ext cx="4494883" cy="3882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80111"/>
      </p:ext>
    </p:extLst>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27038"/>
            <a:ext cx="8610600" cy="715962"/>
          </a:xfrm>
        </p:spPr>
        <p:txBody>
          <a:bodyPr>
            <a:normAutofit fontScale="90000"/>
          </a:bodyPr>
          <a:lstStyle/>
          <a:p>
            <a:pPr algn="ctr"/>
            <a:r>
              <a:rPr lang="en-US" dirty="0" smtClean="0"/>
              <a:t>2017-2018 Term Cases to Watch</a:t>
            </a:r>
            <a:endParaRPr lang="en-US" dirty="0"/>
          </a:p>
        </p:txBody>
      </p:sp>
      <p:sp>
        <p:nvSpPr>
          <p:cNvPr id="3" name="Content Placeholder 2"/>
          <p:cNvSpPr>
            <a:spLocks noGrp="1"/>
          </p:cNvSpPr>
          <p:nvPr>
            <p:ph idx="1"/>
          </p:nvPr>
        </p:nvSpPr>
        <p:spPr>
          <a:xfrm>
            <a:off x="838200" y="1600200"/>
            <a:ext cx="8229600" cy="5029200"/>
          </a:xfrm>
        </p:spPr>
        <p:txBody>
          <a:bodyPr>
            <a:noAutofit/>
          </a:bodyPr>
          <a:lstStyle/>
          <a:p>
            <a:pPr marL="0" indent="0">
              <a:buNone/>
            </a:pPr>
            <a:r>
              <a:rPr lang="en-US" sz="1800" b="1" u="sng" dirty="0" smtClean="0"/>
              <a:t>Criminal Law Cases</a:t>
            </a:r>
          </a:p>
          <a:p>
            <a:r>
              <a:rPr lang="en-US" sz="1800" i="1" dirty="0" err="1"/>
              <a:t>Ayestas</a:t>
            </a:r>
            <a:r>
              <a:rPr lang="en-US" sz="1800" i="1" dirty="0"/>
              <a:t> v. </a:t>
            </a:r>
            <a:r>
              <a:rPr lang="en-US" sz="1800" i="1" dirty="0" smtClean="0"/>
              <a:t>Davis</a:t>
            </a:r>
          </a:p>
          <a:p>
            <a:r>
              <a:rPr lang="en-US" sz="1800" dirty="0" smtClean="0"/>
              <a:t>Docket No</a:t>
            </a:r>
            <a:r>
              <a:rPr lang="en-US" sz="1800" dirty="0"/>
              <a:t>. 16-6795</a:t>
            </a:r>
          </a:p>
          <a:p>
            <a:r>
              <a:rPr lang="en-US" sz="1800" dirty="0" smtClean="0"/>
              <a:t>Whether </a:t>
            </a:r>
            <a:r>
              <a:rPr lang="en-US" sz="1800" dirty="0"/>
              <a:t>the U.S. Court of Appeals for the 5th Circuit erred in holding that 18 U.S.C. § 3599(f) withholds “reasonably necessary” resources to investigate and develop an ineffective-assistance-of-counsel claim that state habeas counsel forfeited, where the claimant's existing evidence does not meet the ultimate burden of proof at the time the Section 3599(f) motion is made. </a:t>
            </a:r>
            <a:endParaRPr lang="en-US" sz="1800" i="1" dirty="0"/>
          </a:p>
        </p:txBody>
      </p:sp>
    </p:spTree>
    <p:extLst>
      <p:ext uri="{BB962C8B-B14F-4D97-AF65-F5344CB8AC3E}">
        <p14:creationId xmlns:p14="http://schemas.microsoft.com/office/powerpoint/2010/main" val="2639932413"/>
      </p:ext>
    </p:extLst>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27038"/>
            <a:ext cx="8610600" cy="715962"/>
          </a:xfrm>
        </p:spPr>
        <p:txBody>
          <a:bodyPr>
            <a:normAutofit fontScale="90000"/>
          </a:bodyPr>
          <a:lstStyle/>
          <a:p>
            <a:pPr algn="ctr"/>
            <a:r>
              <a:rPr lang="en-US" dirty="0" smtClean="0"/>
              <a:t>2017-2018 Term Cases to Watch</a:t>
            </a:r>
            <a:endParaRPr lang="en-US" dirty="0"/>
          </a:p>
        </p:txBody>
      </p:sp>
      <p:sp>
        <p:nvSpPr>
          <p:cNvPr id="3" name="Content Placeholder 2"/>
          <p:cNvSpPr>
            <a:spLocks noGrp="1"/>
          </p:cNvSpPr>
          <p:nvPr>
            <p:ph idx="1"/>
          </p:nvPr>
        </p:nvSpPr>
        <p:spPr>
          <a:xfrm>
            <a:off x="838200" y="1600200"/>
            <a:ext cx="8229600" cy="5029200"/>
          </a:xfrm>
        </p:spPr>
        <p:txBody>
          <a:bodyPr>
            <a:noAutofit/>
          </a:bodyPr>
          <a:lstStyle/>
          <a:p>
            <a:pPr marL="0" indent="0">
              <a:buNone/>
            </a:pPr>
            <a:r>
              <a:rPr lang="en-US" sz="1800" b="1" u="sng" dirty="0" smtClean="0"/>
              <a:t>Criminal Law Cases (continued)</a:t>
            </a:r>
          </a:p>
          <a:p>
            <a:r>
              <a:rPr lang="en-US" sz="1800" i="1" dirty="0"/>
              <a:t>Carpenter  v. United States</a:t>
            </a:r>
          </a:p>
          <a:p>
            <a:r>
              <a:rPr lang="en-US" sz="1800" dirty="0"/>
              <a:t>Docket No. 16-402</a:t>
            </a:r>
          </a:p>
          <a:p>
            <a:r>
              <a:rPr lang="en-US" sz="1800" dirty="0"/>
              <a:t>Whether the warrantless seizure and search of historical cell-phone records revealing the location and movements of a cell-phone user over the course of 127 days is permitted by the Fourth Amendment.</a:t>
            </a:r>
          </a:p>
          <a:p>
            <a:pPr marL="0" indent="0">
              <a:buNone/>
            </a:pPr>
            <a:endParaRPr lang="en-US" sz="1800" i="1" dirty="0" smtClean="0"/>
          </a:p>
          <a:p>
            <a:r>
              <a:rPr lang="en-US" sz="1800" i="1" dirty="0" smtClean="0"/>
              <a:t>Class </a:t>
            </a:r>
            <a:r>
              <a:rPr lang="en-US" sz="1800" i="1" dirty="0"/>
              <a:t>v. U.S</a:t>
            </a:r>
            <a:r>
              <a:rPr lang="en-US" sz="1800" i="1" dirty="0" smtClean="0"/>
              <a:t>.</a:t>
            </a:r>
          </a:p>
          <a:p>
            <a:r>
              <a:rPr lang="en-US" sz="1800" dirty="0" smtClean="0"/>
              <a:t>Docket No</a:t>
            </a:r>
            <a:r>
              <a:rPr lang="en-US" sz="1800" dirty="0"/>
              <a:t>. </a:t>
            </a:r>
            <a:r>
              <a:rPr lang="en-US" sz="1800" dirty="0" smtClean="0"/>
              <a:t>16-424</a:t>
            </a:r>
            <a:endParaRPr lang="en-US" sz="1800" dirty="0"/>
          </a:p>
          <a:p>
            <a:r>
              <a:rPr lang="en-US" sz="1800" dirty="0" smtClean="0"/>
              <a:t>Whether </a:t>
            </a:r>
            <a:r>
              <a:rPr lang="en-US" sz="1800" dirty="0"/>
              <a:t>a guilty plea inherently waives a defendant's right to challenge the constitutionality of his statute of conviction. </a:t>
            </a:r>
            <a:endParaRPr lang="en-US" sz="1800" dirty="0" smtClean="0"/>
          </a:p>
        </p:txBody>
      </p:sp>
    </p:spTree>
    <p:extLst>
      <p:ext uri="{BB962C8B-B14F-4D97-AF65-F5344CB8AC3E}">
        <p14:creationId xmlns:p14="http://schemas.microsoft.com/office/powerpoint/2010/main" val="3552235194"/>
      </p:ext>
    </p:extLst>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27038"/>
            <a:ext cx="8610600" cy="715962"/>
          </a:xfrm>
        </p:spPr>
        <p:txBody>
          <a:bodyPr>
            <a:normAutofit fontScale="90000"/>
          </a:bodyPr>
          <a:lstStyle/>
          <a:p>
            <a:pPr algn="ctr"/>
            <a:r>
              <a:rPr lang="en-US" dirty="0" smtClean="0"/>
              <a:t>2017-2018 Term Cases to Watch</a:t>
            </a:r>
            <a:endParaRPr lang="en-US" dirty="0"/>
          </a:p>
        </p:txBody>
      </p:sp>
      <p:sp>
        <p:nvSpPr>
          <p:cNvPr id="3" name="Content Placeholder 2"/>
          <p:cNvSpPr>
            <a:spLocks noGrp="1"/>
          </p:cNvSpPr>
          <p:nvPr>
            <p:ph idx="1"/>
          </p:nvPr>
        </p:nvSpPr>
        <p:spPr>
          <a:xfrm>
            <a:off x="838200" y="1600200"/>
            <a:ext cx="8229600" cy="5029200"/>
          </a:xfrm>
        </p:spPr>
        <p:txBody>
          <a:bodyPr>
            <a:noAutofit/>
          </a:bodyPr>
          <a:lstStyle/>
          <a:p>
            <a:pPr marL="0" indent="0">
              <a:buNone/>
            </a:pPr>
            <a:r>
              <a:rPr lang="en-US" sz="1800" b="1" u="sng" dirty="0" smtClean="0"/>
              <a:t>Criminal Law Cases (continued)</a:t>
            </a:r>
          </a:p>
          <a:p>
            <a:r>
              <a:rPr lang="en-US" sz="1800" i="1" dirty="0"/>
              <a:t>District of Columbia v. </a:t>
            </a:r>
            <a:r>
              <a:rPr lang="en-US" sz="1800" i="1" dirty="0" err="1" smtClean="0"/>
              <a:t>Wesby</a:t>
            </a:r>
            <a:endParaRPr lang="en-US" sz="1800" i="1" dirty="0" smtClean="0"/>
          </a:p>
          <a:p>
            <a:r>
              <a:rPr lang="en-US" sz="1800" dirty="0" smtClean="0"/>
              <a:t>Docket No</a:t>
            </a:r>
            <a:r>
              <a:rPr lang="en-US" sz="1800" dirty="0"/>
              <a:t>. </a:t>
            </a:r>
            <a:r>
              <a:rPr lang="en-US" sz="1800" dirty="0" smtClean="0"/>
              <a:t>15-1485</a:t>
            </a:r>
          </a:p>
          <a:p>
            <a:r>
              <a:rPr lang="en-US" sz="1800" dirty="0" smtClean="0"/>
              <a:t>(</a:t>
            </a:r>
            <a:r>
              <a:rPr lang="en-US" sz="1800" dirty="0"/>
              <a:t>1) Whether police officers who found late-night partiers inside a vacant home belonging to someone else had probable cause to arrest the partiers for trespassing under the Fourth Amendment, and in particular whether, when the owner of a vacant home informs police that he has not authorized entry, an officer assessing probable cause to arrest those inside for trespassing may discredit the suspects' questionable claims of an innocent mental state; and (2) whether, even if there was no probable cause to arrest the apparent trespassers, the officers were entitled to qualified immunity because the law was not clearly established in this regard. </a:t>
            </a:r>
            <a:endParaRPr lang="en-US" sz="1800" dirty="0" smtClean="0"/>
          </a:p>
        </p:txBody>
      </p:sp>
    </p:spTree>
    <p:extLst>
      <p:ext uri="{BB962C8B-B14F-4D97-AF65-F5344CB8AC3E}">
        <p14:creationId xmlns:p14="http://schemas.microsoft.com/office/powerpoint/2010/main" val="3034501726"/>
      </p:ext>
    </p:extLst>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27038"/>
            <a:ext cx="8610600" cy="715962"/>
          </a:xfrm>
        </p:spPr>
        <p:txBody>
          <a:bodyPr>
            <a:normAutofit fontScale="90000"/>
          </a:bodyPr>
          <a:lstStyle/>
          <a:p>
            <a:pPr algn="ctr"/>
            <a:r>
              <a:rPr lang="en-US" dirty="0" smtClean="0"/>
              <a:t>2017-2018 Term Cases to Watch</a:t>
            </a:r>
            <a:endParaRPr lang="en-US" dirty="0"/>
          </a:p>
        </p:txBody>
      </p:sp>
      <p:sp>
        <p:nvSpPr>
          <p:cNvPr id="3" name="Content Placeholder 2"/>
          <p:cNvSpPr>
            <a:spLocks noGrp="1"/>
          </p:cNvSpPr>
          <p:nvPr>
            <p:ph idx="1"/>
          </p:nvPr>
        </p:nvSpPr>
        <p:spPr>
          <a:xfrm>
            <a:off x="838200" y="1600200"/>
            <a:ext cx="8229600" cy="5029200"/>
          </a:xfrm>
        </p:spPr>
        <p:txBody>
          <a:bodyPr>
            <a:noAutofit/>
          </a:bodyPr>
          <a:lstStyle/>
          <a:p>
            <a:pPr marL="0" indent="0">
              <a:buNone/>
            </a:pPr>
            <a:r>
              <a:rPr lang="en-US" sz="1800" b="1" u="sng" dirty="0" smtClean="0"/>
              <a:t>Criminal Law Cases (continued)</a:t>
            </a:r>
          </a:p>
          <a:p>
            <a:r>
              <a:rPr lang="en-US" sz="1800" i="1" dirty="0" err="1"/>
              <a:t>Marinello</a:t>
            </a:r>
            <a:r>
              <a:rPr lang="en-US" sz="1800" i="1" dirty="0"/>
              <a:t> v. U.S</a:t>
            </a:r>
            <a:r>
              <a:rPr lang="en-US" sz="1800" i="1" dirty="0" smtClean="0"/>
              <a:t>.</a:t>
            </a:r>
          </a:p>
          <a:p>
            <a:r>
              <a:rPr lang="en-US" sz="1800" dirty="0" smtClean="0"/>
              <a:t>Docket No</a:t>
            </a:r>
            <a:r>
              <a:rPr lang="en-US" sz="1800" dirty="0"/>
              <a:t>. </a:t>
            </a:r>
            <a:r>
              <a:rPr lang="en-US" sz="1800" dirty="0" smtClean="0"/>
              <a:t>16-1144</a:t>
            </a:r>
            <a:endParaRPr lang="en-US" sz="1800" dirty="0"/>
          </a:p>
          <a:p>
            <a:r>
              <a:rPr lang="en-US" sz="1800" dirty="0" smtClean="0"/>
              <a:t>Whether </a:t>
            </a:r>
            <a:r>
              <a:rPr lang="en-US" sz="1800" dirty="0"/>
              <a:t>a conviction under 26 U.S.C. 7212(a) for corruptly endeavoring to obstruct or impede the due administration of the tax laws requires proof that the defendant acted with knowledge of a pending Internal Revenue Service action. </a:t>
            </a:r>
            <a:endParaRPr lang="en-US" sz="1800" dirty="0" smtClean="0"/>
          </a:p>
        </p:txBody>
      </p:sp>
    </p:spTree>
    <p:extLst>
      <p:ext uri="{BB962C8B-B14F-4D97-AF65-F5344CB8AC3E}">
        <p14:creationId xmlns:p14="http://schemas.microsoft.com/office/powerpoint/2010/main" val="3889124526"/>
      </p:ext>
    </p:extLst>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27038"/>
            <a:ext cx="8610600" cy="715962"/>
          </a:xfrm>
        </p:spPr>
        <p:txBody>
          <a:bodyPr>
            <a:normAutofit fontScale="90000"/>
          </a:bodyPr>
          <a:lstStyle/>
          <a:p>
            <a:pPr algn="ctr"/>
            <a:r>
              <a:rPr lang="en-US" dirty="0" smtClean="0"/>
              <a:t>2017-2018 Term Cases to Watch</a:t>
            </a:r>
            <a:endParaRPr lang="en-US" dirty="0"/>
          </a:p>
        </p:txBody>
      </p:sp>
      <p:sp>
        <p:nvSpPr>
          <p:cNvPr id="3" name="Content Placeholder 2"/>
          <p:cNvSpPr>
            <a:spLocks noGrp="1"/>
          </p:cNvSpPr>
          <p:nvPr>
            <p:ph idx="1"/>
          </p:nvPr>
        </p:nvSpPr>
        <p:spPr>
          <a:xfrm>
            <a:off x="838200" y="1600200"/>
            <a:ext cx="8229600" cy="5029200"/>
          </a:xfrm>
        </p:spPr>
        <p:txBody>
          <a:bodyPr>
            <a:noAutofit/>
          </a:bodyPr>
          <a:lstStyle/>
          <a:p>
            <a:pPr marL="0" indent="0">
              <a:buNone/>
            </a:pPr>
            <a:r>
              <a:rPr lang="en-US" sz="1800" b="1" u="sng" dirty="0" smtClean="0"/>
              <a:t>Immigration Cases</a:t>
            </a:r>
          </a:p>
          <a:p>
            <a:r>
              <a:rPr lang="en-US" sz="1800" i="1" dirty="0" smtClean="0"/>
              <a:t>Jennings </a:t>
            </a:r>
            <a:r>
              <a:rPr lang="en-US" sz="1800" i="1" dirty="0"/>
              <a:t>v. </a:t>
            </a:r>
            <a:r>
              <a:rPr lang="en-US" sz="1800" i="1" dirty="0" smtClean="0"/>
              <a:t>Rodriguez</a:t>
            </a:r>
          </a:p>
          <a:p>
            <a:r>
              <a:rPr lang="en-US" sz="1800" dirty="0" smtClean="0"/>
              <a:t>Docket No</a:t>
            </a:r>
            <a:r>
              <a:rPr lang="en-US" sz="1800" dirty="0"/>
              <a:t>. 15-1204 </a:t>
            </a:r>
            <a:endParaRPr lang="en-US" sz="1800" dirty="0" smtClean="0"/>
          </a:p>
          <a:p>
            <a:r>
              <a:rPr lang="en-US" sz="1800" dirty="0" smtClean="0"/>
              <a:t>Multiple issues related to bond and pre-trial release for aliens following extended (six months) detention.</a:t>
            </a:r>
            <a:br>
              <a:rPr lang="en-US" sz="1800" dirty="0" smtClean="0"/>
            </a:br>
            <a:endParaRPr lang="en-US" sz="1800" dirty="0" smtClean="0"/>
          </a:p>
          <a:p>
            <a:r>
              <a:rPr lang="en-US" sz="1800" i="1" dirty="0" smtClean="0"/>
              <a:t>Sessions </a:t>
            </a:r>
            <a:r>
              <a:rPr lang="en-US" sz="1800" i="1" dirty="0"/>
              <a:t>v. </a:t>
            </a:r>
            <a:r>
              <a:rPr lang="en-US" sz="1800" i="1" dirty="0" err="1" smtClean="0"/>
              <a:t>Dimaya</a:t>
            </a:r>
            <a:endParaRPr lang="en-US" sz="1800" dirty="0" smtClean="0"/>
          </a:p>
          <a:p>
            <a:r>
              <a:rPr lang="en-US" sz="1800" dirty="0" smtClean="0"/>
              <a:t>Docket No. 15-1498</a:t>
            </a:r>
            <a:endParaRPr lang="en-US" sz="1800" dirty="0"/>
          </a:p>
          <a:p>
            <a:r>
              <a:rPr lang="en-US" sz="1800" dirty="0" smtClean="0"/>
              <a:t>Whether </a:t>
            </a:r>
            <a:r>
              <a:rPr lang="en-US" sz="1800" dirty="0"/>
              <a:t>18 U.S.C. 16(b), as incorporated into the Immigration and Nationality Act's provisions governing an alien's removal from the United States, is unconstitutionally </a:t>
            </a:r>
            <a:r>
              <a:rPr lang="en-US" sz="1800" dirty="0" smtClean="0"/>
              <a:t>vague.</a:t>
            </a:r>
          </a:p>
          <a:p>
            <a:pPr marL="0" indent="0">
              <a:buNone/>
            </a:pPr>
            <a:endParaRPr lang="en-US" sz="1800" dirty="0" smtClean="0"/>
          </a:p>
        </p:txBody>
      </p:sp>
    </p:spTree>
    <p:extLst>
      <p:ext uri="{BB962C8B-B14F-4D97-AF65-F5344CB8AC3E}">
        <p14:creationId xmlns:p14="http://schemas.microsoft.com/office/powerpoint/2010/main" val="2785555061"/>
      </p:ext>
    </p:extLst>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27038"/>
            <a:ext cx="8610600" cy="715962"/>
          </a:xfrm>
        </p:spPr>
        <p:txBody>
          <a:bodyPr>
            <a:normAutofit fontScale="90000"/>
          </a:bodyPr>
          <a:lstStyle/>
          <a:p>
            <a:pPr algn="ctr"/>
            <a:r>
              <a:rPr lang="en-US" dirty="0" smtClean="0"/>
              <a:t>2017-2018 Term Cases to Watch</a:t>
            </a:r>
            <a:endParaRPr lang="en-US" dirty="0"/>
          </a:p>
        </p:txBody>
      </p:sp>
      <p:sp>
        <p:nvSpPr>
          <p:cNvPr id="3" name="Content Placeholder 2"/>
          <p:cNvSpPr>
            <a:spLocks noGrp="1"/>
          </p:cNvSpPr>
          <p:nvPr>
            <p:ph idx="1"/>
          </p:nvPr>
        </p:nvSpPr>
        <p:spPr>
          <a:xfrm>
            <a:off x="838200" y="1600200"/>
            <a:ext cx="8229600" cy="5029200"/>
          </a:xfrm>
        </p:spPr>
        <p:txBody>
          <a:bodyPr>
            <a:noAutofit/>
          </a:bodyPr>
          <a:lstStyle/>
          <a:p>
            <a:pPr marL="0" indent="0">
              <a:buNone/>
            </a:pPr>
            <a:r>
              <a:rPr lang="en-US" sz="1800" b="1" u="sng" dirty="0" smtClean="0"/>
              <a:t>Immigration Cases (continued)</a:t>
            </a:r>
          </a:p>
          <a:p>
            <a:r>
              <a:rPr lang="en-US" sz="1800" i="1" dirty="0"/>
              <a:t>Trump v. </a:t>
            </a:r>
            <a:r>
              <a:rPr lang="en-US" sz="1800" i="1" dirty="0" smtClean="0"/>
              <a:t>Hawaii</a:t>
            </a:r>
          </a:p>
          <a:p>
            <a:r>
              <a:rPr lang="en-US" sz="1800" dirty="0" smtClean="0"/>
              <a:t>Docket No</a:t>
            </a:r>
            <a:r>
              <a:rPr lang="en-US" sz="1800" dirty="0"/>
              <a:t>. </a:t>
            </a:r>
            <a:r>
              <a:rPr lang="en-US" sz="1800" dirty="0" smtClean="0"/>
              <a:t>16-1540</a:t>
            </a:r>
          </a:p>
          <a:p>
            <a:r>
              <a:rPr lang="en-US" sz="1800" dirty="0" smtClean="0"/>
              <a:t>(</a:t>
            </a:r>
            <a:r>
              <a:rPr lang="en-US" sz="1800" dirty="0"/>
              <a:t>1) Whether respondents' challenge to the temporary suspension of entry of aliens abroad under Section 2(c) of Executive Order No. 13,780 is justiciable; (2) whether Section 2(c)'s temporary suspension of entry violates the Establishment Clause; (3) whether the global injunction, which rests on alleged injury to a single individual plaintiff, is impermissibly overbroad; and (4) whether the challenges to Section 2(c) became moot on June 14, 2017. </a:t>
            </a:r>
            <a:endParaRPr lang="en-US" sz="1800" dirty="0" smtClean="0"/>
          </a:p>
        </p:txBody>
      </p:sp>
    </p:spTree>
    <p:extLst>
      <p:ext uri="{BB962C8B-B14F-4D97-AF65-F5344CB8AC3E}">
        <p14:creationId xmlns:p14="http://schemas.microsoft.com/office/powerpoint/2010/main" val="2966787607"/>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7038"/>
            <a:ext cx="8610600" cy="715962"/>
          </a:xfrm>
        </p:spPr>
        <p:txBody>
          <a:bodyPr>
            <a:normAutofit fontScale="90000"/>
          </a:bodyPr>
          <a:lstStyle/>
          <a:p>
            <a:pPr algn="ctr"/>
            <a:r>
              <a:rPr lang="en-US" i="1" dirty="0" smtClean="0"/>
              <a:t>Turner v. United States</a:t>
            </a:r>
            <a:br>
              <a:rPr lang="en-US" i="1" dirty="0" smtClean="0"/>
            </a:br>
            <a:r>
              <a:rPr lang="en-US" sz="3600" dirty="0" smtClean="0"/>
              <a:t>No. 15-1503, decided June 22, 2017</a:t>
            </a:r>
            <a:endParaRPr lang="en-US" dirty="0"/>
          </a:p>
        </p:txBody>
      </p:sp>
      <p:sp>
        <p:nvSpPr>
          <p:cNvPr id="3" name="Content Placeholder 2"/>
          <p:cNvSpPr>
            <a:spLocks noGrp="1"/>
          </p:cNvSpPr>
          <p:nvPr>
            <p:ph idx="1"/>
          </p:nvPr>
        </p:nvSpPr>
        <p:spPr>
          <a:xfrm>
            <a:off x="762000" y="1600200"/>
            <a:ext cx="8229600" cy="5029200"/>
          </a:xfrm>
        </p:spPr>
        <p:txBody>
          <a:bodyPr>
            <a:noAutofit/>
          </a:bodyPr>
          <a:lstStyle/>
          <a:p>
            <a:r>
              <a:rPr lang="en-US" sz="2000" dirty="0" smtClean="0"/>
              <a:t>Withheld Evidence, </a:t>
            </a:r>
            <a:r>
              <a:rPr lang="en-US" sz="2000" i="1" dirty="0" smtClean="0"/>
              <a:t>Brady v. Maryland</a:t>
            </a:r>
            <a:endParaRPr lang="en-US" sz="2000" dirty="0" smtClean="0"/>
          </a:p>
          <a:p>
            <a:r>
              <a:rPr lang="en-US" sz="2000" dirty="0" smtClean="0"/>
              <a:t>Breyer, majority; Kagan, dissenting; Gorsuch took no part</a:t>
            </a:r>
          </a:p>
          <a:p>
            <a:r>
              <a:rPr lang="en-US" sz="2000" b="1" dirty="0" smtClean="0"/>
              <a:t>Facts:</a:t>
            </a:r>
            <a:r>
              <a:rPr lang="en-US" sz="2000" dirty="0" smtClean="0"/>
              <a:t>  Long after their convictions </a:t>
            </a:r>
            <a:r>
              <a:rPr lang="en-US" sz="2000" dirty="0"/>
              <a:t>for the </a:t>
            </a:r>
            <a:r>
              <a:rPr lang="en-US" sz="2000" dirty="0" smtClean="0"/>
              <a:t>kidnaping</a:t>
            </a:r>
            <a:r>
              <a:rPr lang="en-US" sz="2000" dirty="0"/>
              <a:t>, robbery, and murder of Catherine </a:t>
            </a:r>
            <a:r>
              <a:rPr lang="en-US" sz="2000" dirty="0" smtClean="0"/>
              <a:t>Fuller, became final, </a:t>
            </a:r>
            <a:r>
              <a:rPr lang="en-US" sz="2000" dirty="0"/>
              <a:t>petitioners discovered that the Government had withheld evidence from the defense at the time of trial. </a:t>
            </a:r>
            <a:r>
              <a:rPr lang="en-US" sz="2000" dirty="0" smtClean="0"/>
              <a:t>They </a:t>
            </a:r>
            <a:r>
              <a:rPr lang="en-US" sz="2000" dirty="0"/>
              <a:t>argued that </a:t>
            </a:r>
            <a:r>
              <a:rPr lang="en-US" sz="2000" dirty="0" smtClean="0"/>
              <a:t>the withheld </a:t>
            </a:r>
            <a:r>
              <a:rPr lang="en-US" sz="2000" dirty="0"/>
              <a:t>evidence </a:t>
            </a:r>
            <a:r>
              <a:rPr lang="en-US" sz="2000" dirty="0" smtClean="0"/>
              <a:t>was both </a:t>
            </a:r>
            <a:r>
              <a:rPr lang="en-US" sz="2000" dirty="0"/>
              <a:t>favorable to the defense and material to their guilt under </a:t>
            </a:r>
            <a:r>
              <a:rPr lang="en-US" sz="2000" i="1" dirty="0"/>
              <a:t>Brady v. Maryland</a:t>
            </a:r>
            <a:r>
              <a:rPr lang="en-US" sz="2000" dirty="0"/>
              <a:t>, 373 U. S. </a:t>
            </a:r>
            <a:r>
              <a:rPr lang="en-US" sz="2000" dirty="0" smtClean="0"/>
              <a:t>83 (1963), including the </a:t>
            </a:r>
            <a:r>
              <a:rPr lang="en-US" sz="2000" dirty="0"/>
              <a:t>identity of a man seen running </a:t>
            </a:r>
            <a:r>
              <a:rPr lang="en-US" sz="2000" dirty="0" smtClean="0"/>
              <a:t>after </a:t>
            </a:r>
            <a:r>
              <a:rPr lang="en-US" sz="2000" dirty="0"/>
              <a:t>the murder and stopping near the garage where </a:t>
            </a:r>
            <a:r>
              <a:rPr lang="en-US" sz="2000" dirty="0" smtClean="0"/>
              <a:t>the body </a:t>
            </a:r>
            <a:r>
              <a:rPr lang="en-US" sz="2000" dirty="0"/>
              <a:t>had already been found; the statement of a passerby who claimed to hear </a:t>
            </a:r>
            <a:r>
              <a:rPr lang="en-US" sz="2000" dirty="0" smtClean="0"/>
              <a:t>groans; </a:t>
            </a:r>
            <a:r>
              <a:rPr lang="en-US" sz="2000" dirty="0"/>
              <a:t>and evidence tending to impeach </a:t>
            </a:r>
            <a:r>
              <a:rPr lang="en-US" sz="2000" dirty="0" smtClean="0"/>
              <a:t>multiple witnesses.</a:t>
            </a:r>
          </a:p>
          <a:p>
            <a:r>
              <a:rPr lang="en-US" sz="2000" b="1" dirty="0" smtClean="0"/>
              <a:t>Holding:</a:t>
            </a:r>
            <a:r>
              <a:rPr lang="en-US" sz="2000" dirty="0"/>
              <a:t> While </a:t>
            </a:r>
            <a:r>
              <a:rPr lang="en-US" sz="2000" dirty="0" smtClean="0"/>
              <a:t>the </a:t>
            </a:r>
            <a:r>
              <a:rPr lang="en-US" sz="2000" dirty="0"/>
              <a:t>withheld evidence is </a:t>
            </a:r>
            <a:r>
              <a:rPr lang="en-US" sz="2000" dirty="0" smtClean="0"/>
              <a:t>favorable to the defense, it is not </a:t>
            </a:r>
            <a:r>
              <a:rPr lang="en-US" sz="2000" dirty="0"/>
              <a:t>material under </a:t>
            </a:r>
            <a:r>
              <a:rPr lang="en-US" sz="2000" i="1" dirty="0" smtClean="0"/>
              <a:t>Brady</a:t>
            </a:r>
            <a:r>
              <a:rPr lang="en-US" sz="2000" dirty="0" smtClean="0"/>
              <a:t>, because </a:t>
            </a:r>
            <a:r>
              <a:rPr lang="en-US" sz="2000" dirty="0"/>
              <a:t>there is no reasonable probability that, had the evidence been disclosed, the result of the proceeding would have been </a:t>
            </a:r>
            <a:r>
              <a:rPr lang="en-US" sz="2000" dirty="0" smtClean="0"/>
              <a:t>different.</a:t>
            </a:r>
            <a:endParaRPr lang="en-US" sz="2000" dirty="0"/>
          </a:p>
        </p:txBody>
      </p:sp>
    </p:spTree>
    <p:extLst>
      <p:ext uri="{BB962C8B-B14F-4D97-AF65-F5344CB8AC3E}">
        <p14:creationId xmlns:p14="http://schemas.microsoft.com/office/powerpoint/2010/main" val="1910849852"/>
      </p:ext>
    </p:extLst>
  </p:cSld>
  <p:clrMapOvr>
    <a:masterClrMapping/>
  </p:clrMapOvr>
  <p:transition spd="slow">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27038"/>
            <a:ext cx="8610600" cy="715962"/>
          </a:xfrm>
        </p:spPr>
        <p:txBody>
          <a:bodyPr>
            <a:normAutofit fontScale="90000"/>
          </a:bodyPr>
          <a:lstStyle/>
          <a:p>
            <a:pPr algn="ctr"/>
            <a:r>
              <a:rPr lang="en-US" dirty="0" smtClean="0"/>
              <a:t>2017-2018 Term Cases to Watch</a:t>
            </a:r>
            <a:endParaRPr lang="en-US" dirty="0"/>
          </a:p>
        </p:txBody>
      </p:sp>
      <p:sp>
        <p:nvSpPr>
          <p:cNvPr id="3" name="Content Placeholder 2"/>
          <p:cNvSpPr>
            <a:spLocks noGrp="1"/>
          </p:cNvSpPr>
          <p:nvPr>
            <p:ph idx="1"/>
          </p:nvPr>
        </p:nvSpPr>
        <p:spPr>
          <a:xfrm>
            <a:off x="838200" y="1600200"/>
            <a:ext cx="8229600" cy="5029200"/>
          </a:xfrm>
        </p:spPr>
        <p:txBody>
          <a:bodyPr>
            <a:noAutofit/>
          </a:bodyPr>
          <a:lstStyle/>
          <a:p>
            <a:pPr marL="0" indent="0">
              <a:buNone/>
            </a:pPr>
            <a:r>
              <a:rPr lang="en-US" sz="1800" b="1" u="sng" dirty="0" smtClean="0"/>
              <a:t>Immigration Cases (continued)</a:t>
            </a:r>
          </a:p>
          <a:p>
            <a:r>
              <a:rPr lang="en-US" sz="1800" i="1" dirty="0" smtClean="0"/>
              <a:t>Trump </a:t>
            </a:r>
            <a:r>
              <a:rPr lang="en-US" sz="1800" i="1" dirty="0"/>
              <a:t>v. Int'l Refugee Assistance </a:t>
            </a:r>
            <a:r>
              <a:rPr lang="en-US" sz="1800" i="1" dirty="0" smtClean="0"/>
              <a:t>Project</a:t>
            </a:r>
          </a:p>
          <a:p>
            <a:r>
              <a:rPr lang="en-US" sz="1800" dirty="0" smtClean="0"/>
              <a:t>Docket No</a:t>
            </a:r>
            <a:r>
              <a:rPr lang="en-US" sz="1800" dirty="0"/>
              <a:t>. </a:t>
            </a:r>
            <a:r>
              <a:rPr lang="en-US" sz="1800" dirty="0" smtClean="0"/>
              <a:t>16-1436</a:t>
            </a:r>
            <a:endParaRPr lang="en-US" sz="1800" dirty="0"/>
          </a:p>
          <a:p>
            <a:r>
              <a:rPr lang="en-US" sz="1800" dirty="0" smtClean="0"/>
              <a:t>(</a:t>
            </a:r>
            <a:r>
              <a:rPr lang="en-US" sz="1800" dirty="0"/>
              <a:t>1) Whether respondents' challenge to the temporary suspension of entry of aliens abroad under Section 2(c) of Executive Order No. 13,780 is justiciable; (2) whether Section 2(c)'s temporary suspension of entry violates the Establishment Clause; (3) whether the global injunction, which rests on alleged injury to a single individual plaintiff, is impermissibly overbroad; and (4) whether the challenges to Section 2(c) became moot on June 14, 2017. </a:t>
            </a:r>
            <a:endParaRPr lang="en-US" sz="1800" dirty="0" smtClean="0"/>
          </a:p>
        </p:txBody>
      </p:sp>
    </p:spTree>
    <p:extLst>
      <p:ext uri="{BB962C8B-B14F-4D97-AF65-F5344CB8AC3E}">
        <p14:creationId xmlns:p14="http://schemas.microsoft.com/office/powerpoint/2010/main" val="3151839507"/>
      </p:ext>
    </p:extLst>
  </p:cSld>
  <p:clrMapOvr>
    <a:masterClrMapping/>
  </p:clrMapOvr>
  <p:transition spd="slow">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3" name="Content Placeholder 2"/>
          <p:cNvSpPr>
            <a:spLocks noGrp="1"/>
          </p:cNvSpPr>
          <p:nvPr>
            <p:ph idx="1"/>
          </p:nvPr>
        </p:nvSpPr>
        <p:spPr/>
        <p:txBody>
          <a:bodyPr/>
          <a:lstStyle/>
          <a:p>
            <a:r>
              <a:rPr lang="en-US" dirty="0" smtClean="0"/>
              <a:t>More detailed information about each of these cases, as well as others decided during the 2016-2017 term, is available in a Word formatted file on the CJAG website (cjag.us).</a:t>
            </a:r>
            <a:endParaRPr lang="en-US" dirty="0"/>
          </a:p>
        </p:txBody>
      </p:sp>
      <p:pic>
        <p:nvPicPr>
          <p:cNvPr id="2050" name="Picture 2" descr="Image result for 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8862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402157"/>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4886325"/>
            <a:ext cx="7772400" cy="1362075"/>
          </a:xfrm>
        </p:spPr>
        <p:txBody>
          <a:bodyPr>
            <a:normAutofit/>
          </a:bodyPr>
          <a:lstStyle/>
          <a:p>
            <a:pPr algn="ctr"/>
            <a:r>
              <a:rPr lang="en-US" sz="3400" dirty="0" smtClean="0"/>
              <a:t>And you thought last year’s presentation was as good as it gets!</a:t>
            </a:r>
            <a:endParaRPr lang="en-US" sz="3400" dirty="0"/>
          </a:p>
        </p:txBody>
      </p:sp>
      <p:sp>
        <p:nvSpPr>
          <p:cNvPr id="6" name="AutoShape 2" descr="Image result for hu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4" descr="Image result for hu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6" descr="data:image/png;base64,iVBORw0KGgoAAAANSUhEUgAAAUUAAACbCAMAAADC6XmEAAAAsVBMVEX////sAIvsAIr///3sAIjsAIboAIPrx+DnYqv+8vzjAIbqarHnUaX/+//wr9T2zOTfLJbt0ebpgbjhlcP45/bXGIjokcjgkL/jD4zyv97jAH/20urnAH/sAIPnAITlAHzeAHzndbrkPZnmfrzmncn74vbkK5H87fzhR5vhU6fmhL3gEIjkXa3sm8nhNJTgAI3sttvrbrDrjL3jWKPsqNPmAHfZZaTphLjokcn0xubNAH1Q1UuSAAAHZUlEQVR4nO2dD1faOhiH0zStUIXJxhwUCvgHQZy6Oe/udd//g90GGNC8SZPWKlR/z3HnOEneJk/TpqRpwxgAAAAAAAAAAAAAAAAAAAB4Vfz1P/WPft7/dzPr//P3b778yf6haAGNOeyhfIc0ui2WyCUrSqGRaQrfmkaVaAhkrZVTGc25i8FcdpC6FZd9qisxNVQyuiVATp2sBSi58TLZWkeEJok7JWk6ZNNNGki16LMOSdO1lrBLMx0dDTozWz5fl8+BMkd0cxIqjI9I5T8PlTTDhhqHfRqrgSYtEuiUbKydu++nZ/MojtWtywIMxw+NttzfmrPLmgtNPhujMCoh0W9GnkLYoRYDJY04phZDriSKVIuMnappAoPF5WmkfzEM1Ay7eZPovLvauJYTYc5rhPcO3aLvbFE6nM5HPMehLIUIJouW8fRbyqL3niwy9jQJUgt5HtOPBA+up6Z+BhbTU/FSUw6pYJmAT55Xl6awSKJdJq615t7kk/5y7KNbZFfDAvXm0VR7TfvRLQ7iAtXmnrjX9tMf3eJpbq+iwkV4BotKmrR7JqFsxDP0LkqR2G3h6icLWFQS9cPCVRe9FixmafBCp8VVofu0ch/ZYnpAl6i7uITFDNNxibrzU1jM0Hf+2rKFe70WLO5ypau8PFWuWH+75srHER3u1VnkFtJ+6n1Y/KJuTNZ9FPU2xLpBx9huUXg7QUxE79dicNpvstZfuncRF+qAj0tbDP7bBjGQJih+x6AeFvl9czeVz55jXtwiF6lFu5Ayt11qYTEc7AzELn8jBXJqi6HdonHgPDdPDSxyj17FDEaqIReLyVlhQU7UwGJ67J6QYndjsjFYzEAtzkm5u2QAEhazkCM6IG0RFgtb9ITWYokrHVjMAouwCIs6YLEKYLEKYLEKYLEKamxxF85dxhdhUaEb4Xt0BRYnI4UJLGZwsci63Vk3C00DixaLTiOpsGix6AQs1t0ih8Wi6Nri8JAtGk6I2j/TO6nUYplbfpogbke0Wp5atkWusViJR53FWH3Gjx2MReMznC6z4zkXurb4ShaHA5LsUI7ovArbZ4Hytzwv8q+EnppmTxY7f2jZ1vxxme3UI9l+v5ZFYlUzt2hPFgchmVmyLGH64zIaoanHL8cr+Bdb1G59XxaNJXKceaeGhsXsxmBxnxZfqY92ARZhcSc0LGY3BouwCIuwCIvZjcEiLMIiLMJidmOHZpFnx8IOamRsUyi1RA4WOa2JtPhiiXqLQRIOdwjDgOzUfVn8Z7QsWjIiHl0seiJTMclJuWfW7BbDq77Cc+NA7rs0/5boqdSTGuL4Wa0avTtSkcUhvXv174Hcd9kwKzV/UXcP8MXvK2WOd1IP5x7gJm2pWaD6O6kVUNcZJphLC4uwqAMWqwAWqwAWqwAWqwAWqwAWqwAWqwAWqwAWqwAWqwAWqwAWqwAWqwAWqwAWqwAWq+AQ172CxQwj2hYfilvkXjDfvVXny5/px3n/4vA5E8hPK08Wv3GwyL2ouXvnXd6Gbycfpi2KuWromLxO1umNqmJ3xQy5xFXra5m5EfW0yEUjs8xl6zIhM2Xc3pEcZqs/m9N5TO/GIqmZJ26Pv204vw3oLKWkTcqkseiNri+3gRpkegl3euu5J26+fLOzV4vatarEloTOmUorn9AVRa7oW8/lm/GDbSiyL5wscsG5sBLE5OB4O4u6pTCWh+92hQBK+rfwEwnUTnSPnW7j6B9KjcgaubQtcm5fx8CL9mnRb060tdv+Lkj100pNpmocNqCr2GXiaHeIbhEH0hY1+eiW9muRXdBSck9dCkP5WGgWFNHtjvw2nRJ8t1rMRDGzz9UgUhZ56+sa4OoKypKL4nG85MnJogP7tegXWgpxBR/RLpqxO9q9WANpLnTqaZFdFy817RN8+UK7wnHoS/prapGxp4Reg+QTLDQ7I/2Kk1bf3YA8+SpfNutsMW2MxSTyW3p5IrdHxxryw8hRH03HWlOLzwXOjLLXHhqWg2dnBRYQk71/NH1HFtmiyKqSPGlo6r4aApu7a5R744qxd3NE+z67CZyWlVxePQb3Le0EfzkK1nwIPO0lJo0kvORc57CuFmXKG+dGJE61J8U13QdnBcFvw3mhnhaXQ6m/h/YWJOSSzzct80NP6Qeze2Fv1WlzFfHC9CjfPi2We4vlpvasPbFfNAsenzH9YbgKIz9ZxHYLnEd9Y5hSFkt8A5RnIGtb9A3vvCOFl5VPm8XsPBa53/x5MP4+zX3+bvXJ4GQc5C7fy5N40TRKfLu2yNK2GGQRumevEiWRtnvd0H28jpMkUDOtco7GvcXU3A53y8Y65w/DkRz0U8soxyvD8f1djsO0o9eXwELxMZ207TQbKr+maiL29EtNdJfzXLH8YPrj8ZxETvn52JbhHZ4DXfffnafHn7pAl3c/uowZX2spWejyWTkuYVGfRT2iTZmNcS0FqeIFnOs4ttNCiaDVZKEnPMNVXW7MnLZq2nlqGD9Hk+/UoAvjs/L6AQAAAAAAAAAAAAAAAAAAgBP/A5orBKxvaICLAAAAAElFTkSuQmCC"/>
          <p:cNvSpPr>
            <a:spLocks noChangeAspect="1" noChangeArrowheads="1"/>
          </p:cNvSpPr>
          <p:nvPr/>
        </p:nvSpPr>
        <p:spPr bwMode="auto">
          <a:xfrm>
            <a:off x="155575" y="-1265238"/>
            <a:ext cx="5534025" cy="26479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8" descr="https://encrypted-tbn2.gstatic.com/images?q=tbn:ANd9GcTMGCd84nwlMLUW4fzMTHrXAoalSG1jRFOwl_sHFhrkErnE6CuQ"/>
          <p:cNvSpPr>
            <a:spLocks noChangeAspect="1" noChangeArrowheads="1"/>
          </p:cNvSpPr>
          <p:nvPr/>
        </p:nvSpPr>
        <p:spPr bwMode="auto">
          <a:xfrm>
            <a:off x="155575" y="-1790700"/>
            <a:ext cx="38671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6" name="Picture 2" descr="Image result for bigger and better">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1779"/>
          <a:stretch/>
        </p:blipFill>
        <p:spPr bwMode="auto">
          <a:xfrm>
            <a:off x="2819400" y="312738"/>
            <a:ext cx="4048125" cy="3911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060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7038"/>
            <a:ext cx="8610600" cy="715962"/>
          </a:xfrm>
        </p:spPr>
        <p:txBody>
          <a:bodyPr>
            <a:normAutofit fontScale="90000"/>
          </a:bodyPr>
          <a:lstStyle/>
          <a:p>
            <a:pPr algn="ctr"/>
            <a:r>
              <a:rPr lang="en-US" i="1" dirty="0" err="1" smtClean="0"/>
              <a:t>Bosse</a:t>
            </a:r>
            <a:r>
              <a:rPr lang="en-US" i="1" dirty="0" smtClean="0"/>
              <a:t> v. Oklahoma</a:t>
            </a:r>
            <a:br>
              <a:rPr lang="en-US" i="1" dirty="0" smtClean="0"/>
            </a:br>
            <a:r>
              <a:rPr lang="en-US" sz="3600" dirty="0" smtClean="0"/>
              <a:t>No. 15-9173, decided October 11, 2016</a:t>
            </a:r>
            <a:endParaRPr lang="en-US" dirty="0"/>
          </a:p>
        </p:txBody>
      </p:sp>
      <p:sp>
        <p:nvSpPr>
          <p:cNvPr id="3" name="Content Placeholder 2"/>
          <p:cNvSpPr>
            <a:spLocks noGrp="1"/>
          </p:cNvSpPr>
          <p:nvPr>
            <p:ph idx="1"/>
          </p:nvPr>
        </p:nvSpPr>
        <p:spPr>
          <a:xfrm>
            <a:off x="762000" y="1600200"/>
            <a:ext cx="8229600" cy="5029200"/>
          </a:xfrm>
        </p:spPr>
        <p:txBody>
          <a:bodyPr>
            <a:noAutofit/>
          </a:bodyPr>
          <a:lstStyle/>
          <a:p>
            <a:r>
              <a:rPr lang="en-US" sz="2000" dirty="0" smtClean="0"/>
              <a:t>Capital Sentencing, Victim Impact Statements</a:t>
            </a:r>
          </a:p>
          <a:p>
            <a:r>
              <a:rPr lang="en-US" sz="2000" dirty="0" smtClean="0"/>
              <a:t>Per </a:t>
            </a:r>
            <a:r>
              <a:rPr lang="en-US" sz="2000" dirty="0" err="1" smtClean="0"/>
              <a:t>Curiam</a:t>
            </a:r>
            <a:r>
              <a:rPr lang="en-US" sz="2000" dirty="0" smtClean="0"/>
              <a:t>; Thomas, concurring</a:t>
            </a:r>
          </a:p>
          <a:p>
            <a:r>
              <a:rPr lang="en-US" sz="2000" b="1" dirty="0" smtClean="0"/>
              <a:t>Facts:</a:t>
            </a:r>
            <a:r>
              <a:rPr lang="en-US" sz="2000" dirty="0"/>
              <a:t>  A jury convicted petitioner Shaun Michael </a:t>
            </a:r>
            <a:r>
              <a:rPr lang="en-US" sz="2000" dirty="0" err="1"/>
              <a:t>Bosse</a:t>
            </a:r>
            <a:r>
              <a:rPr lang="en-US" sz="2000" dirty="0"/>
              <a:t> of three counts of first-degree murder for the 2010 killing of Katrina Griffin and her two children. The State of Oklahoma sought the death penalty. Over </a:t>
            </a:r>
            <a:r>
              <a:rPr lang="en-US" sz="2000" dirty="0" err="1"/>
              <a:t>Bosse’s</a:t>
            </a:r>
            <a:r>
              <a:rPr lang="en-US" sz="2000" dirty="0"/>
              <a:t> objection, the State asked three of the victims’ relatives to recommend a sentence to the jury. All three recommended death, and the jury agreed</a:t>
            </a:r>
            <a:r>
              <a:rPr lang="en-US" sz="2000" dirty="0" smtClean="0"/>
              <a:t>.</a:t>
            </a:r>
          </a:p>
          <a:p>
            <a:r>
              <a:rPr lang="en-US" sz="2000" b="1" dirty="0" smtClean="0"/>
              <a:t>Holding:</a:t>
            </a:r>
            <a:r>
              <a:rPr lang="en-US" sz="2000" dirty="0"/>
              <a:t>  The Oklahoma Court of Criminal Appeals remains bound by </a:t>
            </a:r>
            <a:r>
              <a:rPr lang="en-US" sz="2000" i="1" dirty="0" smtClean="0"/>
              <a:t>Booth v. Maryland</a:t>
            </a:r>
            <a:r>
              <a:rPr lang="en-US" sz="2000" dirty="0" smtClean="0"/>
              <a:t>’s, 482 U.S. 496 (1987) prohibition </a:t>
            </a:r>
            <a:r>
              <a:rPr lang="en-US" sz="2000" dirty="0"/>
              <a:t>on characterizations and opinions from a victim’s family members about the crime, the defendant, and the appropriate sentence unless this Court reconsiders that ban. </a:t>
            </a:r>
            <a:r>
              <a:rPr lang="en-US" sz="2000" i="1" dirty="0" smtClean="0"/>
              <a:t>Payne v. </a:t>
            </a:r>
            <a:r>
              <a:rPr lang="en-US" sz="2000" dirty="0" smtClean="0"/>
              <a:t>Tennessee, 501 U.S. </a:t>
            </a:r>
            <a:r>
              <a:rPr lang="en-US" sz="2000" dirty="0"/>
              <a:t>808 (1991) did not </a:t>
            </a:r>
            <a:r>
              <a:rPr lang="en-US" sz="2000" dirty="0" smtClean="0"/>
              <a:t>affect </a:t>
            </a:r>
            <a:r>
              <a:rPr lang="en-US" sz="2000" i="1" dirty="0"/>
              <a:t>Booth</a:t>
            </a:r>
            <a:r>
              <a:rPr lang="en-US" sz="2000" dirty="0"/>
              <a:t>’s prohibition on opinions about the crime, the defendant, and the appropriate punishment. The state court erred in concluding otherwise.</a:t>
            </a:r>
          </a:p>
        </p:txBody>
      </p:sp>
    </p:spTree>
    <p:extLst>
      <p:ext uri="{BB962C8B-B14F-4D97-AF65-F5344CB8AC3E}">
        <p14:creationId xmlns:p14="http://schemas.microsoft.com/office/powerpoint/2010/main" val="4079932273"/>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79438"/>
            <a:ext cx="8610600" cy="715962"/>
          </a:xfrm>
        </p:spPr>
        <p:txBody>
          <a:bodyPr>
            <a:normAutofit fontScale="90000"/>
          </a:bodyPr>
          <a:lstStyle/>
          <a:p>
            <a:pPr algn="ctr"/>
            <a:r>
              <a:rPr lang="en-US" i="1" dirty="0" smtClean="0"/>
              <a:t>Buck v. Davis, Director, Texas Department of Criminal Justice</a:t>
            </a:r>
            <a:br>
              <a:rPr lang="en-US" i="1" dirty="0" smtClean="0"/>
            </a:br>
            <a:r>
              <a:rPr lang="en-US" sz="3600" dirty="0" smtClean="0"/>
              <a:t>No. 15-8049, decided February 22, 2017</a:t>
            </a:r>
            <a:endParaRPr lang="en-US" dirty="0"/>
          </a:p>
        </p:txBody>
      </p:sp>
      <p:sp>
        <p:nvSpPr>
          <p:cNvPr id="3" name="Content Placeholder 2"/>
          <p:cNvSpPr>
            <a:spLocks noGrp="1"/>
          </p:cNvSpPr>
          <p:nvPr>
            <p:ph idx="1"/>
          </p:nvPr>
        </p:nvSpPr>
        <p:spPr>
          <a:xfrm>
            <a:off x="762000" y="2209800"/>
            <a:ext cx="8229600" cy="4648200"/>
          </a:xfrm>
        </p:spPr>
        <p:txBody>
          <a:bodyPr>
            <a:noAutofit/>
          </a:bodyPr>
          <a:lstStyle/>
          <a:p>
            <a:r>
              <a:rPr lang="en-US" sz="2000" dirty="0" smtClean="0"/>
              <a:t>Death Penalty, Future Dangerousness, Ineffective Assistance of Counsel</a:t>
            </a:r>
          </a:p>
          <a:p>
            <a:r>
              <a:rPr lang="en-US" sz="2000" dirty="0" smtClean="0"/>
              <a:t>Roberts, </a:t>
            </a:r>
            <a:r>
              <a:rPr lang="en-US" sz="2000" dirty="0" smtClean="0"/>
              <a:t>majority; </a:t>
            </a:r>
            <a:r>
              <a:rPr lang="en-US" sz="2000" dirty="0" smtClean="0"/>
              <a:t>Thomas, dissenting</a:t>
            </a:r>
          </a:p>
          <a:p>
            <a:r>
              <a:rPr lang="en-US" sz="2000" b="1" dirty="0" smtClean="0"/>
              <a:t>Facts:</a:t>
            </a:r>
            <a:r>
              <a:rPr lang="en-US" sz="2000" dirty="0"/>
              <a:t>  Buck was convicted of capital murder in a Texas court. Under state law, the jury was permitted to impose a death sentence only if it found unanimously and beyond a reasonable doubt that Buck was likely to commit acts of violence in the future. Buck’s attorney called a psychologist, Dr. Walter </a:t>
            </a:r>
            <a:r>
              <a:rPr lang="en-US" sz="2000" dirty="0" err="1"/>
              <a:t>Quijano</a:t>
            </a:r>
            <a:r>
              <a:rPr lang="en-US" sz="2000" dirty="0"/>
              <a:t>, to offer his opinion on that issue. Although Dr. </a:t>
            </a:r>
            <a:r>
              <a:rPr lang="en-US" sz="2000" dirty="0" err="1"/>
              <a:t>Quijano</a:t>
            </a:r>
            <a:r>
              <a:rPr lang="en-US" sz="2000" dirty="0"/>
              <a:t> ultimately concluded that Buck was unlikely to be a future danger, his report also stated that Buck was statistically more likely to act violently because he is black.</a:t>
            </a:r>
            <a:endParaRPr lang="en-US" sz="2000" dirty="0" smtClean="0"/>
          </a:p>
          <a:p>
            <a:r>
              <a:rPr lang="en-US" sz="2000" b="1" dirty="0" smtClean="0"/>
              <a:t>Holding:</a:t>
            </a:r>
            <a:r>
              <a:rPr lang="en-US" sz="2000" dirty="0"/>
              <a:t>  Buck has demonstrated ineffective assistance of counsel under </a:t>
            </a:r>
            <a:r>
              <a:rPr lang="en-US" sz="2000" i="1" dirty="0"/>
              <a:t>Strickland v. Washington</a:t>
            </a:r>
            <a:r>
              <a:rPr lang="en-US" sz="2000" dirty="0"/>
              <a:t>, 466 U. S. </a:t>
            </a:r>
            <a:r>
              <a:rPr lang="en-US" sz="2000" dirty="0" smtClean="0"/>
              <a:t>668 (1984).</a:t>
            </a:r>
            <a:endParaRPr lang="en-US" sz="2000" dirty="0"/>
          </a:p>
        </p:txBody>
      </p:sp>
    </p:spTree>
    <p:extLst>
      <p:ext uri="{BB962C8B-B14F-4D97-AF65-F5344CB8AC3E}">
        <p14:creationId xmlns:p14="http://schemas.microsoft.com/office/powerpoint/2010/main" val="2917964119"/>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7038"/>
            <a:ext cx="8610600" cy="715962"/>
          </a:xfrm>
        </p:spPr>
        <p:txBody>
          <a:bodyPr>
            <a:normAutofit fontScale="90000"/>
          </a:bodyPr>
          <a:lstStyle/>
          <a:p>
            <a:pPr algn="ctr"/>
            <a:r>
              <a:rPr lang="en-US" i="1" dirty="0" smtClean="0"/>
              <a:t>Dean v. United States</a:t>
            </a:r>
            <a:br>
              <a:rPr lang="en-US" i="1" dirty="0" smtClean="0"/>
            </a:br>
            <a:r>
              <a:rPr lang="en-US" sz="3600" dirty="0" smtClean="0"/>
              <a:t>No. 15-9260, decided April 3, 2017</a:t>
            </a:r>
            <a:endParaRPr lang="en-US" dirty="0"/>
          </a:p>
        </p:txBody>
      </p:sp>
      <p:sp>
        <p:nvSpPr>
          <p:cNvPr id="3" name="Content Placeholder 2"/>
          <p:cNvSpPr>
            <a:spLocks noGrp="1"/>
          </p:cNvSpPr>
          <p:nvPr>
            <p:ph idx="1"/>
          </p:nvPr>
        </p:nvSpPr>
        <p:spPr>
          <a:xfrm>
            <a:off x="762000" y="1600200"/>
            <a:ext cx="8229600" cy="5029200"/>
          </a:xfrm>
        </p:spPr>
        <p:txBody>
          <a:bodyPr>
            <a:noAutofit/>
          </a:bodyPr>
          <a:lstStyle/>
          <a:p>
            <a:r>
              <a:rPr lang="en-US" sz="2000" dirty="0" smtClean="0"/>
              <a:t>Mandatory Minimum Sentencing</a:t>
            </a:r>
          </a:p>
          <a:p>
            <a:r>
              <a:rPr lang="en-US" sz="2000" dirty="0" smtClean="0"/>
              <a:t>Roberts, unanimous</a:t>
            </a:r>
          </a:p>
          <a:p>
            <a:r>
              <a:rPr lang="en-US" sz="2000" b="1" dirty="0" smtClean="0"/>
              <a:t>Facts:</a:t>
            </a:r>
            <a:r>
              <a:rPr lang="en-US" sz="2000" dirty="0"/>
              <a:t>  </a:t>
            </a:r>
            <a:r>
              <a:rPr lang="en-US" sz="2000" dirty="0" smtClean="0"/>
              <a:t>Dean </a:t>
            </a:r>
            <a:r>
              <a:rPr lang="en-US" sz="2000" dirty="0"/>
              <a:t>was convicted of multiple robbery and firearms counts, as well as two counts of possessing a firearm in furtherance of a crime of violence, in violation of 18 U. S. C. §924(c). </a:t>
            </a:r>
            <a:r>
              <a:rPr lang="en-US" sz="2000" dirty="0" smtClean="0"/>
              <a:t>That </a:t>
            </a:r>
            <a:r>
              <a:rPr lang="en-US" sz="2000" dirty="0"/>
              <a:t>provision mandates a distinct penalty to be imposed “in addition to the punishment provided for [the predicate] crime,” §924(c)(1)(A</a:t>
            </a:r>
            <a:r>
              <a:rPr lang="en-US" sz="2000" dirty="0" smtClean="0"/>
              <a:t>), and any </a:t>
            </a:r>
            <a:r>
              <a:rPr lang="en-US" sz="2000" dirty="0"/>
              <a:t>sentence </a:t>
            </a:r>
            <a:r>
              <a:rPr lang="en-US" sz="2000" dirty="0" smtClean="0"/>
              <a:t>must </a:t>
            </a:r>
            <a:r>
              <a:rPr lang="en-US" sz="2000" dirty="0"/>
              <a:t>run consecutively to “any other term of imprisonment imposed on the </a:t>
            </a:r>
            <a:r>
              <a:rPr lang="en-US" sz="2000" dirty="0" smtClean="0"/>
              <a:t>person.” At </a:t>
            </a:r>
            <a:r>
              <a:rPr lang="en-US" sz="2000" dirty="0"/>
              <a:t>sentencing, Dean urged the District Court to consider his lengthy mandatory minimum sentences </a:t>
            </a:r>
            <a:r>
              <a:rPr lang="en-US" sz="2000" dirty="0" smtClean="0"/>
              <a:t>(30 years under §924) when </a:t>
            </a:r>
            <a:r>
              <a:rPr lang="en-US" sz="2000" dirty="0"/>
              <a:t>calculating the sentences for his other counts and to impose concurrent one-day sentences for those </a:t>
            </a:r>
            <a:r>
              <a:rPr lang="en-US" sz="2000" dirty="0" smtClean="0"/>
              <a:t>counts.</a:t>
            </a:r>
          </a:p>
          <a:p>
            <a:r>
              <a:rPr lang="en-US" sz="2000" b="1" dirty="0" smtClean="0"/>
              <a:t>Holding:</a:t>
            </a:r>
            <a:r>
              <a:rPr lang="en-US" sz="2000" dirty="0"/>
              <a:t>  Section 924(c) does not prevent a sentencing court from considering a mandatory minimum imposed under that provision when calculating an appropriate sentence for the predicate offense. </a:t>
            </a:r>
          </a:p>
        </p:txBody>
      </p:sp>
    </p:spTree>
    <p:extLst>
      <p:ext uri="{BB962C8B-B14F-4D97-AF65-F5344CB8AC3E}">
        <p14:creationId xmlns:p14="http://schemas.microsoft.com/office/powerpoint/2010/main" val="377335194"/>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7038"/>
            <a:ext cx="8610600" cy="715962"/>
          </a:xfrm>
        </p:spPr>
        <p:txBody>
          <a:bodyPr>
            <a:normAutofit fontScale="90000"/>
          </a:bodyPr>
          <a:lstStyle/>
          <a:p>
            <a:pPr algn="ctr"/>
            <a:r>
              <a:rPr lang="en-US" sz="3600" i="1" dirty="0" smtClean="0"/>
              <a:t>Esquivel-Quintana v. Sessions, Attorney General</a:t>
            </a:r>
            <a:r>
              <a:rPr lang="en-US" i="1" dirty="0" smtClean="0"/>
              <a:t/>
            </a:r>
            <a:br>
              <a:rPr lang="en-US" i="1" dirty="0" smtClean="0"/>
            </a:br>
            <a:r>
              <a:rPr lang="en-US" sz="3600" dirty="0" smtClean="0"/>
              <a:t>No. 14-9496, decided March 21, 2017</a:t>
            </a:r>
            <a:endParaRPr lang="en-US" dirty="0"/>
          </a:p>
        </p:txBody>
      </p:sp>
      <p:sp>
        <p:nvSpPr>
          <p:cNvPr id="3" name="Content Placeholder 2"/>
          <p:cNvSpPr>
            <a:spLocks noGrp="1"/>
          </p:cNvSpPr>
          <p:nvPr>
            <p:ph idx="1"/>
          </p:nvPr>
        </p:nvSpPr>
        <p:spPr>
          <a:xfrm>
            <a:off x="762000" y="1676400"/>
            <a:ext cx="8229600" cy="5029200"/>
          </a:xfrm>
        </p:spPr>
        <p:txBody>
          <a:bodyPr>
            <a:noAutofit/>
          </a:bodyPr>
          <a:lstStyle/>
          <a:p>
            <a:r>
              <a:rPr lang="en-US" sz="2000" dirty="0" smtClean="0"/>
              <a:t>Federal Definition of “Sexual Abuse of a Minor”</a:t>
            </a:r>
          </a:p>
          <a:p>
            <a:r>
              <a:rPr lang="en-US" sz="2000" dirty="0" smtClean="0"/>
              <a:t>Thomas, unanimous; Gorsuch took no part</a:t>
            </a:r>
          </a:p>
          <a:p>
            <a:r>
              <a:rPr lang="en-US" sz="2000" b="1" dirty="0" smtClean="0"/>
              <a:t>Facts:</a:t>
            </a:r>
            <a:r>
              <a:rPr lang="en-US" sz="2000" dirty="0"/>
              <a:t>  Petitioner, a citizen of Mexico and lawful permanent resident of the United States, pleaded no contest in a California court to a statutory rape offense criminalizing “unlawful sexual intercourse with a minor who is more than three years younger than the perpetrator.”  Cal. Penal Code Ann. §261.5(c).  For purposes of that offense, California defines “minor” as “a person under the age of 18.” §261.5(a).  Based on this conviction, the Department of Homeland Security initiated removal proceedings under the Immigration and Nationality </a:t>
            </a:r>
            <a:r>
              <a:rPr lang="en-US" sz="2000" dirty="0" smtClean="0"/>
              <a:t>Act.</a:t>
            </a:r>
          </a:p>
          <a:p>
            <a:r>
              <a:rPr lang="en-US" sz="2000" b="1" dirty="0" smtClean="0"/>
              <a:t>Holding:</a:t>
            </a:r>
            <a:r>
              <a:rPr lang="en-US" sz="2000" dirty="0"/>
              <a:t> In the context of statutory rape offenses that criminalize sexual intercourse based solely on the ages of the participants, the generic federal definition of “sexual abuse of a minor” requires the age of the victim to be less than 16.</a:t>
            </a:r>
          </a:p>
        </p:txBody>
      </p:sp>
    </p:spTree>
    <p:extLst>
      <p:ext uri="{BB962C8B-B14F-4D97-AF65-F5344CB8AC3E}">
        <p14:creationId xmlns:p14="http://schemas.microsoft.com/office/powerpoint/2010/main" val="4152233113"/>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7038"/>
            <a:ext cx="8610600" cy="715962"/>
          </a:xfrm>
        </p:spPr>
        <p:txBody>
          <a:bodyPr>
            <a:normAutofit fontScale="90000"/>
          </a:bodyPr>
          <a:lstStyle/>
          <a:p>
            <a:pPr algn="ctr"/>
            <a:r>
              <a:rPr lang="en-US" i="1" dirty="0" smtClean="0"/>
              <a:t>Lee v. United States</a:t>
            </a:r>
            <a:br>
              <a:rPr lang="en-US" i="1" dirty="0" smtClean="0"/>
            </a:br>
            <a:r>
              <a:rPr lang="en-US" sz="3600" dirty="0" smtClean="0"/>
              <a:t>No. 16-327, decided June 23, 2017</a:t>
            </a:r>
            <a:endParaRPr lang="en-US" dirty="0"/>
          </a:p>
        </p:txBody>
      </p:sp>
      <p:sp>
        <p:nvSpPr>
          <p:cNvPr id="3" name="Content Placeholder 2"/>
          <p:cNvSpPr>
            <a:spLocks noGrp="1"/>
          </p:cNvSpPr>
          <p:nvPr>
            <p:ph idx="1"/>
          </p:nvPr>
        </p:nvSpPr>
        <p:spPr>
          <a:xfrm>
            <a:off x="762000" y="1600200"/>
            <a:ext cx="8229600" cy="5029200"/>
          </a:xfrm>
        </p:spPr>
        <p:txBody>
          <a:bodyPr>
            <a:noAutofit/>
          </a:bodyPr>
          <a:lstStyle/>
          <a:p>
            <a:r>
              <a:rPr lang="en-US" sz="2000" dirty="0" smtClean="0"/>
              <a:t>Ineffective Assistance of Counsel, Prejudicial Advice</a:t>
            </a:r>
          </a:p>
          <a:p>
            <a:r>
              <a:rPr lang="en-US" sz="2000" dirty="0" smtClean="0"/>
              <a:t>Roberts, majority; Thomas, dissenting; Gorsuch took no part</a:t>
            </a:r>
          </a:p>
          <a:p>
            <a:r>
              <a:rPr lang="en-US" sz="2000" b="1" dirty="0" smtClean="0"/>
              <a:t>Facts:</a:t>
            </a:r>
            <a:r>
              <a:rPr lang="en-US" sz="2000" dirty="0"/>
              <a:t>  Petitioner </a:t>
            </a:r>
            <a:r>
              <a:rPr lang="en-US" sz="2000" dirty="0" smtClean="0"/>
              <a:t>moved </a:t>
            </a:r>
            <a:r>
              <a:rPr lang="en-US" sz="2000" dirty="0"/>
              <a:t>to the United States from South Korea with his parents when he was </a:t>
            </a:r>
            <a:r>
              <a:rPr lang="en-US" sz="2000" dirty="0" smtClean="0"/>
              <a:t>13 and in the following 35 years never </a:t>
            </a:r>
            <a:r>
              <a:rPr lang="en-US" sz="2000" dirty="0"/>
              <a:t>returned to South Korea, nor </a:t>
            </a:r>
            <a:r>
              <a:rPr lang="en-US" sz="2000" dirty="0" smtClean="0"/>
              <a:t>became </a:t>
            </a:r>
            <a:r>
              <a:rPr lang="en-US" sz="2000" dirty="0"/>
              <a:t>a U. S. </a:t>
            </a:r>
            <a:r>
              <a:rPr lang="en-US" sz="2000" dirty="0" smtClean="0"/>
              <a:t>citizen.  Following a </a:t>
            </a:r>
            <a:r>
              <a:rPr lang="en-US" sz="2000" dirty="0"/>
              <a:t>tip from a confidential informant that Lee had sold the informant </a:t>
            </a:r>
            <a:r>
              <a:rPr lang="en-US" sz="2000" dirty="0" smtClean="0"/>
              <a:t>drugs, and pursuant to a warrant</a:t>
            </a:r>
            <a:r>
              <a:rPr lang="en-US" sz="2000" dirty="0"/>
              <a:t>, </a:t>
            </a:r>
            <a:r>
              <a:rPr lang="en-US" sz="2000" dirty="0" smtClean="0"/>
              <a:t>officials </a:t>
            </a:r>
            <a:r>
              <a:rPr lang="en-US" sz="2000" dirty="0"/>
              <a:t>searched Lee’s house, </a:t>
            </a:r>
            <a:r>
              <a:rPr lang="en-US" sz="2000" dirty="0" smtClean="0"/>
              <a:t>finding drugs</a:t>
            </a:r>
            <a:r>
              <a:rPr lang="en-US" sz="2000" dirty="0"/>
              <a:t>, cash, and a loaded rifle.  Lee admitted that the drugs were </a:t>
            </a:r>
            <a:r>
              <a:rPr lang="en-US" sz="2000" dirty="0" smtClean="0"/>
              <a:t>his.  His retained counsel assured </a:t>
            </a:r>
            <a:r>
              <a:rPr lang="en-US" sz="2000" dirty="0"/>
              <a:t>him that he would not be deported as a result of pleading </a:t>
            </a:r>
            <a:r>
              <a:rPr lang="en-US" sz="2000" dirty="0" smtClean="0"/>
              <a:t>guilty, and he accepted </a:t>
            </a:r>
            <a:r>
              <a:rPr lang="en-US" sz="2000" dirty="0"/>
              <a:t>a plea and was sentenced to a year and a day in prison.  </a:t>
            </a:r>
            <a:r>
              <a:rPr lang="en-US" sz="2000" dirty="0" smtClean="0"/>
              <a:t>Having pled guilty </a:t>
            </a:r>
            <a:r>
              <a:rPr lang="en-US" sz="2000" dirty="0"/>
              <a:t>to an “aggravated felony” under the Immigration and Nationality Act, 8 U. S. C. §1101(a)(43)(B), </a:t>
            </a:r>
            <a:r>
              <a:rPr lang="en-US" sz="2000" dirty="0" smtClean="0"/>
              <a:t>he was subject </a:t>
            </a:r>
            <a:r>
              <a:rPr lang="en-US" sz="2000" dirty="0"/>
              <a:t>to mandatory deportation as a result of that plea.</a:t>
            </a:r>
            <a:endParaRPr lang="en-US" sz="2000" dirty="0" smtClean="0"/>
          </a:p>
          <a:p>
            <a:r>
              <a:rPr lang="en-US" sz="2000" b="1" dirty="0" smtClean="0"/>
              <a:t>Holding:</a:t>
            </a:r>
            <a:r>
              <a:rPr lang="en-US" sz="2000" dirty="0"/>
              <a:t> Lee has demonstrated that he was prejudiced by his counsel’s erroneous advice.</a:t>
            </a:r>
          </a:p>
        </p:txBody>
      </p:sp>
    </p:spTree>
    <p:extLst>
      <p:ext uri="{BB962C8B-B14F-4D97-AF65-F5344CB8AC3E}">
        <p14:creationId xmlns:p14="http://schemas.microsoft.com/office/powerpoint/2010/main" val="1670602593"/>
      </p:ext>
    </p:extLst>
  </p:cSld>
  <p:clrMapOvr>
    <a:masterClrMapping/>
  </p:clrMapOvr>
  <p:transition spd="slow">
    <p:wipe dir="d"/>
  </p:transition>
  <p:timing>
    <p:tnLst>
      <p:par>
        <p:cTn id="1" dur="indefinite" restart="never" nodeType="tmRoot"/>
      </p:par>
    </p:tnLst>
  </p:timing>
</p:sld>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546</TotalTime>
  <Words>3699</Words>
  <Application>Microsoft Office PowerPoint</Application>
  <PresentationFormat>On-screen Show (4:3)</PresentationFormat>
  <Paragraphs>140</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Training</vt:lpstr>
      <vt:lpstr>United States Supreme Court Criminal &amp; Immigration Law Decisions of the 2016-2017 Term</vt:lpstr>
      <vt:lpstr>Flying Fickle Finger of Fate Award Worst Decision of the Term</vt:lpstr>
      <vt:lpstr>Turner v. United States No. 15-1503, decided June 22, 2017</vt:lpstr>
      <vt:lpstr>And you thought last year’s presentation was as good as it gets!</vt:lpstr>
      <vt:lpstr>Bosse v. Oklahoma No. 15-9173, decided October 11, 2016</vt:lpstr>
      <vt:lpstr>Buck v. Davis, Director, Texas Department of Criminal Justice No. 15-8049, decided February 22, 2017</vt:lpstr>
      <vt:lpstr>Dean v. United States No. 15-9260, decided April 3, 2017</vt:lpstr>
      <vt:lpstr>Esquivel-Quintana v. Sessions, Attorney General No. 14-9496, decided March 21, 2017</vt:lpstr>
      <vt:lpstr>Lee v. United States No. 16-327, decided June 23, 2017</vt:lpstr>
      <vt:lpstr>Manuel v. City of Joliet, Illinois, et al. No. 14-9496, decided March 21, 2017</vt:lpstr>
      <vt:lpstr>McWilliams v. Dunn, Commissioner No. 16-5294, decided June 19, 2017</vt:lpstr>
      <vt:lpstr>Moore v. Texas No. 15-797, decided March 28, 2017</vt:lpstr>
      <vt:lpstr>Nelson v. Colorado No. 15-1256, decided April 19, 2017</vt:lpstr>
      <vt:lpstr>Packingham v. North Carolina No. 15-1194, decided June 19, 2017</vt:lpstr>
      <vt:lpstr>Pena-Rodriguez v. Colorado No. 15-606, decided March 6, 2017</vt:lpstr>
      <vt:lpstr>PowerPoint Presentation</vt:lpstr>
      <vt:lpstr>Bravo-Fernandez v. United States No. 15-537, decided November 29, 2016</vt:lpstr>
      <vt:lpstr>Honeycutt v. United States No. 16–142, decided June 5, 2016</vt:lpstr>
      <vt:lpstr>Rippo v. Baker No. 16–6316, decided March 6, 2017</vt:lpstr>
      <vt:lpstr>Salman v. United States No. 15-628, decided December 6, 2016</vt:lpstr>
      <vt:lpstr>Shaw v. United States No. 15-5991, decided December 12, 2016</vt:lpstr>
      <vt:lpstr>Virginia, et al. v. LeBlanc No. 16–1177, decided June 12, 2016</vt:lpstr>
      <vt:lpstr>Next Year’s Big Cases?</vt:lpstr>
      <vt:lpstr>2017-2018 Term Cases to Watch</vt:lpstr>
      <vt:lpstr>2017-2018 Term Cases to Watch</vt:lpstr>
      <vt:lpstr>2017-2018 Term Cases to Watch</vt:lpstr>
      <vt:lpstr>2017-2018 Term Cases to Watch</vt:lpstr>
      <vt:lpstr>2017-2018 Term Cases to Watch</vt:lpstr>
      <vt:lpstr>2017-2018 Term Cases to Watch</vt:lpstr>
      <vt:lpstr>2017-2018 Term Cases to Watch</vt:lpstr>
      <vt:lpstr>Questions?</vt:lpstr>
    </vt:vector>
  </TitlesOfParts>
  <Company>Kennesaw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States Supreme Court Criminal &amp; Immigration Law Decisions of the 2015-2016 Term</dc:title>
  <dc:creator>Michael B. Shapiro</dc:creator>
  <cp:lastModifiedBy>Michael B. Shapiro</cp:lastModifiedBy>
  <cp:revision>60</cp:revision>
  <dcterms:created xsi:type="dcterms:W3CDTF">2016-06-28T21:22:46Z</dcterms:created>
  <dcterms:modified xsi:type="dcterms:W3CDTF">2017-10-13T13:31:29Z</dcterms:modified>
</cp:coreProperties>
</file>