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sldIdLst>
    <p:sldId id="259" r:id="rId4"/>
    <p:sldId id="260" r:id="rId5"/>
    <p:sldId id="261" r:id="rId6"/>
    <p:sldId id="266" r:id="rId7"/>
    <p:sldId id="267" r:id="rId8"/>
    <p:sldId id="268" r:id="rId9"/>
    <p:sldId id="269" r:id="rId10"/>
    <p:sldId id="270" r:id="rId11"/>
    <p:sldId id="264" r:id="rId12"/>
    <p:sldId id="271" r:id="rId13"/>
    <p:sldId id="273" r:id="rId14"/>
    <p:sldId id="262" r:id="rId15"/>
    <p:sldId id="265" r:id="rId16"/>
    <p:sldId id="263" r:id="rId17"/>
    <p:sldId id="274" r:id="rId18"/>
    <p:sldId id="275" r:id="rId19"/>
    <p:sldId id="276" r:id="rId20"/>
    <p:sldId id="277" r:id="rId21"/>
    <p:sldId id="278" r:id="rId22"/>
    <p:sldId id="279" r:id="rId23"/>
    <p:sldId id="282" r:id="rId24"/>
    <p:sldId id="283" r:id="rId25"/>
    <p:sldId id="284" r:id="rId26"/>
    <p:sldId id="281" r:id="rId27"/>
    <p:sldId id="280"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5" name="Date Placeholder 14"/>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6" name="Slide Number Placeholder 15"/>
          <p:cNvSpPr>
            <a:spLocks noGrp="1"/>
          </p:cNvSpPr>
          <p:nvPr>
            <p:ph type="sldNum" sz="quarter" idx="11"/>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7" name="Footer Placeholder 16"/>
          <p:cNvSpPr>
            <a:spLocks noGrp="1"/>
          </p:cNvSpPr>
          <p:nvPr>
            <p:ph type="ftr" sz="quarter" idx="12"/>
          </p:nvPr>
        </p:nvSpPr>
        <p:spPr/>
        <p:txBody>
          <a:bodyPr/>
          <a:lstStyle/>
          <a:p>
            <a:endParaRPr lang="en-US">
              <a:solidFill>
                <a:srgbClr val="FEFAC9"/>
              </a:solidFill>
            </a:endParaRPr>
          </a:p>
        </p:txBody>
      </p:sp>
    </p:spTree>
    <p:extLst>
      <p:ext uri="{BB962C8B-B14F-4D97-AF65-F5344CB8AC3E}">
        <p14:creationId xmlns:p14="http://schemas.microsoft.com/office/powerpoint/2010/main" val="2588077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206986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1182565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5" name="Date Placeholder 14"/>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6" name="Slide Number Placeholder 15"/>
          <p:cNvSpPr>
            <a:spLocks noGrp="1"/>
          </p:cNvSpPr>
          <p:nvPr>
            <p:ph type="sldNum" sz="quarter" idx="11"/>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7" name="Footer Placeholder 16"/>
          <p:cNvSpPr>
            <a:spLocks noGrp="1"/>
          </p:cNvSpPr>
          <p:nvPr>
            <p:ph type="ftr" sz="quarter" idx="12"/>
          </p:nvPr>
        </p:nvSpPr>
        <p:spPr/>
        <p:txBody>
          <a:bodyPr/>
          <a:lstStyle/>
          <a:p>
            <a:endParaRPr lang="en-US">
              <a:solidFill>
                <a:srgbClr val="FEFAC9"/>
              </a:solidFill>
            </a:endParaRPr>
          </a:p>
        </p:txBody>
      </p:sp>
    </p:spTree>
    <p:extLst>
      <p:ext uri="{BB962C8B-B14F-4D97-AF65-F5344CB8AC3E}">
        <p14:creationId xmlns:p14="http://schemas.microsoft.com/office/powerpoint/2010/main" val="32903700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5" name="Slide Number Placeholder 14"/>
          <p:cNvSpPr>
            <a:spLocks noGrp="1"/>
          </p:cNvSpPr>
          <p:nvPr>
            <p:ph type="sldNum" sz="quarter" idx="15"/>
          </p:nvPr>
        </p:nvSpPr>
        <p:spPr/>
        <p:txBody>
          <a:bodyPr/>
          <a:lstStyle>
            <a:lvl1pPr algn="ctr">
              <a:defRPr/>
            </a:lvl1pPr>
          </a:lstStyle>
          <a:p>
            <a:fld id="{FC7E8BAF-5737-411D-8326-DD4FF217C7F8}" type="slidenum">
              <a:rPr lang="en-US" smtClean="0">
                <a:solidFill>
                  <a:srgbClr val="FEFAC9"/>
                </a:solidFill>
              </a:rPr>
              <a:pPr/>
              <a:t>‹#›</a:t>
            </a:fld>
            <a:endParaRPr lang="en-US">
              <a:solidFill>
                <a:srgbClr val="FEFAC9"/>
              </a:solidFill>
            </a:endParaRPr>
          </a:p>
        </p:txBody>
      </p:sp>
      <p:sp>
        <p:nvSpPr>
          <p:cNvPr id="16" name="Footer Placeholder 15"/>
          <p:cNvSpPr>
            <a:spLocks noGrp="1"/>
          </p:cNvSpPr>
          <p:nvPr>
            <p:ph type="ftr" sz="quarter" idx="16"/>
          </p:nvPr>
        </p:nvSpPr>
        <p:spPr/>
        <p:txBody>
          <a:bodyPr/>
          <a:lstStyle/>
          <a:p>
            <a:endParaRPr lang="en-US">
              <a:solidFill>
                <a:srgbClr val="FEFAC9"/>
              </a:solidFill>
            </a:endParaRP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441673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8667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2240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8" name="Footer Placeholder 7"/>
          <p:cNvSpPr>
            <a:spLocks noGrp="1"/>
          </p:cNvSpPr>
          <p:nvPr>
            <p:ph type="ftr" sz="quarter" idx="11"/>
          </p:nvPr>
        </p:nvSpPr>
        <p:spPr/>
        <p:txBody>
          <a:bodyPr/>
          <a:lstStyle/>
          <a:p>
            <a:endParaRPr lang="en-US">
              <a:solidFill>
                <a:srgbClr val="FEFAC9"/>
              </a:solidFill>
            </a:endParaRPr>
          </a:p>
        </p:txBody>
      </p:sp>
      <p:sp>
        <p:nvSpPr>
          <p:cNvPr id="7" name="Date Placeholder 6"/>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907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4" name="Footer Placeholder 3"/>
          <p:cNvSpPr>
            <a:spLocks noGrp="1"/>
          </p:cNvSpPr>
          <p:nvPr>
            <p:ph type="ftr" sz="quarter" idx="11"/>
          </p:nvPr>
        </p:nvSpPr>
        <p:spPr/>
        <p:txBody>
          <a:bodyPr/>
          <a:lstStyle/>
          <a:p>
            <a:endParaRPr lang="en-US">
              <a:solidFill>
                <a:srgbClr val="FEFAC9"/>
              </a:solidFill>
            </a:endParaRPr>
          </a:p>
        </p:txBody>
      </p:sp>
      <p:sp>
        <p:nvSpPr>
          <p:cNvPr id="5" name="Slide Number Placeholder 4"/>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1779203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3" name="Footer Placeholder 2"/>
          <p:cNvSpPr>
            <a:spLocks noGrp="1"/>
          </p:cNvSpPr>
          <p:nvPr>
            <p:ph type="ftr" sz="quarter" idx="11"/>
          </p:nvPr>
        </p:nvSpPr>
        <p:spPr/>
        <p:txBody>
          <a:bodyPr/>
          <a:lstStyle/>
          <a:p>
            <a:endParaRPr lang="en-US">
              <a:solidFill>
                <a:srgbClr val="FEFAC9"/>
              </a:solidFill>
            </a:endParaRPr>
          </a:p>
        </p:txBody>
      </p:sp>
      <p:sp>
        <p:nvSpPr>
          <p:cNvPr id="4" name="Slide Number Placeholder 3"/>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782031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9" name="Slide Number Placeholder 8"/>
          <p:cNvSpPr>
            <a:spLocks noGrp="1"/>
          </p:cNvSpPr>
          <p:nvPr>
            <p:ph type="sldNum" sz="quarter" idx="15"/>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0" name="Footer Placeholder 9"/>
          <p:cNvSpPr>
            <a:spLocks noGrp="1"/>
          </p:cNvSpPr>
          <p:nvPr>
            <p:ph type="ftr" sz="quarter" idx="16"/>
          </p:nvPr>
        </p:nvSpPr>
        <p:spPr/>
        <p:txBody>
          <a:bodyPr/>
          <a:lstStyle/>
          <a:p>
            <a:endParaRPr lang="en-US">
              <a:solidFill>
                <a:srgbClr val="FEFAC9"/>
              </a:solidFill>
            </a:endParaRPr>
          </a:p>
        </p:txBody>
      </p:sp>
    </p:spTree>
    <p:extLst>
      <p:ext uri="{BB962C8B-B14F-4D97-AF65-F5344CB8AC3E}">
        <p14:creationId xmlns:p14="http://schemas.microsoft.com/office/powerpoint/2010/main" val="157772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5" name="Slide Number Placeholder 14"/>
          <p:cNvSpPr>
            <a:spLocks noGrp="1"/>
          </p:cNvSpPr>
          <p:nvPr>
            <p:ph type="sldNum" sz="quarter" idx="15"/>
          </p:nvPr>
        </p:nvSpPr>
        <p:spPr/>
        <p:txBody>
          <a:bodyPr/>
          <a:lstStyle>
            <a:lvl1pPr algn="ctr">
              <a:defRPr/>
            </a:lvl1pPr>
          </a:lstStyle>
          <a:p>
            <a:fld id="{FC7E8BAF-5737-411D-8326-DD4FF217C7F8}" type="slidenum">
              <a:rPr lang="en-US" smtClean="0">
                <a:solidFill>
                  <a:srgbClr val="FEFAC9"/>
                </a:solidFill>
              </a:rPr>
              <a:pPr/>
              <a:t>‹#›</a:t>
            </a:fld>
            <a:endParaRPr lang="en-US">
              <a:solidFill>
                <a:srgbClr val="FEFAC9"/>
              </a:solidFill>
            </a:endParaRPr>
          </a:p>
        </p:txBody>
      </p:sp>
      <p:sp>
        <p:nvSpPr>
          <p:cNvPr id="16" name="Footer Placeholder 15"/>
          <p:cNvSpPr>
            <a:spLocks noGrp="1"/>
          </p:cNvSpPr>
          <p:nvPr>
            <p:ph type="ftr" sz="quarter" idx="16"/>
          </p:nvPr>
        </p:nvSpPr>
        <p:spPr/>
        <p:txBody>
          <a:bodyPr/>
          <a:lstStyle/>
          <a:p>
            <a:endParaRPr lang="en-US">
              <a:solidFill>
                <a:srgbClr val="FEFAC9"/>
              </a:solidFill>
            </a:endParaRP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6539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9" name="Slide Number Placeholder 8"/>
          <p:cNvSpPr>
            <a:spLocks noGrp="1"/>
          </p:cNvSpPr>
          <p:nvPr>
            <p:ph type="sldNum" sz="quarter" idx="11"/>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0" name="Footer Placeholder 9"/>
          <p:cNvSpPr>
            <a:spLocks noGrp="1"/>
          </p:cNvSpPr>
          <p:nvPr>
            <p:ph type="ftr" sz="quarter" idx="12"/>
          </p:nvPr>
        </p:nvSpPr>
        <p:spPr/>
        <p:txBody>
          <a:bodyPr/>
          <a:lstStyle/>
          <a:p>
            <a:endParaRPr lang="en-US">
              <a:solidFill>
                <a:srgbClr val="FEFAC9"/>
              </a:solidFill>
            </a:endParaRPr>
          </a:p>
        </p:txBody>
      </p:sp>
    </p:spTree>
    <p:extLst>
      <p:ext uri="{BB962C8B-B14F-4D97-AF65-F5344CB8AC3E}">
        <p14:creationId xmlns:p14="http://schemas.microsoft.com/office/powerpoint/2010/main" val="334824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91441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19138398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solidFill>
                <a:prstClr val="white"/>
              </a:solidFill>
            </a:endParaRPr>
          </a:p>
        </p:txBody>
      </p:sp>
      <p:sp>
        <p:nvSpPr>
          <p:cNvPr id="15" name="Date Placeholder 14"/>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6" name="Slide Number Placeholder 15"/>
          <p:cNvSpPr>
            <a:spLocks noGrp="1"/>
          </p:cNvSpPr>
          <p:nvPr>
            <p:ph type="sldNum" sz="quarter" idx="11"/>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7" name="Footer Placeholder 16"/>
          <p:cNvSpPr>
            <a:spLocks noGrp="1"/>
          </p:cNvSpPr>
          <p:nvPr>
            <p:ph type="ftr" sz="quarter" idx="12"/>
          </p:nvPr>
        </p:nvSpPr>
        <p:spPr/>
        <p:txBody>
          <a:bodyPr/>
          <a:lstStyle/>
          <a:p>
            <a:endParaRPr lang="en-US">
              <a:solidFill>
                <a:srgbClr val="FEFAC9"/>
              </a:solidFill>
            </a:endParaRPr>
          </a:p>
        </p:txBody>
      </p:sp>
    </p:spTree>
    <p:extLst>
      <p:ext uri="{BB962C8B-B14F-4D97-AF65-F5344CB8AC3E}">
        <p14:creationId xmlns:p14="http://schemas.microsoft.com/office/powerpoint/2010/main" val="5604946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5" name="Slide Number Placeholder 14"/>
          <p:cNvSpPr>
            <a:spLocks noGrp="1"/>
          </p:cNvSpPr>
          <p:nvPr>
            <p:ph type="sldNum" sz="quarter" idx="15"/>
          </p:nvPr>
        </p:nvSpPr>
        <p:spPr/>
        <p:txBody>
          <a:bodyPr/>
          <a:lstStyle>
            <a:lvl1pPr algn="ctr">
              <a:defRPr/>
            </a:lvl1pPr>
          </a:lstStyle>
          <a:p>
            <a:fld id="{FC7E8BAF-5737-411D-8326-DD4FF217C7F8}" type="slidenum">
              <a:rPr lang="en-US" smtClean="0">
                <a:solidFill>
                  <a:srgbClr val="FEFAC9"/>
                </a:solidFill>
              </a:rPr>
              <a:pPr/>
              <a:t>‹#›</a:t>
            </a:fld>
            <a:endParaRPr lang="en-US">
              <a:solidFill>
                <a:srgbClr val="FEFAC9"/>
              </a:solidFill>
            </a:endParaRPr>
          </a:p>
        </p:txBody>
      </p:sp>
      <p:sp>
        <p:nvSpPr>
          <p:cNvPr id="16" name="Footer Placeholder 15"/>
          <p:cNvSpPr>
            <a:spLocks noGrp="1"/>
          </p:cNvSpPr>
          <p:nvPr>
            <p:ph type="ftr" sz="quarter" idx="16"/>
          </p:nvPr>
        </p:nvSpPr>
        <p:spPr/>
        <p:txBody>
          <a:bodyPr/>
          <a:lstStyle/>
          <a:p>
            <a:endParaRPr lang="en-US">
              <a:solidFill>
                <a:srgbClr val="FEFAC9"/>
              </a:solidFill>
            </a:endParaRP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4168408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7743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8891724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8" name="Footer Placeholder 7"/>
          <p:cNvSpPr>
            <a:spLocks noGrp="1"/>
          </p:cNvSpPr>
          <p:nvPr>
            <p:ph type="ftr" sz="quarter" idx="11"/>
          </p:nvPr>
        </p:nvSpPr>
        <p:spPr/>
        <p:txBody>
          <a:bodyPr/>
          <a:lstStyle/>
          <a:p>
            <a:endParaRPr lang="en-US">
              <a:solidFill>
                <a:srgbClr val="FEFAC9"/>
              </a:solidFill>
            </a:endParaRPr>
          </a:p>
        </p:txBody>
      </p:sp>
      <p:sp>
        <p:nvSpPr>
          <p:cNvPr id="7" name="Date Placeholder 6"/>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2868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4" name="Footer Placeholder 3"/>
          <p:cNvSpPr>
            <a:spLocks noGrp="1"/>
          </p:cNvSpPr>
          <p:nvPr>
            <p:ph type="ftr" sz="quarter" idx="11"/>
          </p:nvPr>
        </p:nvSpPr>
        <p:spPr/>
        <p:txBody>
          <a:bodyPr/>
          <a:lstStyle/>
          <a:p>
            <a:endParaRPr lang="en-US">
              <a:solidFill>
                <a:srgbClr val="FEFAC9"/>
              </a:solidFill>
            </a:endParaRPr>
          </a:p>
        </p:txBody>
      </p:sp>
      <p:sp>
        <p:nvSpPr>
          <p:cNvPr id="5" name="Slide Number Placeholder 4"/>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26438316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3" name="Footer Placeholder 2"/>
          <p:cNvSpPr>
            <a:spLocks noGrp="1"/>
          </p:cNvSpPr>
          <p:nvPr>
            <p:ph type="ftr" sz="quarter" idx="11"/>
          </p:nvPr>
        </p:nvSpPr>
        <p:spPr/>
        <p:txBody>
          <a:bodyPr/>
          <a:lstStyle/>
          <a:p>
            <a:endParaRPr lang="en-US">
              <a:solidFill>
                <a:srgbClr val="FEFAC9"/>
              </a:solidFill>
            </a:endParaRPr>
          </a:p>
        </p:txBody>
      </p:sp>
      <p:sp>
        <p:nvSpPr>
          <p:cNvPr id="4" name="Slide Number Placeholder 3"/>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2218583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180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9" name="Slide Number Placeholder 8"/>
          <p:cNvSpPr>
            <a:spLocks noGrp="1"/>
          </p:cNvSpPr>
          <p:nvPr>
            <p:ph type="sldNum" sz="quarter" idx="15"/>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0" name="Footer Placeholder 9"/>
          <p:cNvSpPr>
            <a:spLocks noGrp="1"/>
          </p:cNvSpPr>
          <p:nvPr>
            <p:ph type="ftr" sz="quarter" idx="16"/>
          </p:nvPr>
        </p:nvSpPr>
        <p:spPr/>
        <p:txBody>
          <a:bodyPr/>
          <a:lstStyle/>
          <a:p>
            <a:endParaRPr lang="en-US">
              <a:solidFill>
                <a:srgbClr val="FEFAC9"/>
              </a:solidFill>
            </a:endParaRPr>
          </a:p>
        </p:txBody>
      </p:sp>
    </p:spTree>
    <p:extLst>
      <p:ext uri="{BB962C8B-B14F-4D97-AF65-F5344CB8AC3E}">
        <p14:creationId xmlns:p14="http://schemas.microsoft.com/office/powerpoint/2010/main" val="29924530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9" name="Slide Number Placeholder 8"/>
          <p:cNvSpPr>
            <a:spLocks noGrp="1"/>
          </p:cNvSpPr>
          <p:nvPr>
            <p:ph type="sldNum" sz="quarter" idx="11"/>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0" name="Footer Placeholder 9"/>
          <p:cNvSpPr>
            <a:spLocks noGrp="1"/>
          </p:cNvSpPr>
          <p:nvPr>
            <p:ph type="ftr" sz="quarter" idx="12"/>
          </p:nvPr>
        </p:nvSpPr>
        <p:spPr/>
        <p:txBody>
          <a:bodyPr/>
          <a:lstStyle/>
          <a:p>
            <a:endParaRPr lang="en-US">
              <a:solidFill>
                <a:srgbClr val="FEFAC9"/>
              </a:solidFill>
            </a:endParaRPr>
          </a:p>
        </p:txBody>
      </p:sp>
    </p:spTree>
    <p:extLst>
      <p:ext uri="{BB962C8B-B14F-4D97-AF65-F5344CB8AC3E}">
        <p14:creationId xmlns:p14="http://schemas.microsoft.com/office/powerpoint/2010/main" val="25457886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16225790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5" name="Footer Placeholder 4"/>
          <p:cNvSpPr>
            <a:spLocks noGrp="1"/>
          </p:cNvSpPr>
          <p:nvPr>
            <p:ph type="ftr" sz="quarter" idx="11"/>
          </p:nvPr>
        </p:nvSpPr>
        <p:spPr/>
        <p:txBody>
          <a:bodyPr/>
          <a:lstStyle/>
          <a:p>
            <a:endParaRPr lang="en-US">
              <a:solidFill>
                <a:srgbClr val="FEFAC9"/>
              </a:solidFill>
            </a:endParaRPr>
          </a:p>
        </p:txBody>
      </p:sp>
      <p:sp>
        <p:nvSpPr>
          <p:cNvPr id="6" name="Slide Number Placeholder 5"/>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393530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6" name="Footer Placeholder 5"/>
          <p:cNvSpPr>
            <a:spLocks noGrp="1"/>
          </p:cNvSpPr>
          <p:nvPr>
            <p:ph type="ftr" sz="quarter" idx="11"/>
          </p:nvPr>
        </p:nvSpPr>
        <p:spPr/>
        <p:txBody>
          <a:bodyPr/>
          <a:lstStyle/>
          <a:p>
            <a:endParaRPr lang="en-US">
              <a:solidFill>
                <a:srgbClr val="FEFAC9"/>
              </a:solidFill>
            </a:endParaRPr>
          </a:p>
        </p:txBody>
      </p:sp>
      <p:sp>
        <p:nvSpPr>
          <p:cNvPr id="7" name="Slide Number Placeholder 6"/>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686759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8" name="Footer Placeholder 7"/>
          <p:cNvSpPr>
            <a:spLocks noGrp="1"/>
          </p:cNvSpPr>
          <p:nvPr>
            <p:ph type="ftr" sz="quarter" idx="11"/>
          </p:nvPr>
        </p:nvSpPr>
        <p:spPr/>
        <p:txBody>
          <a:bodyPr/>
          <a:lstStyle/>
          <a:p>
            <a:endParaRPr lang="en-US">
              <a:solidFill>
                <a:srgbClr val="FEFAC9"/>
              </a:solidFill>
            </a:endParaRPr>
          </a:p>
        </p:txBody>
      </p:sp>
      <p:sp>
        <p:nvSpPr>
          <p:cNvPr id="7" name="Date Placeholder 6"/>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45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4" name="Footer Placeholder 3"/>
          <p:cNvSpPr>
            <a:spLocks noGrp="1"/>
          </p:cNvSpPr>
          <p:nvPr>
            <p:ph type="ftr" sz="quarter" idx="11"/>
          </p:nvPr>
        </p:nvSpPr>
        <p:spPr/>
        <p:txBody>
          <a:bodyPr/>
          <a:lstStyle/>
          <a:p>
            <a:endParaRPr lang="en-US">
              <a:solidFill>
                <a:srgbClr val="FEFAC9"/>
              </a:solidFill>
            </a:endParaRPr>
          </a:p>
        </p:txBody>
      </p:sp>
      <p:sp>
        <p:nvSpPr>
          <p:cNvPr id="5" name="Slide Number Placeholder 4"/>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7384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3" name="Footer Placeholder 2"/>
          <p:cNvSpPr>
            <a:spLocks noGrp="1"/>
          </p:cNvSpPr>
          <p:nvPr>
            <p:ph type="ftr" sz="quarter" idx="11"/>
          </p:nvPr>
        </p:nvSpPr>
        <p:spPr/>
        <p:txBody>
          <a:bodyPr/>
          <a:lstStyle/>
          <a:p>
            <a:endParaRPr lang="en-US">
              <a:solidFill>
                <a:srgbClr val="FEFAC9"/>
              </a:solidFill>
            </a:endParaRPr>
          </a:p>
        </p:txBody>
      </p:sp>
      <p:sp>
        <p:nvSpPr>
          <p:cNvPr id="4" name="Slide Number Placeholder 3"/>
          <p:cNvSpPr>
            <a:spLocks noGrp="1"/>
          </p:cNvSpPr>
          <p:nvPr>
            <p:ph type="sldNum" sz="quarter" idx="12"/>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Tree>
    <p:extLst>
      <p:ext uri="{BB962C8B-B14F-4D97-AF65-F5344CB8AC3E}">
        <p14:creationId xmlns:p14="http://schemas.microsoft.com/office/powerpoint/2010/main" val="71993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9" name="Slide Number Placeholder 8"/>
          <p:cNvSpPr>
            <a:spLocks noGrp="1"/>
          </p:cNvSpPr>
          <p:nvPr>
            <p:ph type="sldNum" sz="quarter" idx="15"/>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0" name="Footer Placeholder 9"/>
          <p:cNvSpPr>
            <a:spLocks noGrp="1"/>
          </p:cNvSpPr>
          <p:nvPr>
            <p:ph type="ftr" sz="quarter" idx="16"/>
          </p:nvPr>
        </p:nvSpPr>
        <p:spPr/>
        <p:txBody>
          <a:bodyPr/>
          <a:lstStyle/>
          <a:p>
            <a:endParaRPr lang="en-US">
              <a:solidFill>
                <a:srgbClr val="FEFAC9"/>
              </a:solidFill>
            </a:endParaRPr>
          </a:p>
        </p:txBody>
      </p:sp>
    </p:spTree>
    <p:extLst>
      <p:ext uri="{BB962C8B-B14F-4D97-AF65-F5344CB8AC3E}">
        <p14:creationId xmlns:p14="http://schemas.microsoft.com/office/powerpoint/2010/main" val="2887168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9" name="Slide Number Placeholder 8"/>
          <p:cNvSpPr>
            <a:spLocks noGrp="1"/>
          </p:cNvSpPr>
          <p:nvPr>
            <p:ph type="sldNum" sz="quarter" idx="11"/>
          </p:nvPr>
        </p:nvSpPr>
        <p:spPr/>
        <p:txBody>
          <a:bodyPr/>
          <a:lstStyle/>
          <a:p>
            <a:fld id="{FC7E8BAF-5737-411D-8326-DD4FF217C7F8}" type="slidenum">
              <a:rPr lang="en-US" smtClean="0">
                <a:solidFill>
                  <a:srgbClr val="FEFAC9"/>
                </a:solidFill>
              </a:rPr>
              <a:pPr/>
              <a:t>‹#›</a:t>
            </a:fld>
            <a:endParaRPr lang="en-US">
              <a:solidFill>
                <a:srgbClr val="FEFAC9"/>
              </a:solidFill>
            </a:endParaRPr>
          </a:p>
        </p:txBody>
      </p:sp>
      <p:sp>
        <p:nvSpPr>
          <p:cNvPr id="10" name="Footer Placeholder 9"/>
          <p:cNvSpPr>
            <a:spLocks noGrp="1"/>
          </p:cNvSpPr>
          <p:nvPr>
            <p:ph type="ftr" sz="quarter" idx="12"/>
          </p:nvPr>
        </p:nvSpPr>
        <p:spPr/>
        <p:txBody>
          <a:bodyPr/>
          <a:lstStyle/>
          <a:p>
            <a:endParaRPr lang="en-US">
              <a:solidFill>
                <a:srgbClr val="FEFAC9"/>
              </a:solidFill>
            </a:endParaRPr>
          </a:p>
        </p:txBody>
      </p:sp>
    </p:spTree>
    <p:extLst>
      <p:ext uri="{BB962C8B-B14F-4D97-AF65-F5344CB8AC3E}">
        <p14:creationId xmlns:p14="http://schemas.microsoft.com/office/powerpoint/2010/main" val="3576092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C7E8BAF-5737-411D-8326-DD4FF217C7F8}" type="slidenum">
              <a:rPr lang="en-US" smtClean="0">
                <a:solidFill>
                  <a:srgbClr val="FEFAC9"/>
                </a:solidFill>
              </a:rPr>
              <a:pPr/>
              <a:t>‹#›</a:t>
            </a:fld>
            <a:endParaRPr lang="en-US">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32079927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C7E8BAF-5737-411D-8326-DD4FF217C7F8}" type="slidenum">
              <a:rPr lang="en-US" smtClean="0">
                <a:solidFill>
                  <a:srgbClr val="FEFAC9"/>
                </a:solidFill>
              </a:rPr>
              <a:pPr/>
              <a:t>‹#›</a:t>
            </a:fld>
            <a:endParaRPr lang="en-US">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392113870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0D303FD-8057-42CC-94E0-C11F73690DC5}" type="datetimeFigureOut">
              <a:rPr lang="en-US" smtClean="0">
                <a:solidFill>
                  <a:srgbClr val="FEFAC9"/>
                </a:solidFill>
              </a:rPr>
              <a:pPr/>
              <a:t>10/8/2013</a:t>
            </a:fld>
            <a:endParaRPr lang="en-US">
              <a:solidFill>
                <a:srgbClr val="FEFAC9"/>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solidFill>
                <a:srgbClr val="FEFAC9"/>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C7E8BAF-5737-411D-8326-DD4FF217C7F8}" type="slidenum">
              <a:rPr lang="en-US" smtClean="0">
                <a:solidFill>
                  <a:srgbClr val="FEFAC9"/>
                </a:solidFill>
              </a:rPr>
              <a:pPr/>
              <a:t>‹#›</a:t>
            </a:fld>
            <a:endParaRPr lang="en-US">
              <a:solidFill>
                <a:srgbClr val="FEFAC9"/>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extLst>
      <p:ext uri="{BB962C8B-B14F-4D97-AF65-F5344CB8AC3E}">
        <p14:creationId xmlns:p14="http://schemas.microsoft.com/office/powerpoint/2010/main" val="3613132975"/>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267200"/>
            <a:ext cx="8305800" cy="1828800"/>
          </a:xfrm>
        </p:spPr>
        <p:txBody>
          <a:bodyPr>
            <a:normAutofit fontScale="92500" lnSpcReduction="10000"/>
          </a:bodyPr>
          <a:lstStyle/>
          <a:p>
            <a:r>
              <a:rPr lang="en-US" b="1" dirty="0" smtClean="0">
                <a:solidFill>
                  <a:schemeClr val="bg1"/>
                </a:solidFill>
              </a:rPr>
              <a:t>Peter W. Fenton, J.D.</a:t>
            </a:r>
            <a:r>
              <a:rPr lang="en-US" dirty="0" smtClean="0">
                <a:solidFill>
                  <a:schemeClr val="tx1"/>
                </a:solidFill>
              </a:rPr>
              <a:t/>
            </a:r>
            <a:br>
              <a:rPr lang="en-US" dirty="0" smtClean="0">
                <a:solidFill>
                  <a:schemeClr val="tx1"/>
                </a:solidFill>
              </a:rPr>
            </a:br>
            <a:r>
              <a:rPr lang="en-US" i="1" dirty="0" smtClean="0">
                <a:solidFill>
                  <a:schemeClr val="tx1"/>
                </a:solidFill>
              </a:rPr>
              <a:t>Assistant Professor of Criminal Justice</a:t>
            </a:r>
            <a:br>
              <a:rPr lang="en-US" i="1" dirty="0" smtClean="0">
                <a:solidFill>
                  <a:schemeClr val="tx1"/>
                </a:solidFill>
              </a:rPr>
            </a:br>
            <a:r>
              <a:rPr lang="en-US" i="1" dirty="0" smtClean="0">
                <a:solidFill>
                  <a:schemeClr val="tx1"/>
                </a:solidFill>
              </a:rPr>
              <a:t>Kennesaw State University</a:t>
            </a:r>
          </a:p>
          <a:p>
            <a:r>
              <a:rPr lang="en-US" b="1" dirty="0" smtClean="0">
                <a:solidFill>
                  <a:schemeClr val="bg1"/>
                </a:solidFill>
              </a:rPr>
              <a:t>Michael B. Shapiro, J.D.</a:t>
            </a:r>
            <a:r>
              <a:rPr lang="en-US" dirty="0" smtClean="0">
                <a:solidFill>
                  <a:schemeClr val="tx1"/>
                </a:solidFill>
              </a:rPr>
              <a:t/>
            </a:r>
            <a:br>
              <a:rPr lang="en-US" dirty="0" smtClean="0">
                <a:solidFill>
                  <a:schemeClr val="tx1"/>
                </a:solidFill>
              </a:rPr>
            </a:br>
            <a:r>
              <a:rPr lang="en-US" i="1" dirty="0" smtClean="0">
                <a:solidFill>
                  <a:schemeClr val="tx1"/>
                </a:solidFill>
              </a:rPr>
              <a:t>Clinical Instructor of Criminal Justice</a:t>
            </a:r>
            <a:br>
              <a:rPr lang="en-US" i="1" dirty="0" smtClean="0">
                <a:solidFill>
                  <a:schemeClr val="tx1"/>
                </a:solidFill>
              </a:rPr>
            </a:br>
            <a:r>
              <a:rPr lang="en-US" i="1" dirty="0" smtClean="0">
                <a:solidFill>
                  <a:schemeClr val="tx1"/>
                </a:solidFill>
              </a:rPr>
              <a:t>Georgia State University</a:t>
            </a:r>
            <a:endParaRPr lang="en-US" i="1" dirty="0">
              <a:solidFill>
                <a:schemeClr val="tx1"/>
              </a:solidFill>
            </a:endParaRPr>
          </a:p>
        </p:txBody>
      </p:sp>
      <p:sp>
        <p:nvSpPr>
          <p:cNvPr id="2" name="Title 1"/>
          <p:cNvSpPr>
            <a:spLocks noGrp="1"/>
          </p:cNvSpPr>
          <p:nvPr>
            <p:ph type="ctrTitle"/>
          </p:nvPr>
        </p:nvSpPr>
        <p:spPr>
          <a:xfrm>
            <a:off x="685800" y="1047750"/>
            <a:ext cx="7772400" cy="1847850"/>
          </a:xfrm>
        </p:spPr>
        <p:txBody>
          <a:bodyPr>
            <a:noAutofit/>
          </a:bodyPr>
          <a:lstStyle/>
          <a:p>
            <a:r>
              <a:rPr lang="en-US" sz="4400" dirty="0" smtClean="0">
                <a:solidFill>
                  <a:schemeClr val="bg1"/>
                </a:solidFill>
              </a:rPr>
              <a:t>United States Supreme Court</a:t>
            </a:r>
            <a:br>
              <a:rPr lang="en-US" sz="4400" dirty="0" smtClean="0">
                <a:solidFill>
                  <a:schemeClr val="bg1"/>
                </a:solidFill>
              </a:rPr>
            </a:br>
            <a:r>
              <a:rPr lang="en-US" sz="4400" dirty="0" smtClean="0">
                <a:solidFill>
                  <a:schemeClr val="bg1"/>
                </a:solidFill>
              </a:rPr>
              <a:t>Criminal &amp; Immigration Law Decisions of the 2012-2013 Term</a:t>
            </a:r>
            <a:endParaRPr lang="en-US" sz="4400" dirty="0">
              <a:solidFill>
                <a:schemeClr val="bg1"/>
              </a:solidFill>
            </a:endParaRPr>
          </a:p>
        </p:txBody>
      </p:sp>
    </p:spTree>
    <p:extLst>
      <p:ext uri="{BB962C8B-B14F-4D97-AF65-F5344CB8AC3E}">
        <p14:creationId xmlns:p14="http://schemas.microsoft.com/office/powerpoint/2010/main" val="3683330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After the State </a:t>
            </a:r>
            <a:r>
              <a:rPr lang="en-US" dirty="0" smtClean="0"/>
              <a:t>rested </a:t>
            </a:r>
            <a:r>
              <a:rPr lang="en-US" dirty="0"/>
              <a:t>its </a:t>
            </a:r>
            <a:r>
              <a:rPr lang="en-US" dirty="0" smtClean="0"/>
              <a:t>case, the trial court </a:t>
            </a:r>
            <a:r>
              <a:rPr lang="en-US" dirty="0"/>
              <a:t>granted Evans’ motion for a directed verdict of acquittal, concluding that the State had failed to prove that the burned building was not a dwelling, a fact the court mistakenly believed was an “element” of the statutory offense</a:t>
            </a:r>
            <a:r>
              <a:rPr lang="en-US" dirty="0" smtClean="0"/>
              <a:t>.</a:t>
            </a:r>
          </a:p>
          <a:p>
            <a:r>
              <a:rPr lang="en-US" dirty="0" smtClean="0"/>
              <a:t>The Michigan Supreme </a:t>
            </a:r>
            <a:r>
              <a:rPr lang="en-US" dirty="0"/>
              <a:t>Court held that a directed verdict based on an error of law that did not resolve a factual element of the charged offense was not an acquittal for double jeopardy purposes</a:t>
            </a:r>
            <a:r>
              <a:rPr lang="en-US" dirty="0" smtClean="0"/>
              <a:t>.</a:t>
            </a:r>
          </a:p>
          <a:p>
            <a:r>
              <a:rPr lang="en-US" dirty="0" smtClean="0">
                <a:solidFill>
                  <a:schemeClr val="bg1"/>
                </a:solidFill>
              </a:rPr>
              <a:t>The </a:t>
            </a:r>
            <a:r>
              <a:rPr lang="en-US" dirty="0">
                <a:solidFill>
                  <a:schemeClr val="bg1"/>
                </a:solidFill>
              </a:rPr>
              <a:t>Double Jeopardy Clause bars retrial for Evans’ offense.</a:t>
            </a:r>
          </a:p>
        </p:txBody>
      </p:sp>
      <p:sp>
        <p:nvSpPr>
          <p:cNvPr id="3" name="Title 2"/>
          <p:cNvSpPr>
            <a:spLocks noGrp="1"/>
          </p:cNvSpPr>
          <p:nvPr>
            <p:ph type="title"/>
          </p:nvPr>
        </p:nvSpPr>
        <p:spPr/>
        <p:txBody>
          <a:bodyPr/>
          <a:lstStyle/>
          <a:p>
            <a:pPr algn="ctr"/>
            <a:r>
              <a:rPr lang="en-US" b="1" i="1" dirty="0"/>
              <a:t>Evans v. Michigan</a:t>
            </a:r>
          </a:p>
        </p:txBody>
      </p:sp>
      <p:pic>
        <p:nvPicPr>
          <p:cNvPr id="3076" name="Picture 4" descr="https://encrypted-tbn0.gstatic.com/images?q=tbn:ANd9GcTi_piV5PKQjLXbeAIRColSoPzC67Czk91jF7wTH521yJmurZ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375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Petitioner, without being placed in custody or receiving </a:t>
            </a:r>
            <a:r>
              <a:rPr lang="en-US" i="1" dirty="0"/>
              <a:t>Miranda</a:t>
            </a:r>
            <a:r>
              <a:rPr lang="en-US" dirty="0"/>
              <a:t> warnings, voluntarily answered some of a police officer’s questions about a murder, but fell silent when asked whether ballistics testing would match his shotgun to shell casings found at the </a:t>
            </a:r>
            <a:r>
              <a:rPr lang="en-US" dirty="0" smtClean="0"/>
              <a:t>scene.</a:t>
            </a:r>
          </a:p>
          <a:p>
            <a:r>
              <a:rPr lang="en-US" dirty="0" smtClean="0"/>
              <a:t>At trial, over </a:t>
            </a:r>
            <a:r>
              <a:rPr lang="en-US" dirty="0"/>
              <a:t>his objection, the prosecution used his failure to answer the question as evidence of guilt</a:t>
            </a:r>
            <a:r>
              <a:rPr lang="en-US" dirty="0" smtClean="0"/>
              <a:t>.</a:t>
            </a:r>
          </a:p>
          <a:p>
            <a:r>
              <a:rPr lang="en-US" dirty="0" smtClean="0">
                <a:solidFill>
                  <a:schemeClr val="bg1"/>
                </a:solidFill>
              </a:rPr>
              <a:t>Because Salinas’ interview </a:t>
            </a:r>
            <a:r>
              <a:rPr lang="en-US" dirty="0">
                <a:solidFill>
                  <a:schemeClr val="bg1"/>
                </a:solidFill>
              </a:rPr>
              <a:t>with police was </a:t>
            </a:r>
            <a:r>
              <a:rPr lang="en-US" dirty="0" smtClean="0">
                <a:solidFill>
                  <a:schemeClr val="bg1"/>
                </a:solidFill>
              </a:rPr>
              <a:t>voluntary, the failure to answer the question was admissible.</a:t>
            </a:r>
            <a:endParaRPr lang="en-US" dirty="0">
              <a:solidFill>
                <a:schemeClr val="bg1"/>
              </a:solidFill>
            </a:endParaRPr>
          </a:p>
        </p:txBody>
      </p:sp>
      <p:sp>
        <p:nvSpPr>
          <p:cNvPr id="3" name="Title 2"/>
          <p:cNvSpPr>
            <a:spLocks noGrp="1"/>
          </p:cNvSpPr>
          <p:nvPr>
            <p:ph type="title"/>
          </p:nvPr>
        </p:nvSpPr>
        <p:spPr/>
        <p:txBody>
          <a:bodyPr/>
          <a:lstStyle/>
          <a:p>
            <a:pPr algn="ctr"/>
            <a:r>
              <a:rPr lang="en-US" b="1" i="1" dirty="0"/>
              <a:t>Salinas v. Texas</a:t>
            </a:r>
          </a:p>
        </p:txBody>
      </p:sp>
      <p:pic>
        <p:nvPicPr>
          <p:cNvPr id="3076" name="Picture 4" descr="https://encrypted-tbn0.gstatic.com/images?q=tbn:ANd9GcTi_piV5PKQjLXbeAIRColSoPzC67Czk91jF7wTH521yJmurZ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755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257800"/>
          </a:xfrm>
        </p:spPr>
        <p:txBody>
          <a:bodyPr>
            <a:normAutofit fontScale="85000" lnSpcReduction="20000"/>
          </a:bodyPr>
          <a:lstStyle/>
          <a:p>
            <a:r>
              <a:rPr lang="en-US" i="1" dirty="0" err="1" smtClean="0"/>
              <a:t>Alleyne</a:t>
            </a:r>
            <a:r>
              <a:rPr lang="en-US" i="1" dirty="0" smtClean="0"/>
              <a:t> v. United States</a:t>
            </a:r>
            <a:r>
              <a:rPr lang="en-US" dirty="0" smtClean="0"/>
              <a:t>, </a:t>
            </a:r>
            <a:r>
              <a:rPr lang="en-US" dirty="0"/>
              <a:t>No. 11–9335, decided June 17, 2013 [Sixth Amendment-enhanced sentence</a:t>
            </a:r>
            <a:r>
              <a:rPr lang="en-US" dirty="0" smtClean="0"/>
              <a:t>]</a:t>
            </a:r>
          </a:p>
          <a:p>
            <a:r>
              <a:rPr lang="en-US" dirty="0"/>
              <a:t>Petitioner was charged with using or carrying a firearm in relation to a crime of violence, 18 U. S. C. §924(c)(1)(A), which carries a 5-year mandatory minimum </a:t>
            </a:r>
            <a:r>
              <a:rPr lang="en-US" dirty="0" smtClean="0"/>
              <a:t>sentence, which may be increased to 7 for brandishing, or 10 for discharge of the firearm. The </a:t>
            </a:r>
            <a:r>
              <a:rPr lang="en-US" dirty="0"/>
              <a:t>jury form indicated that Petitioner had “[u]</a:t>
            </a:r>
            <a:r>
              <a:rPr lang="en-US" dirty="0" err="1"/>
              <a:t>sed</a:t>
            </a:r>
            <a:r>
              <a:rPr lang="en-US" dirty="0"/>
              <a:t> or carried a firearm during and in relation to a crime of violence,” </a:t>
            </a:r>
            <a:r>
              <a:rPr lang="en-US" dirty="0" smtClean="0"/>
              <a:t>however the trial judge adopted the </a:t>
            </a:r>
            <a:r>
              <a:rPr lang="en-US" dirty="0"/>
              <a:t>presentence </a:t>
            </a:r>
            <a:r>
              <a:rPr lang="en-US" dirty="0" smtClean="0"/>
              <a:t>report’s </a:t>
            </a:r>
            <a:r>
              <a:rPr lang="en-US" dirty="0"/>
              <a:t>recommended </a:t>
            </a:r>
            <a:r>
              <a:rPr lang="en-US" dirty="0" smtClean="0"/>
              <a:t>7-year sentence.</a:t>
            </a:r>
          </a:p>
          <a:p>
            <a:r>
              <a:rPr lang="en-US" dirty="0" smtClean="0">
                <a:solidFill>
                  <a:schemeClr val="bg1"/>
                </a:solidFill>
              </a:rPr>
              <a:t>Because </a:t>
            </a:r>
            <a:r>
              <a:rPr lang="en-US" dirty="0">
                <a:solidFill>
                  <a:schemeClr val="bg1"/>
                </a:solidFill>
              </a:rPr>
              <a:t>mandatory minimum sentences increase the penalty for a crime, any fact that increases the mandatory minimum is an “element” that must be submitted to the </a:t>
            </a:r>
            <a:r>
              <a:rPr lang="en-US" dirty="0" smtClean="0">
                <a:solidFill>
                  <a:schemeClr val="bg1"/>
                </a:solidFill>
              </a:rPr>
              <a:t>jury, </a:t>
            </a:r>
            <a:r>
              <a:rPr lang="en-US" i="1" dirty="0" err="1" smtClean="0">
                <a:solidFill>
                  <a:schemeClr val="bg1"/>
                </a:solidFill>
              </a:rPr>
              <a:t>Apprendi</a:t>
            </a:r>
            <a:r>
              <a:rPr lang="en-US" i="1" dirty="0" smtClean="0">
                <a:solidFill>
                  <a:schemeClr val="bg1"/>
                </a:solidFill>
              </a:rPr>
              <a:t> </a:t>
            </a:r>
            <a:r>
              <a:rPr lang="en-US" i="1" dirty="0">
                <a:solidFill>
                  <a:schemeClr val="bg1"/>
                </a:solidFill>
              </a:rPr>
              <a:t>v. New </a:t>
            </a:r>
            <a:r>
              <a:rPr lang="en-US" i="1" dirty="0" smtClean="0">
                <a:solidFill>
                  <a:schemeClr val="bg1"/>
                </a:solidFill>
              </a:rPr>
              <a:t>Jersey </a:t>
            </a:r>
            <a:r>
              <a:rPr lang="en-US" dirty="0" smtClean="0">
                <a:solidFill>
                  <a:schemeClr val="bg1"/>
                </a:solidFill>
              </a:rPr>
              <a:t>(2000). Because </a:t>
            </a:r>
            <a:r>
              <a:rPr lang="en-US" dirty="0">
                <a:solidFill>
                  <a:schemeClr val="bg1"/>
                </a:solidFill>
              </a:rPr>
              <a:t>the fact of brandishing aggravates the legally prescribed range of allowable sentences, it constitutes an element of a separate, aggravated offense that must be found by the </a:t>
            </a:r>
            <a:r>
              <a:rPr lang="en-US" dirty="0" smtClean="0">
                <a:solidFill>
                  <a:schemeClr val="bg1"/>
                </a:solidFill>
              </a:rPr>
              <a:t>jury, and the judge’s increase of the </a:t>
            </a:r>
            <a:r>
              <a:rPr lang="en-US" dirty="0">
                <a:solidFill>
                  <a:schemeClr val="bg1"/>
                </a:solidFill>
              </a:rPr>
              <a:t>penalty </a:t>
            </a:r>
            <a:r>
              <a:rPr lang="en-US" dirty="0" smtClean="0">
                <a:solidFill>
                  <a:schemeClr val="bg1"/>
                </a:solidFill>
              </a:rPr>
              <a:t>violated petitioner’s Sixth </a:t>
            </a:r>
            <a:r>
              <a:rPr lang="en-US" dirty="0">
                <a:solidFill>
                  <a:schemeClr val="bg1"/>
                </a:solidFill>
              </a:rPr>
              <a:t>Amendment rights.</a:t>
            </a:r>
          </a:p>
        </p:txBody>
      </p:sp>
      <p:sp>
        <p:nvSpPr>
          <p:cNvPr id="3" name="Title 2"/>
          <p:cNvSpPr>
            <a:spLocks noGrp="1"/>
          </p:cNvSpPr>
          <p:nvPr>
            <p:ph type="title"/>
          </p:nvPr>
        </p:nvSpPr>
        <p:spPr/>
        <p:txBody>
          <a:bodyPr/>
          <a:lstStyle/>
          <a:p>
            <a:pPr algn="ctr"/>
            <a:r>
              <a:rPr lang="en-US" b="1" dirty="0" smtClean="0"/>
              <a:t>Sixth Amendment Case</a:t>
            </a:r>
            <a:endParaRPr lang="en-US" b="1" dirty="0"/>
          </a:p>
        </p:txBody>
      </p:sp>
      <p:pic>
        <p:nvPicPr>
          <p:cNvPr id="9218" name="Picture 2" descr="http://blog.logmycalls.com/Portals/155740/images/6-call-track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067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fontScale="77500" lnSpcReduction="20000"/>
          </a:bodyPr>
          <a:lstStyle/>
          <a:p>
            <a:r>
              <a:rPr lang="en-US" i="1" dirty="0" err="1" smtClean="0"/>
              <a:t>McQuiggin</a:t>
            </a:r>
            <a:r>
              <a:rPr lang="en-US" i="1" dirty="0"/>
              <a:t>, Warden v. Perkins</a:t>
            </a:r>
            <a:r>
              <a:rPr lang="en-US" dirty="0"/>
              <a:t>, No. 12–126, decided May 28, 2013 [actual innocence and the Antiterrorism and Effective Death Penalty Act of 1996 (AEDPA</a:t>
            </a:r>
            <a:r>
              <a:rPr lang="en-US" dirty="0" smtClean="0"/>
              <a:t>)]</a:t>
            </a:r>
          </a:p>
          <a:p>
            <a:r>
              <a:rPr lang="en-US" dirty="0" smtClean="0"/>
              <a:t>Perkins </a:t>
            </a:r>
            <a:r>
              <a:rPr lang="en-US" dirty="0"/>
              <a:t>filed </a:t>
            </a:r>
            <a:r>
              <a:rPr lang="en-US" dirty="0" smtClean="0"/>
              <a:t>a federal </a:t>
            </a:r>
            <a:r>
              <a:rPr lang="en-US" dirty="0"/>
              <a:t>habeas </a:t>
            </a:r>
            <a:r>
              <a:rPr lang="en-US" dirty="0" smtClean="0"/>
              <a:t>petition more than 11 years after his murder conviction asserting newly </a:t>
            </a:r>
            <a:r>
              <a:rPr lang="en-US" dirty="0"/>
              <a:t>discovered evidence of actual innocence, relying on three affidavits, each pointing to the state’s chief witness as the murderer</a:t>
            </a:r>
            <a:r>
              <a:rPr lang="en-US" dirty="0" smtClean="0"/>
              <a:t>.</a:t>
            </a:r>
          </a:p>
          <a:p>
            <a:r>
              <a:rPr lang="en-US" dirty="0" smtClean="0"/>
              <a:t>The </a:t>
            </a:r>
            <a:r>
              <a:rPr lang="en-US" dirty="0"/>
              <a:t>District Court found that, even if the affidavits could be characterized as evidence newly discovered, Perkins had failed to show diligence entitling him to equitable tolling of AEDPA’s </a:t>
            </a:r>
            <a:r>
              <a:rPr lang="en-US" dirty="0" smtClean="0"/>
              <a:t>one year limitations </a:t>
            </a:r>
            <a:r>
              <a:rPr lang="en-US" dirty="0"/>
              <a:t>period</a:t>
            </a:r>
            <a:r>
              <a:rPr lang="en-US" dirty="0" smtClean="0"/>
              <a:t>.</a:t>
            </a:r>
          </a:p>
          <a:p>
            <a:r>
              <a:rPr lang="en-US" dirty="0" smtClean="0">
                <a:solidFill>
                  <a:schemeClr val="bg1"/>
                </a:solidFill>
              </a:rPr>
              <a:t>Actual </a:t>
            </a:r>
            <a:r>
              <a:rPr lang="en-US" dirty="0">
                <a:solidFill>
                  <a:schemeClr val="bg1"/>
                </a:solidFill>
              </a:rPr>
              <a:t>innocence, if proved, serves as a gateway through which a petitioner may pass whether the impediment is a procedural bar, </a:t>
            </a:r>
            <a:r>
              <a:rPr lang="en-US" i="1" dirty="0" err="1">
                <a:solidFill>
                  <a:schemeClr val="bg1"/>
                </a:solidFill>
              </a:rPr>
              <a:t>Schlup</a:t>
            </a:r>
            <a:r>
              <a:rPr lang="en-US" i="1" dirty="0">
                <a:solidFill>
                  <a:schemeClr val="bg1"/>
                </a:solidFill>
              </a:rPr>
              <a:t> v. </a:t>
            </a:r>
            <a:r>
              <a:rPr lang="en-US" i="1" dirty="0" err="1">
                <a:solidFill>
                  <a:schemeClr val="bg1"/>
                </a:solidFill>
              </a:rPr>
              <a:t>Delo</a:t>
            </a:r>
            <a:r>
              <a:rPr lang="en-US" dirty="0">
                <a:solidFill>
                  <a:schemeClr val="bg1"/>
                </a:solidFill>
              </a:rPr>
              <a:t> (1995), or expiration of the AEDPA statute of limitations, as in this case. </a:t>
            </a:r>
            <a:r>
              <a:rPr lang="en-US" dirty="0" smtClean="0">
                <a:solidFill>
                  <a:schemeClr val="bg1"/>
                </a:solidFill>
              </a:rPr>
              <a:t>Under </a:t>
            </a:r>
            <a:r>
              <a:rPr lang="en-US" i="1" dirty="0" err="1">
                <a:solidFill>
                  <a:schemeClr val="bg1"/>
                </a:solidFill>
              </a:rPr>
              <a:t>Schlup’s</a:t>
            </a:r>
            <a:r>
              <a:rPr lang="en-US" dirty="0">
                <a:solidFill>
                  <a:schemeClr val="bg1"/>
                </a:solidFill>
              </a:rPr>
              <a:t> demanding standard, the gateway should open only when a petition presents “evidence of innocence so strong that a court cannot have confidence in the outcome of the trial unless the court is also satisfied that the trial was free of </a:t>
            </a:r>
            <a:r>
              <a:rPr lang="en-US" dirty="0" smtClean="0">
                <a:solidFill>
                  <a:schemeClr val="bg1"/>
                </a:solidFill>
              </a:rPr>
              <a:t>non-harmless </a:t>
            </a:r>
            <a:r>
              <a:rPr lang="en-US" dirty="0">
                <a:solidFill>
                  <a:schemeClr val="bg1"/>
                </a:solidFill>
              </a:rPr>
              <a:t>constitutional error.”</a:t>
            </a:r>
          </a:p>
        </p:txBody>
      </p:sp>
      <p:sp>
        <p:nvSpPr>
          <p:cNvPr id="3" name="Title 2"/>
          <p:cNvSpPr>
            <a:spLocks noGrp="1"/>
          </p:cNvSpPr>
          <p:nvPr>
            <p:ph type="title"/>
          </p:nvPr>
        </p:nvSpPr>
        <p:spPr/>
        <p:txBody>
          <a:bodyPr/>
          <a:lstStyle/>
          <a:p>
            <a:pPr algn="ctr"/>
            <a:r>
              <a:rPr lang="en-US" b="1" dirty="0" smtClean="0"/>
              <a:t>Miscellaneous Case</a:t>
            </a:r>
            <a:endParaRPr lang="en-US" b="1"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7840" y="152400"/>
            <a:ext cx="1773760" cy="1097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4985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t>Calhoun </a:t>
            </a:r>
            <a:r>
              <a:rPr lang="en-US" i="1" dirty="0"/>
              <a:t>v. United States</a:t>
            </a:r>
            <a:r>
              <a:rPr lang="en-US" dirty="0"/>
              <a:t>, No. 12-6142, decided February 25, 2013 [statement condemning prosecutor’s racial comments by Sotomayor</a:t>
            </a:r>
            <a:r>
              <a:rPr lang="en-US" dirty="0" smtClean="0"/>
              <a:t>]</a:t>
            </a:r>
          </a:p>
          <a:p>
            <a:r>
              <a:rPr lang="en-US" i="1" dirty="0" err="1" smtClean="0"/>
              <a:t>Chaidez</a:t>
            </a:r>
            <a:r>
              <a:rPr lang="en-US" i="1" dirty="0" smtClean="0"/>
              <a:t> </a:t>
            </a:r>
            <a:r>
              <a:rPr lang="en-US" i="1" dirty="0"/>
              <a:t>v. United States</a:t>
            </a:r>
            <a:r>
              <a:rPr lang="en-US" dirty="0"/>
              <a:t>, No. 11-820, decided February 20, 2013 [</a:t>
            </a:r>
            <a:r>
              <a:rPr lang="en-US" i="1" dirty="0"/>
              <a:t>Padilla</a:t>
            </a:r>
            <a:r>
              <a:rPr lang="en-US" dirty="0"/>
              <a:t> immigration consequences warning not retroactive</a:t>
            </a:r>
            <a:r>
              <a:rPr lang="en-US" dirty="0" smtClean="0"/>
              <a:t>]</a:t>
            </a:r>
          </a:p>
          <a:p>
            <a:r>
              <a:rPr lang="en-US" i="1" dirty="0" err="1" smtClean="0"/>
              <a:t>Moncrieffe</a:t>
            </a:r>
            <a:r>
              <a:rPr lang="en-US" i="1" dirty="0" smtClean="0"/>
              <a:t> </a:t>
            </a:r>
            <a:r>
              <a:rPr lang="en-US" i="1" dirty="0"/>
              <a:t>v. Holder</a:t>
            </a:r>
            <a:r>
              <a:rPr lang="en-US" dirty="0"/>
              <a:t>, Attorney General, No. 11–702, decided April 23, 2013 [“aggravated felony” for purposes of deportation</a:t>
            </a:r>
            <a:r>
              <a:rPr lang="en-US" dirty="0" smtClean="0"/>
              <a:t>]</a:t>
            </a:r>
          </a:p>
          <a:p>
            <a:r>
              <a:rPr lang="en-US" i="1" dirty="0" err="1" smtClean="0"/>
              <a:t>Peugh</a:t>
            </a:r>
            <a:r>
              <a:rPr lang="en-US" i="1" dirty="0" smtClean="0"/>
              <a:t> </a:t>
            </a:r>
            <a:r>
              <a:rPr lang="en-US" i="1" dirty="0"/>
              <a:t>v. United States</a:t>
            </a:r>
            <a:r>
              <a:rPr lang="en-US" dirty="0"/>
              <a:t>, No. 12–62, decided June 10, 2013 [</a:t>
            </a:r>
            <a:r>
              <a:rPr lang="en-US" i="1" dirty="0"/>
              <a:t>ex post facto</a:t>
            </a:r>
            <a:r>
              <a:rPr lang="en-US" dirty="0"/>
              <a:t>]</a:t>
            </a:r>
          </a:p>
        </p:txBody>
      </p:sp>
      <p:sp>
        <p:nvSpPr>
          <p:cNvPr id="3" name="Title 2"/>
          <p:cNvSpPr>
            <a:spLocks noGrp="1"/>
          </p:cNvSpPr>
          <p:nvPr>
            <p:ph type="title"/>
          </p:nvPr>
        </p:nvSpPr>
        <p:spPr/>
        <p:txBody>
          <a:bodyPr/>
          <a:lstStyle/>
          <a:p>
            <a:pPr algn="ctr"/>
            <a:r>
              <a:rPr lang="en-US" b="1" dirty="0" smtClean="0"/>
              <a:t>Honorable Mentions</a:t>
            </a:r>
            <a:endParaRPr lang="en-US" b="1" dirty="0"/>
          </a:p>
        </p:txBody>
      </p:sp>
      <p:pic>
        <p:nvPicPr>
          <p:cNvPr id="4" name="Picture 2" descr="http://www.bedfordfreelibrary.org/assets/images/blue_ribbon_honorable_mention.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9651" y="85725"/>
            <a:ext cx="80814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7291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During a trial on drug conspiracy charges, the prosecutor pressed Calhoun repeatedly to explain why he did not want to be in the hotel room. Eventually, the District Judge told the prosecutor to move on. That is when the prosecutor asked, “You’ve got African-Americans, you’ve got Hispanics, you’ve got a bag full of money. Does that tell you—a light bulb doesn’t go off in your head and say, This is a drug deal</a:t>
            </a:r>
            <a:r>
              <a:rPr lang="en-US" dirty="0" smtClean="0"/>
              <a:t>?”</a:t>
            </a:r>
          </a:p>
          <a:p>
            <a:r>
              <a:rPr lang="en-US" dirty="0" smtClean="0">
                <a:solidFill>
                  <a:schemeClr val="bg1"/>
                </a:solidFill>
              </a:rPr>
              <a:t>Due </a:t>
            </a:r>
            <a:r>
              <a:rPr lang="en-US" dirty="0">
                <a:solidFill>
                  <a:schemeClr val="bg1"/>
                </a:solidFill>
              </a:rPr>
              <a:t>to trial counsel’s failure to contemporaneously object, the issue was not properly preserved for a standard appeal, however Justice Sotomayor, with Justice Breyer joining, wrote to express outrage for the prosecutor’s use of such a racially charged statement, which he repeated in closing </a:t>
            </a:r>
            <a:r>
              <a:rPr lang="en-US" dirty="0" smtClean="0">
                <a:solidFill>
                  <a:schemeClr val="bg1"/>
                </a:solidFill>
              </a:rPr>
              <a:t>argument.</a:t>
            </a:r>
            <a:endParaRPr lang="en-US" dirty="0">
              <a:solidFill>
                <a:schemeClr val="bg1"/>
              </a:solidFill>
            </a:endParaRPr>
          </a:p>
        </p:txBody>
      </p:sp>
      <p:sp>
        <p:nvSpPr>
          <p:cNvPr id="3" name="Title 2"/>
          <p:cNvSpPr>
            <a:spLocks noGrp="1"/>
          </p:cNvSpPr>
          <p:nvPr>
            <p:ph type="title"/>
          </p:nvPr>
        </p:nvSpPr>
        <p:spPr/>
        <p:txBody>
          <a:bodyPr/>
          <a:lstStyle/>
          <a:p>
            <a:pPr algn="ctr"/>
            <a:r>
              <a:rPr lang="en-US" b="1" i="1" dirty="0"/>
              <a:t>Calhoun v. United States</a:t>
            </a:r>
          </a:p>
        </p:txBody>
      </p:sp>
      <p:pic>
        <p:nvPicPr>
          <p:cNvPr id="12290" name="Picture 2" descr="http://www.bedfordfreelibrary.org/assets/images/blue_ribbon_honorable_mention.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9651" y="85725"/>
            <a:ext cx="80814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9470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Immigration officials initiated removal proceedings against </a:t>
            </a:r>
            <a:r>
              <a:rPr lang="en-US" dirty="0" err="1" smtClean="0"/>
              <a:t>Chaidez</a:t>
            </a:r>
            <a:r>
              <a:rPr lang="en-US" dirty="0" smtClean="0"/>
              <a:t> </a:t>
            </a:r>
            <a:r>
              <a:rPr lang="en-US" dirty="0"/>
              <a:t>in </a:t>
            </a:r>
            <a:r>
              <a:rPr lang="en-US" dirty="0" smtClean="0"/>
              <a:t>2009 based upon her plea of guilty </a:t>
            </a:r>
            <a:r>
              <a:rPr lang="en-US" dirty="0"/>
              <a:t>to mail fraud in 2004. To avoid removal, she sought to overturn that conviction </a:t>
            </a:r>
            <a:r>
              <a:rPr lang="en-US" dirty="0" smtClean="0"/>
              <a:t>contending </a:t>
            </a:r>
            <a:r>
              <a:rPr lang="en-US" dirty="0"/>
              <a:t>that her former attorney’s failure to advise her of the guilty plea’s immigration consequences constituted ineffective assistance of counsel under the Sixth </a:t>
            </a:r>
            <a:r>
              <a:rPr lang="en-US" dirty="0" smtClean="0"/>
              <a:t>Amendment and </a:t>
            </a:r>
            <a:r>
              <a:rPr lang="en-US" i="1" dirty="0" smtClean="0"/>
              <a:t>Padilla </a:t>
            </a:r>
            <a:r>
              <a:rPr lang="en-US" i="1" dirty="0"/>
              <a:t>v. </a:t>
            </a:r>
            <a:r>
              <a:rPr lang="en-US" i="1" dirty="0" smtClean="0"/>
              <a:t>Kentucky</a:t>
            </a:r>
            <a:r>
              <a:rPr lang="en-US" dirty="0" smtClean="0"/>
              <a:t> (2010), which held that </a:t>
            </a:r>
            <a:r>
              <a:rPr lang="en-US" dirty="0"/>
              <a:t>the Sixth Amendment requires defense attorneys to inform non-citizen clients of the deportation risks of guilty pleas</a:t>
            </a:r>
            <a:r>
              <a:rPr lang="en-US" dirty="0" smtClean="0"/>
              <a:t>.</a:t>
            </a:r>
          </a:p>
          <a:p>
            <a:r>
              <a:rPr lang="en-US" i="1" dirty="0" smtClean="0">
                <a:solidFill>
                  <a:schemeClr val="bg1"/>
                </a:solidFill>
              </a:rPr>
              <a:t>Padilla</a:t>
            </a:r>
            <a:r>
              <a:rPr lang="en-US" dirty="0" smtClean="0">
                <a:solidFill>
                  <a:schemeClr val="bg1"/>
                </a:solidFill>
              </a:rPr>
              <a:t> </a:t>
            </a:r>
            <a:r>
              <a:rPr lang="en-US" dirty="0">
                <a:solidFill>
                  <a:schemeClr val="bg1"/>
                </a:solidFill>
              </a:rPr>
              <a:t>does not apply retroactively to cases already final on direct review.</a:t>
            </a:r>
          </a:p>
        </p:txBody>
      </p:sp>
      <p:sp>
        <p:nvSpPr>
          <p:cNvPr id="3" name="Title 2"/>
          <p:cNvSpPr>
            <a:spLocks noGrp="1"/>
          </p:cNvSpPr>
          <p:nvPr>
            <p:ph type="title"/>
          </p:nvPr>
        </p:nvSpPr>
        <p:spPr/>
        <p:txBody>
          <a:bodyPr/>
          <a:lstStyle/>
          <a:p>
            <a:pPr algn="ctr"/>
            <a:r>
              <a:rPr lang="en-US" b="1" i="1" dirty="0" err="1"/>
              <a:t>Chaidez</a:t>
            </a:r>
            <a:r>
              <a:rPr lang="en-US" b="1" i="1" dirty="0"/>
              <a:t> v. United States</a:t>
            </a:r>
          </a:p>
        </p:txBody>
      </p:sp>
      <p:pic>
        <p:nvPicPr>
          <p:cNvPr id="12290" name="Picture 2" descr="http://www.bedfordfreelibrary.org/assets/images/blue_ribbon_honorable_mention.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9651" y="85725"/>
            <a:ext cx="80814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634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Moncrieffe</a:t>
            </a:r>
            <a:r>
              <a:rPr lang="en-US" dirty="0"/>
              <a:t>, a Jamaican citizen here legally, plead guilty in Georgia to possession of marijuana (1.3 grams) with intent to distribute. Under the Immigration and Nationality </a:t>
            </a:r>
            <a:r>
              <a:rPr lang="en-US" dirty="0" smtClean="0"/>
              <a:t>Act (INA), </a:t>
            </a:r>
            <a:r>
              <a:rPr lang="en-US" dirty="0"/>
              <a:t>a noncitizen convicted of an “aggravated felony” is </a:t>
            </a:r>
            <a:r>
              <a:rPr lang="en-US" dirty="0" smtClean="0"/>
              <a:t>both deportable and ineligible </a:t>
            </a:r>
            <a:r>
              <a:rPr lang="en-US" dirty="0"/>
              <a:t>for discretionary relief. The INA lists as an “aggravated felony” “illicit trafficking in a controlled substance,” </a:t>
            </a:r>
            <a:r>
              <a:rPr lang="en-US" dirty="0" smtClean="0"/>
              <a:t>including </a:t>
            </a:r>
            <a:r>
              <a:rPr lang="en-US" dirty="0"/>
              <a:t>the conviction of an offense that the Controlled Substances Act </a:t>
            </a:r>
            <a:r>
              <a:rPr lang="en-US" dirty="0" smtClean="0"/>
              <a:t>makes </a:t>
            </a:r>
            <a:r>
              <a:rPr lang="en-US" dirty="0"/>
              <a:t>punishable as a </a:t>
            </a:r>
            <a:r>
              <a:rPr lang="en-US" dirty="0" smtClean="0"/>
              <a:t>felony (more than </a:t>
            </a:r>
            <a:r>
              <a:rPr lang="en-US" dirty="0"/>
              <a:t>one year’s </a:t>
            </a:r>
            <a:r>
              <a:rPr lang="en-US" dirty="0" smtClean="0"/>
              <a:t>imprisonment) and conviction </a:t>
            </a:r>
            <a:r>
              <a:rPr lang="en-US" dirty="0"/>
              <a:t>under state law </a:t>
            </a:r>
            <a:r>
              <a:rPr lang="en-US" dirty="0" smtClean="0"/>
              <a:t>if </a:t>
            </a:r>
            <a:r>
              <a:rPr lang="en-US" dirty="0"/>
              <a:t>it proscribes conduct punishable as a felony under that federal law</a:t>
            </a:r>
            <a:r>
              <a:rPr lang="en-US" dirty="0" smtClean="0"/>
              <a:t>.</a:t>
            </a:r>
            <a:endParaRPr lang="en-US" dirty="0"/>
          </a:p>
          <a:p>
            <a:r>
              <a:rPr lang="en-US" dirty="0" smtClean="0">
                <a:solidFill>
                  <a:schemeClr val="bg1"/>
                </a:solidFill>
              </a:rPr>
              <a:t>If </a:t>
            </a:r>
            <a:r>
              <a:rPr lang="en-US" dirty="0">
                <a:solidFill>
                  <a:schemeClr val="bg1"/>
                </a:solidFill>
              </a:rPr>
              <a:t>a noncitizen’s conviction for a marijuana distribution offense fails to establish that the offense involved either remuneration or more than a small amount of marijuana, it is not an aggravated felony under the INA.</a:t>
            </a:r>
          </a:p>
        </p:txBody>
      </p:sp>
      <p:sp>
        <p:nvSpPr>
          <p:cNvPr id="3" name="Title 2"/>
          <p:cNvSpPr>
            <a:spLocks noGrp="1"/>
          </p:cNvSpPr>
          <p:nvPr>
            <p:ph type="title"/>
          </p:nvPr>
        </p:nvSpPr>
        <p:spPr/>
        <p:txBody>
          <a:bodyPr/>
          <a:lstStyle/>
          <a:p>
            <a:pPr algn="ctr"/>
            <a:r>
              <a:rPr lang="en-US" b="1" i="1" dirty="0" err="1"/>
              <a:t>Moncrieffe</a:t>
            </a:r>
            <a:r>
              <a:rPr lang="en-US" b="1" i="1" dirty="0"/>
              <a:t> v. </a:t>
            </a:r>
            <a:r>
              <a:rPr lang="en-US" b="1" i="1" dirty="0" smtClean="0"/>
              <a:t>Holder</a:t>
            </a:r>
            <a:endParaRPr lang="en-US" b="1" i="1" dirty="0"/>
          </a:p>
        </p:txBody>
      </p:sp>
      <p:pic>
        <p:nvPicPr>
          <p:cNvPr id="12290" name="Picture 2" descr="http://www.bedfordfreelibrary.org/assets/images/blue_ribbon_honorable_mention.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9651" y="85725"/>
            <a:ext cx="80814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64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Petitioner was convicted of bank fraud for conduct that occurred in 1999 and 2000. At sentencing, he argued that the </a:t>
            </a:r>
            <a:r>
              <a:rPr lang="en-US" i="1" dirty="0"/>
              <a:t>Ex Post Facto</a:t>
            </a:r>
            <a:r>
              <a:rPr lang="en-US" dirty="0"/>
              <a:t> Clause required that he be sentenced under the version of the Federal Sentencing Guidelines in effect at the time of his offenses rather than a later version in effect at the time of sentencing</a:t>
            </a:r>
            <a:r>
              <a:rPr lang="en-US" dirty="0" smtClean="0"/>
              <a:t>.</a:t>
            </a:r>
          </a:p>
          <a:p>
            <a:r>
              <a:rPr lang="en-US" dirty="0" smtClean="0">
                <a:solidFill>
                  <a:schemeClr val="bg1"/>
                </a:solidFill>
              </a:rPr>
              <a:t>The </a:t>
            </a:r>
            <a:r>
              <a:rPr lang="en-US" i="1" dirty="0">
                <a:solidFill>
                  <a:schemeClr val="bg1"/>
                </a:solidFill>
              </a:rPr>
              <a:t>Ex Post Facto</a:t>
            </a:r>
            <a:r>
              <a:rPr lang="en-US" dirty="0">
                <a:solidFill>
                  <a:schemeClr val="bg1"/>
                </a:solidFill>
              </a:rPr>
              <a:t> Clause is violated when a defendant is sentenced under Guidelines promulgated after he committed his criminal acts and the new version provides a higher sentencing range than the version in place at the time of the offense.</a:t>
            </a:r>
          </a:p>
        </p:txBody>
      </p:sp>
      <p:sp>
        <p:nvSpPr>
          <p:cNvPr id="3" name="Title 2"/>
          <p:cNvSpPr>
            <a:spLocks noGrp="1"/>
          </p:cNvSpPr>
          <p:nvPr>
            <p:ph type="title"/>
          </p:nvPr>
        </p:nvSpPr>
        <p:spPr/>
        <p:txBody>
          <a:bodyPr/>
          <a:lstStyle/>
          <a:p>
            <a:pPr algn="ctr"/>
            <a:r>
              <a:rPr lang="en-US" b="1" i="1" dirty="0" err="1"/>
              <a:t>Peugh</a:t>
            </a:r>
            <a:r>
              <a:rPr lang="en-US" b="1" i="1" dirty="0"/>
              <a:t> v. United States</a:t>
            </a:r>
          </a:p>
        </p:txBody>
      </p:sp>
      <p:pic>
        <p:nvPicPr>
          <p:cNvPr id="12290" name="Picture 2" descr="http://www.bedfordfreelibrary.org/assets/images/blue_ribbon_honorable_mention.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59651" y="85725"/>
            <a:ext cx="808149"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5934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bg1"/>
                </a:solidFill>
              </a:rPr>
              <a:t>A complete list of criminal and immigration law decisions from the United States Supreme Court’s 2012-2013 term is available from the presenters.</a:t>
            </a:r>
            <a:endParaRPr lang="en-US" dirty="0">
              <a:solidFill>
                <a:schemeClr val="bg1"/>
              </a:solidFill>
            </a:endParaRPr>
          </a:p>
        </p:txBody>
      </p:sp>
      <p:sp>
        <p:nvSpPr>
          <p:cNvPr id="3" name="Title 2"/>
          <p:cNvSpPr>
            <a:spLocks noGrp="1"/>
          </p:cNvSpPr>
          <p:nvPr>
            <p:ph type="title"/>
          </p:nvPr>
        </p:nvSpPr>
        <p:spPr/>
        <p:txBody>
          <a:bodyPr/>
          <a:lstStyle/>
          <a:p>
            <a:pPr algn="ctr"/>
            <a:r>
              <a:rPr lang="en-US" dirty="0">
                <a:solidFill>
                  <a:schemeClr val="bg1"/>
                </a:solidFill>
              </a:rPr>
              <a:t>Decisions of the </a:t>
            </a:r>
            <a:r>
              <a:rPr lang="en-US" dirty="0" smtClean="0">
                <a:solidFill>
                  <a:schemeClr val="bg1"/>
                </a:solidFill>
              </a:rPr>
              <a:t>2012-2013 </a:t>
            </a:r>
            <a:r>
              <a:rPr lang="en-US" dirty="0">
                <a:solidFill>
                  <a:schemeClr val="bg1"/>
                </a:solidFill>
              </a:rPr>
              <a:t>Term</a:t>
            </a:r>
          </a:p>
        </p:txBody>
      </p:sp>
    </p:spTree>
    <p:extLst>
      <p:ext uri="{BB962C8B-B14F-4D97-AF65-F5344CB8AC3E}">
        <p14:creationId xmlns:p14="http://schemas.microsoft.com/office/powerpoint/2010/main" val="8405450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6000" dirty="0" smtClean="0">
                <a:solidFill>
                  <a:schemeClr val="bg1"/>
                </a:solidFill>
              </a:rPr>
              <a:t>The Dirty (Bakers) Dozen</a:t>
            </a:r>
            <a:endParaRPr lang="en-US" sz="6000" dirty="0">
              <a:solidFill>
                <a:schemeClr val="bg1"/>
              </a:solidFill>
            </a:endParaRPr>
          </a:p>
        </p:txBody>
      </p:sp>
      <p:pic>
        <p:nvPicPr>
          <p:cNvPr id="10" name="Picture 6" descr="http://mikeysboard.com/wp-content/uploads/2012/12/bakers-doz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76400"/>
            <a:ext cx="6784258" cy="4206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4045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b="1" dirty="0" smtClean="0">
                <a:solidFill>
                  <a:schemeClr val="bg1"/>
                </a:solidFill>
              </a:rPr>
              <a:t>FOURTH AMENDMENT</a:t>
            </a:r>
          </a:p>
          <a:p>
            <a:r>
              <a:rPr lang="en-US" sz="2000" i="1" dirty="0" smtClean="0">
                <a:solidFill>
                  <a:schemeClr val="bg1"/>
                </a:solidFill>
              </a:rPr>
              <a:t>Riley </a:t>
            </a:r>
            <a:r>
              <a:rPr lang="en-US" sz="2000" i="1" dirty="0">
                <a:solidFill>
                  <a:schemeClr val="bg1"/>
                </a:solidFill>
              </a:rPr>
              <a:t>v. California (No. </a:t>
            </a:r>
            <a:r>
              <a:rPr lang="en-US" sz="2000" i="1" dirty="0" smtClean="0">
                <a:solidFill>
                  <a:schemeClr val="bg1"/>
                </a:solidFill>
              </a:rPr>
              <a:t>13-132) </a:t>
            </a:r>
            <a:r>
              <a:rPr lang="en-US" sz="2000" dirty="0">
                <a:solidFill>
                  <a:schemeClr val="bg1"/>
                </a:solidFill>
              </a:rPr>
              <a:t>and</a:t>
            </a:r>
            <a:r>
              <a:rPr lang="en-US" sz="2000" i="1" dirty="0">
                <a:solidFill>
                  <a:schemeClr val="bg1"/>
                </a:solidFill>
              </a:rPr>
              <a:t> United States v. </a:t>
            </a:r>
            <a:r>
              <a:rPr lang="en-US" sz="2000" i="1" dirty="0" err="1" smtClean="0">
                <a:solidFill>
                  <a:schemeClr val="bg1"/>
                </a:solidFill>
              </a:rPr>
              <a:t>Wurie</a:t>
            </a:r>
            <a:r>
              <a:rPr lang="en-US" sz="2000" i="1" dirty="0">
                <a:solidFill>
                  <a:schemeClr val="bg1"/>
                </a:solidFill>
              </a:rPr>
              <a:t> (No. </a:t>
            </a:r>
            <a:r>
              <a:rPr lang="en-US" sz="2000" i="1" dirty="0" smtClean="0">
                <a:solidFill>
                  <a:schemeClr val="bg1"/>
                </a:solidFill>
              </a:rPr>
              <a:t>13-212) – whether to treat cell phones like ordinary containers and allow police to review the digital contents without a warrant?</a:t>
            </a:r>
          </a:p>
          <a:p>
            <a:r>
              <a:rPr lang="en-US" sz="2000" i="1" dirty="0" smtClean="0">
                <a:solidFill>
                  <a:schemeClr val="bg1"/>
                </a:solidFill>
              </a:rPr>
              <a:t>Fernandez </a:t>
            </a:r>
            <a:r>
              <a:rPr lang="en-US" sz="2000" i="1" dirty="0">
                <a:solidFill>
                  <a:schemeClr val="bg1"/>
                </a:solidFill>
              </a:rPr>
              <a:t>v. California (No. </a:t>
            </a:r>
            <a:r>
              <a:rPr lang="en-US" sz="2000" i="1" dirty="0" smtClean="0">
                <a:solidFill>
                  <a:schemeClr val="bg1"/>
                </a:solidFill>
              </a:rPr>
              <a:t>12-7822) </a:t>
            </a:r>
            <a:r>
              <a:rPr lang="en-US" sz="2000" i="1" dirty="0" smtClean="0">
                <a:solidFill>
                  <a:schemeClr val="bg1"/>
                </a:solidFill>
              </a:rPr>
              <a:t>– whether, under </a:t>
            </a:r>
            <a:r>
              <a:rPr lang="en-US" sz="2000" i="1" dirty="0">
                <a:solidFill>
                  <a:schemeClr val="bg1"/>
                </a:solidFill>
              </a:rPr>
              <a:t>Georgia v. Randolph, a defendant must be personally present and objecting when police officers ask a co-tenant for consent to conduct a warrantless search or whether a defendant’s previously stated objection, while physically present, to a warrantless search is a continuing assertion of Fourth Amendment rights which cannot be overridden by a </a:t>
            </a:r>
            <a:r>
              <a:rPr lang="en-US" sz="2000" i="1" dirty="0" smtClean="0">
                <a:solidFill>
                  <a:schemeClr val="bg1"/>
                </a:solidFill>
              </a:rPr>
              <a:t>co-tenant?</a:t>
            </a:r>
          </a:p>
          <a:p>
            <a:r>
              <a:rPr lang="en-US" sz="2000" i="1" dirty="0" err="1" smtClean="0">
                <a:solidFill>
                  <a:schemeClr val="bg1"/>
                </a:solidFill>
              </a:rPr>
              <a:t>Navarette</a:t>
            </a:r>
            <a:r>
              <a:rPr lang="en-US" sz="2000" i="1" dirty="0" smtClean="0">
                <a:solidFill>
                  <a:schemeClr val="bg1"/>
                </a:solidFill>
              </a:rPr>
              <a:t> </a:t>
            </a:r>
            <a:r>
              <a:rPr lang="en-US" sz="2000" i="1" dirty="0">
                <a:solidFill>
                  <a:schemeClr val="bg1"/>
                </a:solidFill>
              </a:rPr>
              <a:t>v. California </a:t>
            </a:r>
            <a:r>
              <a:rPr lang="en-US" sz="2000" i="1" dirty="0" smtClean="0">
                <a:solidFill>
                  <a:schemeClr val="bg1"/>
                </a:solidFill>
              </a:rPr>
              <a:t>(No. 12-9490) – whether the </a:t>
            </a:r>
            <a:r>
              <a:rPr lang="en-US" sz="2000" i="1" dirty="0">
                <a:solidFill>
                  <a:schemeClr val="bg1"/>
                </a:solidFill>
              </a:rPr>
              <a:t>Fourth Amendment requires an officer who receives an anonymous tip regarding a drunken or reckless driver to corroborate dangerous driving before stopping the </a:t>
            </a:r>
            <a:r>
              <a:rPr lang="en-US" sz="2000" i="1" dirty="0" smtClean="0">
                <a:solidFill>
                  <a:schemeClr val="bg1"/>
                </a:solidFill>
              </a:rPr>
              <a:t>vehicle?</a:t>
            </a:r>
            <a:endParaRPr lang="en-US" sz="2000" i="1" dirty="0">
              <a:solidFill>
                <a:schemeClr val="bg1"/>
              </a:solidFill>
            </a:endParaRPr>
          </a:p>
        </p:txBody>
      </p:sp>
      <p:sp>
        <p:nvSpPr>
          <p:cNvPr id="3" name="Title 2"/>
          <p:cNvSpPr>
            <a:spLocks noGrp="1"/>
          </p:cNvSpPr>
          <p:nvPr>
            <p:ph type="title"/>
          </p:nvPr>
        </p:nvSpPr>
        <p:spPr/>
        <p:txBody>
          <a:bodyPr>
            <a:normAutofit/>
          </a:bodyPr>
          <a:lstStyle/>
          <a:p>
            <a:pPr algn="ctr"/>
            <a:r>
              <a:rPr lang="en-US" dirty="0" smtClean="0">
                <a:solidFill>
                  <a:schemeClr val="bg1"/>
                </a:solidFill>
              </a:rPr>
              <a:t>Preview of </a:t>
            </a:r>
            <a:r>
              <a:rPr lang="en-US" dirty="0">
                <a:solidFill>
                  <a:schemeClr val="bg1"/>
                </a:solidFill>
              </a:rPr>
              <a:t>the </a:t>
            </a:r>
            <a:r>
              <a:rPr lang="en-US" dirty="0" smtClean="0">
                <a:solidFill>
                  <a:schemeClr val="bg1"/>
                </a:solidFill>
              </a:rPr>
              <a:t>2013-2014 </a:t>
            </a:r>
            <a:r>
              <a:rPr lang="en-US" dirty="0">
                <a:solidFill>
                  <a:schemeClr val="bg1"/>
                </a:solidFill>
              </a:rPr>
              <a:t>Term</a:t>
            </a:r>
          </a:p>
        </p:txBody>
      </p:sp>
    </p:spTree>
    <p:extLst>
      <p:ext uri="{BB962C8B-B14F-4D97-AF65-F5344CB8AC3E}">
        <p14:creationId xmlns:p14="http://schemas.microsoft.com/office/powerpoint/2010/main" val="1038185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b="1" dirty="0" smtClean="0">
                <a:solidFill>
                  <a:schemeClr val="bg1"/>
                </a:solidFill>
              </a:rPr>
              <a:t>FIFTH AMENDMENT</a:t>
            </a:r>
          </a:p>
          <a:p>
            <a:r>
              <a:rPr lang="en-US" sz="2000" i="1" dirty="0" smtClean="0">
                <a:solidFill>
                  <a:schemeClr val="bg1"/>
                </a:solidFill>
              </a:rPr>
              <a:t>Kansas </a:t>
            </a:r>
            <a:r>
              <a:rPr lang="en-US" sz="2000" i="1" dirty="0">
                <a:solidFill>
                  <a:schemeClr val="bg1"/>
                </a:solidFill>
              </a:rPr>
              <a:t>v. Cheever </a:t>
            </a:r>
            <a:r>
              <a:rPr lang="en-US" sz="2000" i="1" dirty="0" smtClean="0">
                <a:solidFill>
                  <a:schemeClr val="bg1"/>
                </a:solidFill>
              </a:rPr>
              <a:t>(No. 12-609) – whether the </a:t>
            </a:r>
            <a:r>
              <a:rPr lang="en-US" sz="2000" i="1" dirty="0">
                <a:solidFill>
                  <a:schemeClr val="bg1"/>
                </a:solidFill>
              </a:rPr>
              <a:t>state violates the defendant’s Fifth Amendment privilege against self-incrimination by rebutting the defendant’s mental state defense with evidence from a court-ordered mental evaluation of the </a:t>
            </a:r>
            <a:r>
              <a:rPr lang="en-US" sz="2000" i="1" dirty="0" smtClean="0">
                <a:solidFill>
                  <a:schemeClr val="bg1"/>
                </a:solidFill>
              </a:rPr>
              <a:t>defendant?</a:t>
            </a:r>
          </a:p>
          <a:p>
            <a:r>
              <a:rPr lang="en-US" sz="2000" i="1" dirty="0" err="1" smtClean="0">
                <a:solidFill>
                  <a:schemeClr val="bg1"/>
                </a:solidFill>
              </a:rPr>
              <a:t>Kaley</a:t>
            </a:r>
            <a:r>
              <a:rPr lang="en-US" sz="2000" i="1" dirty="0" smtClean="0">
                <a:solidFill>
                  <a:schemeClr val="bg1"/>
                </a:solidFill>
              </a:rPr>
              <a:t> </a:t>
            </a:r>
            <a:r>
              <a:rPr lang="en-US" sz="2000" i="1" dirty="0">
                <a:solidFill>
                  <a:schemeClr val="bg1"/>
                </a:solidFill>
              </a:rPr>
              <a:t>v. U.S. (No. 12-464) – </a:t>
            </a:r>
            <a:r>
              <a:rPr lang="en-US" sz="2000" i="1" dirty="0" smtClean="0">
                <a:solidFill>
                  <a:schemeClr val="bg1"/>
                </a:solidFill>
              </a:rPr>
              <a:t>see Sixth </a:t>
            </a:r>
            <a:r>
              <a:rPr lang="en-US" sz="2000" i="1" dirty="0">
                <a:solidFill>
                  <a:schemeClr val="bg1"/>
                </a:solidFill>
              </a:rPr>
              <a:t>Amendment slide</a:t>
            </a:r>
            <a:r>
              <a:rPr lang="en-US" sz="2000" i="1" dirty="0" smtClean="0">
                <a:solidFill>
                  <a:schemeClr val="bg1"/>
                </a:solidFill>
              </a:rPr>
              <a:t>.</a:t>
            </a:r>
          </a:p>
        </p:txBody>
      </p:sp>
      <p:sp>
        <p:nvSpPr>
          <p:cNvPr id="3" name="Title 2"/>
          <p:cNvSpPr>
            <a:spLocks noGrp="1"/>
          </p:cNvSpPr>
          <p:nvPr>
            <p:ph type="title"/>
          </p:nvPr>
        </p:nvSpPr>
        <p:spPr/>
        <p:txBody>
          <a:bodyPr>
            <a:normAutofit/>
          </a:bodyPr>
          <a:lstStyle/>
          <a:p>
            <a:pPr algn="ctr"/>
            <a:r>
              <a:rPr lang="en-US" dirty="0" smtClean="0">
                <a:solidFill>
                  <a:schemeClr val="bg1"/>
                </a:solidFill>
              </a:rPr>
              <a:t>Preview of </a:t>
            </a:r>
            <a:r>
              <a:rPr lang="en-US" dirty="0">
                <a:solidFill>
                  <a:schemeClr val="bg1"/>
                </a:solidFill>
              </a:rPr>
              <a:t>the </a:t>
            </a:r>
            <a:r>
              <a:rPr lang="en-US" dirty="0" smtClean="0">
                <a:solidFill>
                  <a:schemeClr val="bg1"/>
                </a:solidFill>
              </a:rPr>
              <a:t>2013-2014 </a:t>
            </a:r>
            <a:r>
              <a:rPr lang="en-US" dirty="0">
                <a:solidFill>
                  <a:schemeClr val="bg1"/>
                </a:solidFill>
              </a:rPr>
              <a:t>Term</a:t>
            </a:r>
          </a:p>
        </p:txBody>
      </p:sp>
    </p:spTree>
    <p:extLst>
      <p:ext uri="{BB962C8B-B14F-4D97-AF65-F5344CB8AC3E}">
        <p14:creationId xmlns:p14="http://schemas.microsoft.com/office/powerpoint/2010/main" val="40362896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b="1" dirty="0" smtClean="0">
                <a:solidFill>
                  <a:schemeClr val="bg1"/>
                </a:solidFill>
              </a:rPr>
              <a:t>SIXTH AMENDMENT</a:t>
            </a:r>
          </a:p>
          <a:p>
            <a:r>
              <a:rPr lang="en-US" sz="2000" i="1" dirty="0" smtClean="0">
                <a:solidFill>
                  <a:schemeClr val="bg1"/>
                </a:solidFill>
              </a:rPr>
              <a:t>Burt </a:t>
            </a:r>
            <a:r>
              <a:rPr lang="en-US" sz="2000" i="1" dirty="0">
                <a:solidFill>
                  <a:schemeClr val="bg1"/>
                </a:solidFill>
              </a:rPr>
              <a:t>v. </a:t>
            </a:r>
            <a:r>
              <a:rPr lang="en-US" sz="2000" i="1" dirty="0" err="1">
                <a:solidFill>
                  <a:schemeClr val="bg1"/>
                </a:solidFill>
              </a:rPr>
              <a:t>Titlow</a:t>
            </a:r>
            <a:r>
              <a:rPr lang="en-US" sz="2000" i="1" dirty="0">
                <a:solidFill>
                  <a:schemeClr val="bg1"/>
                </a:solidFill>
              </a:rPr>
              <a:t> (No. 12-414) – was counsel ineffective for allowing respondent to maintain his claim of innocence and is convicted defendant’s subjective testimony that he would have accepted a plea but for ineffective assistance sufficient to demonstrate a reasonable probability that defendant would have accepted the plea</a:t>
            </a:r>
            <a:r>
              <a:rPr lang="en-US" sz="2000" i="1" dirty="0" smtClean="0">
                <a:solidFill>
                  <a:schemeClr val="bg1"/>
                </a:solidFill>
              </a:rPr>
              <a:t>?</a:t>
            </a:r>
          </a:p>
          <a:p>
            <a:r>
              <a:rPr lang="en-US" sz="2000" i="1" dirty="0" err="1" smtClean="0">
                <a:solidFill>
                  <a:schemeClr val="bg1"/>
                </a:solidFill>
              </a:rPr>
              <a:t>Kaley</a:t>
            </a:r>
            <a:r>
              <a:rPr lang="en-US" sz="2000" i="1" dirty="0" smtClean="0">
                <a:solidFill>
                  <a:schemeClr val="bg1"/>
                </a:solidFill>
              </a:rPr>
              <a:t> </a:t>
            </a:r>
            <a:r>
              <a:rPr lang="en-US" sz="2000" i="1" dirty="0">
                <a:solidFill>
                  <a:schemeClr val="bg1"/>
                </a:solidFill>
              </a:rPr>
              <a:t>v. U.S. </a:t>
            </a:r>
            <a:r>
              <a:rPr lang="en-US" sz="2000" i="1" dirty="0" smtClean="0">
                <a:solidFill>
                  <a:schemeClr val="bg1"/>
                </a:solidFill>
              </a:rPr>
              <a:t>(No. 12-464) – when a post-indictment ex </a:t>
            </a:r>
            <a:r>
              <a:rPr lang="en-US" sz="2000" i="1" dirty="0">
                <a:solidFill>
                  <a:schemeClr val="bg1"/>
                </a:solidFill>
              </a:rPr>
              <a:t>parte restraining order freezes assets needed by a criminal defendant to retain counsel of choice, </a:t>
            </a:r>
            <a:r>
              <a:rPr lang="en-US" sz="2000" i="1" dirty="0" smtClean="0">
                <a:solidFill>
                  <a:schemeClr val="bg1"/>
                </a:solidFill>
              </a:rPr>
              <a:t>do the </a:t>
            </a:r>
            <a:r>
              <a:rPr lang="en-US" sz="2000" i="1" dirty="0">
                <a:solidFill>
                  <a:schemeClr val="bg1"/>
                </a:solidFill>
              </a:rPr>
              <a:t>Fifth and Sixth Amendments require a pre-trial, adversarial hearing at which the defendant may challenge the evidentiary support and legal theory of the underlying </a:t>
            </a:r>
            <a:r>
              <a:rPr lang="en-US" sz="2000" i="1" dirty="0" smtClean="0">
                <a:solidFill>
                  <a:schemeClr val="bg1"/>
                </a:solidFill>
              </a:rPr>
              <a:t>charges?</a:t>
            </a:r>
            <a:endParaRPr lang="en-US" sz="2000" i="1" dirty="0">
              <a:solidFill>
                <a:schemeClr val="bg1"/>
              </a:solidFill>
            </a:endParaRPr>
          </a:p>
        </p:txBody>
      </p:sp>
      <p:sp>
        <p:nvSpPr>
          <p:cNvPr id="3" name="Title 2"/>
          <p:cNvSpPr>
            <a:spLocks noGrp="1"/>
          </p:cNvSpPr>
          <p:nvPr>
            <p:ph type="title"/>
          </p:nvPr>
        </p:nvSpPr>
        <p:spPr/>
        <p:txBody>
          <a:bodyPr>
            <a:normAutofit/>
          </a:bodyPr>
          <a:lstStyle/>
          <a:p>
            <a:pPr algn="ctr"/>
            <a:r>
              <a:rPr lang="en-US" dirty="0" smtClean="0">
                <a:solidFill>
                  <a:schemeClr val="bg1"/>
                </a:solidFill>
              </a:rPr>
              <a:t>Preview of </a:t>
            </a:r>
            <a:r>
              <a:rPr lang="en-US" dirty="0">
                <a:solidFill>
                  <a:schemeClr val="bg1"/>
                </a:solidFill>
              </a:rPr>
              <a:t>the </a:t>
            </a:r>
            <a:r>
              <a:rPr lang="en-US" dirty="0" smtClean="0">
                <a:solidFill>
                  <a:schemeClr val="bg1"/>
                </a:solidFill>
              </a:rPr>
              <a:t>2013-2014 </a:t>
            </a:r>
            <a:r>
              <a:rPr lang="en-US" dirty="0">
                <a:solidFill>
                  <a:schemeClr val="bg1"/>
                </a:solidFill>
              </a:rPr>
              <a:t>Term</a:t>
            </a:r>
          </a:p>
        </p:txBody>
      </p:sp>
    </p:spTree>
    <p:extLst>
      <p:ext uri="{BB962C8B-B14F-4D97-AF65-F5344CB8AC3E}">
        <p14:creationId xmlns:p14="http://schemas.microsoft.com/office/powerpoint/2010/main" val="26134028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b="1" dirty="0" smtClean="0">
                <a:solidFill>
                  <a:schemeClr val="bg1"/>
                </a:solidFill>
              </a:rPr>
              <a:t>DOMESTIC VIOLENCE</a:t>
            </a:r>
          </a:p>
          <a:p>
            <a:r>
              <a:rPr lang="en-US" sz="2000" i="1" dirty="0" smtClean="0">
                <a:solidFill>
                  <a:schemeClr val="bg1"/>
                </a:solidFill>
              </a:rPr>
              <a:t>U.S</a:t>
            </a:r>
            <a:r>
              <a:rPr lang="en-US" sz="2000" i="1" dirty="0">
                <a:solidFill>
                  <a:schemeClr val="bg1"/>
                </a:solidFill>
              </a:rPr>
              <a:t>. v. </a:t>
            </a:r>
            <a:r>
              <a:rPr lang="en-US" sz="2000" i="1" dirty="0" err="1" smtClean="0">
                <a:solidFill>
                  <a:schemeClr val="bg1"/>
                </a:solidFill>
              </a:rPr>
              <a:t>Castleman</a:t>
            </a:r>
            <a:r>
              <a:rPr lang="en-US" sz="2000" i="1" dirty="0" smtClean="0">
                <a:solidFill>
                  <a:schemeClr val="bg1"/>
                </a:solidFill>
              </a:rPr>
              <a:t> (No. 12-1371) </a:t>
            </a:r>
            <a:r>
              <a:rPr lang="en-US" sz="2000" i="1" dirty="0" smtClean="0">
                <a:solidFill>
                  <a:schemeClr val="bg1"/>
                </a:solidFill>
              </a:rPr>
              <a:t>– whether a </a:t>
            </a:r>
            <a:r>
              <a:rPr lang="en-US" sz="2000" i="1" dirty="0" smtClean="0">
                <a:solidFill>
                  <a:schemeClr val="bg1"/>
                </a:solidFill>
              </a:rPr>
              <a:t>conviction </a:t>
            </a:r>
            <a:r>
              <a:rPr lang="en-US" sz="2000" i="1" dirty="0">
                <a:solidFill>
                  <a:schemeClr val="bg1"/>
                </a:solidFill>
              </a:rPr>
              <a:t>for misdemeanor domestic assault by intentionally or knowingly causing bodily injury to the mother of his child qualifies as a conviction for a “misdemeanor crime of domestic violence” under 18 U.S.C. § 922(g)(9</a:t>
            </a:r>
            <a:r>
              <a:rPr lang="en-US" sz="2000" i="1" dirty="0" smtClean="0">
                <a:solidFill>
                  <a:schemeClr val="bg1"/>
                </a:solidFill>
              </a:rPr>
              <a:t>)?</a:t>
            </a:r>
            <a:endParaRPr lang="en-US" sz="2000" i="1" dirty="0">
              <a:solidFill>
                <a:schemeClr val="bg1"/>
              </a:solidFill>
            </a:endParaRPr>
          </a:p>
          <a:p>
            <a:pPr marL="0" indent="0">
              <a:buNone/>
            </a:pPr>
            <a:r>
              <a:rPr lang="en-US" sz="2800" b="1" dirty="0" smtClean="0">
                <a:solidFill>
                  <a:schemeClr val="bg1"/>
                </a:solidFill>
              </a:rPr>
              <a:t>INTENT </a:t>
            </a:r>
            <a:r>
              <a:rPr lang="en-US" sz="2800" b="1" dirty="0">
                <a:solidFill>
                  <a:schemeClr val="bg1"/>
                </a:solidFill>
              </a:rPr>
              <a:t>AND STRICT LIABILITY</a:t>
            </a:r>
          </a:p>
          <a:p>
            <a:r>
              <a:rPr lang="en-US" sz="2000" i="1" dirty="0" err="1">
                <a:solidFill>
                  <a:schemeClr val="bg1"/>
                </a:solidFill>
              </a:rPr>
              <a:t>Burrage</a:t>
            </a:r>
            <a:r>
              <a:rPr lang="en-US" sz="2000" i="1" dirty="0">
                <a:solidFill>
                  <a:schemeClr val="bg1"/>
                </a:solidFill>
              </a:rPr>
              <a:t> v. United States (No. 12-7515) </a:t>
            </a:r>
            <a:r>
              <a:rPr lang="en-US" sz="2000" i="1" dirty="0" smtClean="0">
                <a:solidFill>
                  <a:schemeClr val="bg1"/>
                </a:solidFill>
              </a:rPr>
              <a:t>– is </a:t>
            </a:r>
            <a:r>
              <a:rPr lang="en-US" sz="2000" i="1" dirty="0">
                <a:solidFill>
                  <a:schemeClr val="bg1"/>
                </a:solidFill>
              </a:rPr>
              <a:t>distribution of drugs causing death under 21 U.S.C. § 841 </a:t>
            </a:r>
            <a:r>
              <a:rPr lang="en-US" sz="2000" i="1" dirty="0" smtClean="0">
                <a:solidFill>
                  <a:schemeClr val="bg1"/>
                </a:solidFill>
              </a:rPr>
              <a:t>a </a:t>
            </a:r>
            <a:r>
              <a:rPr lang="en-US" sz="2000" i="1" dirty="0">
                <a:solidFill>
                  <a:schemeClr val="bg1"/>
                </a:solidFill>
              </a:rPr>
              <a:t>strict liability crime, and can </a:t>
            </a:r>
            <a:r>
              <a:rPr lang="en-US" sz="2000" i="1" dirty="0" smtClean="0">
                <a:solidFill>
                  <a:schemeClr val="bg1"/>
                </a:solidFill>
              </a:rPr>
              <a:t>one be </a:t>
            </a:r>
            <a:r>
              <a:rPr lang="en-US" sz="2000" i="1" dirty="0">
                <a:solidFill>
                  <a:schemeClr val="bg1"/>
                </a:solidFill>
              </a:rPr>
              <a:t>convicted for distribution of heroin causing death if the heroin was not the sole cause of death of a person</a:t>
            </a:r>
            <a:r>
              <a:rPr lang="en-US" sz="2000" i="1" dirty="0" smtClean="0">
                <a:solidFill>
                  <a:schemeClr val="bg1"/>
                </a:solidFill>
              </a:rPr>
              <a:t>?</a:t>
            </a:r>
          </a:p>
        </p:txBody>
      </p:sp>
      <p:sp>
        <p:nvSpPr>
          <p:cNvPr id="3" name="Title 2"/>
          <p:cNvSpPr>
            <a:spLocks noGrp="1"/>
          </p:cNvSpPr>
          <p:nvPr>
            <p:ph type="title"/>
          </p:nvPr>
        </p:nvSpPr>
        <p:spPr/>
        <p:txBody>
          <a:bodyPr>
            <a:normAutofit/>
          </a:bodyPr>
          <a:lstStyle/>
          <a:p>
            <a:pPr algn="ctr"/>
            <a:r>
              <a:rPr lang="en-US" dirty="0" smtClean="0">
                <a:solidFill>
                  <a:schemeClr val="bg1"/>
                </a:solidFill>
              </a:rPr>
              <a:t>Preview of </a:t>
            </a:r>
            <a:r>
              <a:rPr lang="en-US" dirty="0">
                <a:solidFill>
                  <a:schemeClr val="bg1"/>
                </a:solidFill>
              </a:rPr>
              <a:t>the </a:t>
            </a:r>
            <a:r>
              <a:rPr lang="en-US" dirty="0" smtClean="0">
                <a:solidFill>
                  <a:schemeClr val="bg1"/>
                </a:solidFill>
              </a:rPr>
              <a:t>2013-2014 </a:t>
            </a:r>
            <a:r>
              <a:rPr lang="en-US" dirty="0">
                <a:solidFill>
                  <a:schemeClr val="bg1"/>
                </a:solidFill>
              </a:rPr>
              <a:t>Term</a:t>
            </a:r>
          </a:p>
        </p:txBody>
      </p:sp>
    </p:spTree>
    <p:extLst>
      <p:ext uri="{BB962C8B-B14F-4D97-AF65-F5344CB8AC3E}">
        <p14:creationId xmlns:p14="http://schemas.microsoft.com/office/powerpoint/2010/main" val="30773918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2800" b="1" dirty="0" smtClean="0">
                <a:solidFill>
                  <a:schemeClr val="bg1"/>
                </a:solidFill>
              </a:rPr>
              <a:t>RESTITUTION</a:t>
            </a:r>
            <a:endParaRPr lang="en-US" sz="2800" b="1" dirty="0">
              <a:solidFill>
                <a:schemeClr val="bg1"/>
              </a:solidFill>
            </a:endParaRPr>
          </a:p>
          <a:p>
            <a:r>
              <a:rPr lang="en-US" sz="2000" i="1" dirty="0" err="1" smtClean="0">
                <a:solidFill>
                  <a:schemeClr val="bg1"/>
                </a:solidFill>
              </a:rPr>
              <a:t>Paroline</a:t>
            </a:r>
            <a:r>
              <a:rPr lang="en-US" sz="2000" i="1" dirty="0" smtClean="0">
                <a:solidFill>
                  <a:schemeClr val="bg1"/>
                </a:solidFill>
              </a:rPr>
              <a:t> </a:t>
            </a:r>
            <a:r>
              <a:rPr lang="en-US" sz="2000" i="1" dirty="0">
                <a:solidFill>
                  <a:schemeClr val="bg1"/>
                </a:solidFill>
              </a:rPr>
              <a:t>v. U.S</a:t>
            </a:r>
            <a:r>
              <a:rPr lang="en-US" sz="2000" i="1" dirty="0" smtClean="0">
                <a:solidFill>
                  <a:schemeClr val="bg1"/>
                </a:solidFill>
              </a:rPr>
              <a:t>. (No. 12-8561) </a:t>
            </a:r>
            <a:r>
              <a:rPr lang="en-US" sz="2000" i="1" dirty="0" smtClean="0">
                <a:solidFill>
                  <a:schemeClr val="bg1"/>
                </a:solidFill>
              </a:rPr>
              <a:t>– what, </a:t>
            </a:r>
            <a:r>
              <a:rPr lang="en-US" sz="2000" i="1" dirty="0">
                <a:solidFill>
                  <a:schemeClr val="bg1"/>
                </a:solidFill>
              </a:rPr>
              <a:t>if any, causal relationship or nexus between the defendant's conduct and the victim's harm or damages must the government or the victim establish in order to recover restitution under 18 U.S.C. Sec. 2259?</a:t>
            </a:r>
            <a:endParaRPr lang="en-US" sz="2000" b="1" dirty="0" smtClean="0">
              <a:solidFill>
                <a:schemeClr val="bg1"/>
              </a:solidFill>
            </a:endParaRPr>
          </a:p>
          <a:p>
            <a:pPr marL="0" indent="0">
              <a:buNone/>
            </a:pPr>
            <a:r>
              <a:rPr lang="en-US" sz="2800" b="1" dirty="0" smtClean="0">
                <a:solidFill>
                  <a:schemeClr val="bg1"/>
                </a:solidFill>
              </a:rPr>
              <a:t>TREATIES</a:t>
            </a:r>
          </a:p>
          <a:p>
            <a:r>
              <a:rPr lang="en-US" sz="2000" i="1" dirty="0" smtClean="0">
                <a:solidFill>
                  <a:schemeClr val="bg1"/>
                </a:solidFill>
              </a:rPr>
              <a:t>Bond </a:t>
            </a:r>
            <a:r>
              <a:rPr lang="en-US" sz="2000" i="1" dirty="0">
                <a:solidFill>
                  <a:schemeClr val="bg1"/>
                </a:solidFill>
              </a:rPr>
              <a:t>v. U.S. </a:t>
            </a:r>
            <a:r>
              <a:rPr lang="en-US" sz="2000" i="1" dirty="0" smtClean="0">
                <a:solidFill>
                  <a:schemeClr val="bg1"/>
                </a:solidFill>
              </a:rPr>
              <a:t>(No. 12-158) – does the Chemical </a:t>
            </a:r>
            <a:r>
              <a:rPr lang="en-US" sz="2000" i="1" dirty="0">
                <a:solidFill>
                  <a:schemeClr val="bg1"/>
                </a:solidFill>
              </a:rPr>
              <a:t>Weapons Convention Implementation </a:t>
            </a:r>
            <a:r>
              <a:rPr lang="en-US" sz="2000" i="1" dirty="0" smtClean="0">
                <a:solidFill>
                  <a:schemeClr val="bg1"/>
                </a:solidFill>
              </a:rPr>
              <a:t>Act apply to ordinary </a:t>
            </a:r>
            <a:r>
              <a:rPr lang="en-US" sz="2000" i="1" dirty="0">
                <a:solidFill>
                  <a:schemeClr val="bg1"/>
                </a:solidFill>
              </a:rPr>
              <a:t>poisoning </a:t>
            </a:r>
            <a:r>
              <a:rPr lang="en-US" sz="2000" i="1" dirty="0" smtClean="0">
                <a:solidFill>
                  <a:schemeClr val="bg1"/>
                </a:solidFill>
              </a:rPr>
              <a:t>cases?</a:t>
            </a:r>
          </a:p>
        </p:txBody>
      </p:sp>
      <p:sp>
        <p:nvSpPr>
          <p:cNvPr id="3" name="Title 2"/>
          <p:cNvSpPr>
            <a:spLocks noGrp="1"/>
          </p:cNvSpPr>
          <p:nvPr>
            <p:ph type="title"/>
          </p:nvPr>
        </p:nvSpPr>
        <p:spPr/>
        <p:txBody>
          <a:bodyPr>
            <a:normAutofit/>
          </a:bodyPr>
          <a:lstStyle/>
          <a:p>
            <a:pPr algn="ctr"/>
            <a:r>
              <a:rPr lang="en-US" dirty="0" smtClean="0">
                <a:solidFill>
                  <a:schemeClr val="bg1"/>
                </a:solidFill>
              </a:rPr>
              <a:t>Preview of </a:t>
            </a:r>
            <a:r>
              <a:rPr lang="en-US" dirty="0">
                <a:solidFill>
                  <a:schemeClr val="bg1"/>
                </a:solidFill>
              </a:rPr>
              <a:t>the </a:t>
            </a:r>
            <a:r>
              <a:rPr lang="en-US" dirty="0" smtClean="0">
                <a:solidFill>
                  <a:schemeClr val="bg1"/>
                </a:solidFill>
              </a:rPr>
              <a:t>2013-2014 </a:t>
            </a:r>
            <a:r>
              <a:rPr lang="en-US" dirty="0">
                <a:solidFill>
                  <a:schemeClr val="bg1"/>
                </a:solidFill>
              </a:rPr>
              <a:t>Term</a:t>
            </a:r>
          </a:p>
        </p:txBody>
      </p:sp>
    </p:spTree>
    <p:extLst>
      <p:ext uri="{BB962C8B-B14F-4D97-AF65-F5344CB8AC3E}">
        <p14:creationId xmlns:p14="http://schemas.microsoft.com/office/powerpoint/2010/main" val="34716632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www.avoiceformen.com/portal/wp-content/uploads/2013/01/Questions.jpg"/>
          <p:cNvPicPr>
            <a:picLocks noChangeAspect="1" noChangeArrowheads="1"/>
          </p:cNvPicPr>
          <p:nvPr/>
        </p:nvPicPr>
        <p:blipFill rotWithShape="1">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r="12311"/>
          <a:stretch/>
        </p:blipFill>
        <p:spPr bwMode="auto">
          <a:xfrm>
            <a:off x="685800" y="457200"/>
            <a:ext cx="7754687" cy="58189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555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i="1" dirty="0" smtClean="0"/>
              <a:t>Bailey </a:t>
            </a:r>
            <a:r>
              <a:rPr lang="en-US" i="1" dirty="0"/>
              <a:t>v. United States</a:t>
            </a:r>
            <a:r>
              <a:rPr lang="en-US" dirty="0"/>
              <a:t>, No. 11-770, decided February 19, 2013 [scope of search incident to search warrant</a:t>
            </a:r>
            <a:r>
              <a:rPr lang="en-US" dirty="0" smtClean="0"/>
              <a:t>]</a:t>
            </a:r>
          </a:p>
          <a:p>
            <a:r>
              <a:rPr lang="en-US" i="1" dirty="0" smtClean="0"/>
              <a:t>Florida </a:t>
            </a:r>
            <a:r>
              <a:rPr lang="en-US" i="1" dirty="0"/>
              <a:t>v. Harris</a:t>
            </a:r>
            <a:r>
              <a:rPr lang="en-US" dirty="0"/>
              <a:t>, No. 11-817, decided February 19, 2013 [drug dogs and traffic stop searches]</a:t>
            </a:r>
            <a:endParaRPr lang="en-US" dirty="0" smtClean="0"/>
          </a:p>
          <a:p>
            <a:r>
              <a:rPr lang="en-US" i="1" dirty="0" smtClean="0"/>
              <a:t>Florida </a:t>
            </a:r>
            <a:r>
              <a:rPr lang="en-US" i="1" dirty="0"/>
              <a:t>v. </a:t>
            </a:r>
            <a:r>
              <a:rPr lang="en-US" i="1" dirty="0" err="1"/>
              <a:t>Jardines</a:t>
            </a:r>
            <a:r>
              <a:rPr lang="en-US" dirty="0"/>
              <a:t>, No. 11–564, decided March 26, 2013 [drug dog at front door of home</a:t>
            </a:r>
            <a:r>
              <a:rPr lang="en-US" dirty="0" smtClean="0"/>
              <a:t>]</a:t>
            </a:r>
          </a:p>
          <a:p>
            <a:r>
              <a:rPr lang="en-US" i="1" dirty="0" smtClean="0"/>
              <a:t>Maryland </a:t>
            </a:r>
            <a:r>
              <a:rPr lang="en-US" i="1" dirty="0"/>
              <a:t>v. King</a:t>
            </a:r>
            <a:r>
              <a:rPr lang="en-US" dirty="0"/>
              <a:t>, No. 12–207, decided June 3, 2013 [DNA testing of arrestees</a:t>
            </a:r>
            <a:r>
              <a:rPr lang="en-US" dirty="0" smtClean="0"/>
              <a:t>]</a:t>
            </a:r>
          </a:p>
          <a:p>
            <a:r>
              <a:rPr lang="en-US" i="1" dirty="0" smtClean="0"/>
              <a:t>Missouri </a:t>
            </a:r>
            <a:r>
              <a:rPr lang="en-US" i="1" dirty="0"/>
              <a:t>v. McNeely</a:t>
            </a:r>
            <a:r>
              <a:rPr lang="en-US" dirty="0"/>
              <a:t>, No. 11–1425, decided April 17, 2013 [warrantless taking of blood to determine blood-alcohol level in routine DUI case]</a:t>
            </a:r>
          </a:p>
        </p:txBody>
      </p:sp>
      <p:sp>
        <p:nvSpPr>
          <p:cNvPr id="3" name="Title 2"/>
          <p:cNvSpPr>
            <a:spLocks noGrp="1"/>
          </p:cNvSpPr>
          <p:nvPr>
            <p:ph type="title"/>
          </p:nvPr>
        </p:nvSpPr>
        <p:spPr/>
        <p:txBody>
          <a:bodyPr/>
          <a:lstStyle/>
          <a:p>
            <a:pPr algn="ctr"/>
            <a:r>
              <a:rPr lang="en-US" b="1" dirty="0" smtClean="0"/>
              <a:t>Fourth Amendment Cases</a:t>
            </a:r>
            <a:endParaRPr lang="en-US" b="1" dirty="0"/>
          </a:p>
        </p:txBody>
      </p:sp>
      <p:pic>
        <p:nvPicPr>
          <p:cNvPr id="4" name="Picture 2" descr="http://blog.logmycalls.com/Portals/155740/images/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222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Preparing </a:t>
            </a:r>
            <a:r>
              <a:rPr lang="en-US" dirty="0"/>
              <a:t>to execute a </a:t>
            </a:r>
            <a:r>
              <a:rPr lang="en-US" dirty="0" smtClean="0"/>
              <a:t>search warrant on an apartment, police saw </a:t>
            </a:r>
            <a:r>
              <a:rPr lang="en-US" dirty="0"/>
              <a:t>two </a:t>
            </a:r>
            <a:r>
              <a:rPr lang="en-US" dirty="0" smtClean="0"/>
              <a:t>men leave and </a:t>
            </a:r>
            <a:r>
              <a:rPr lang="en-US" dirty="0"/>
              <a:t>drive away. </a:t>
            </a:r>
            <a:r>
              <a:rPr lang="en-US" dirty="0" smtClean="0"/>
              <a:t>The car was followed for a </a:t>
            </a:r>
            <a:r>
              <a:rPr lang="en-US" dirty="0"/>
              <a:t>mile before </a:t>
            </a:r>
            <a:r>
              <a:rPr lang="en-US" dirty="0" smtClean="0"/>
              <a:t>being stopped.  Keys were found during a pat-down search, and after arrest, it was discovered </a:t>
            </a:r>
            <a:r>
              <a:rPr lang="en-US" dirty="0"/>
              <a:t>that one </a:t>
            </a:r>
            <a:r>
              <a:rPr lang="en-US" dirty="0" smtClean="0"/>
              <a:t>the keys </a:t>
            </a:r>
            <a:r>
              <a:rPr lang="en-US" dirty="0"/>
              <a:t>unlocked the </a:t>
            </a:r>
            <a:r>
              <a:rPr lang="en-US" dirty="0" smtClean="0"/>
              <a:t>apartment.</a:t>
            </a:r>
          </a:p>
          <a:p>
            <a:r>
              <a:rPr lang="en-US" dirty="0" smtClean="0"/>
              <a:t>Was the detention justified as (1) incident </a:t>
            </a:r>
            <a:r>
              <a:rPr lang="en-US" dirty="0"/>
              <a:t>to the execution of a search warrant (</a:t>
            </a:r>
            <a:r>
              <a:rPr lang="en-US" i="1" dirty="0"/>
              <a:t>Michigan v. </a:t>
            </a:r>
            <a:r>
              <a:rPr lang="en-US" i="1" dirty="0" smtClean="0"/>
              <a:t>Summers</a:t>
            </a:r>
            <a:r>
              <a:rPr lang="en-US" dirty="0" smtClean="0"/>
              <a:t>) or (2) supported </a:t>
            </a:r>
            <a:r>
              <a:rPr lang="en-US" dirty="0"/>
              <a:t>by reasonable </a:t>
            </a:r>
            <a:r>
              <a:rPr lang="en-US" dirty="0" smtClean="0"/>
              <a:t>suspicion (</a:t>
            </a:r>
            <a:r>
              <a:rPr lang="en-US" i="1" dirty="0" smtClean="0"/>
              <a:t>Terry </a:t>
            </a:r>
            <a:r>
              <a:rPr lang="en-US" i="1" dirty="0"/>
              <a:t>v. </a:t>
            </a:r>
            <a:r>
              <a:rPr lang="en-US" i="1" dirty="0" smtClean="0"/>
              <a:t>Ohio</a:t>
            </a:r>
            <a:r>
              <a:rPr lang="en-US" dirty="0" smtClean="0"/>
              <a:t>)?</a:t>
            </a:r>
          </a:p>
          <a:p>
            <a:r>
              <a:rPr lang="en-US" dirty="0" smtClean="0">
                <a:solidFill>
                  <a:schemeClr val="bg1"/>
                </a:solidFill>
              </a:rPr>
              <a:t>The </a:t>
            </a:r>
            <a:r>
              <a:rPr lang="en-US" dirty="0">
                <a:solidFill>
                  <a:schemeClr val="bg1"/>
                </a:solidFill>
              </a:rPr>
              <a:t>rule in </a:t>
            </a:r>
            <a:r>
              <a:rPr lang="en-US" i="1" dirty="0">
                <a:solidFill>
                  <a:schemeClr val="bg1"/>
                </a:solidFill>
              </a:rPr>
              <a:t>Summers</a:t>
            </a:r>
            <a:r>
              <a:rPr lang="en-US" dirty="0">
                <a:solidFill>
                  <a:schemeClr val="bg1"/>
                </a:solidFill>
              </a:rPr>
              <a:t> is limited to the immediate vicinity of the premises to be searched and does not apply here, where Bailey was detained at a point beyond any reasonable understanding of the immediate vicinity of the premises in question.</a:t>
            </a:r>
          </a:p>
        </p:txBody>
      </p:sp>
      <p:sp>
        <p:nvSpPr>
          <p:cNvPr id="3" name="Title 2"/>
          <p:cNvSpPr>
            <a:spLocks noGrp="1"/>
          </p:cNvSpPr>
          <p:nvPr>
            <p:ph type="title"/>
          </p:nvPr>
        </p:nvSpPr>
        <p:spPr/>
        <p:txBody>
          <a:bodyPr/>
          <a:lstStyle/>
          <a:p>
            <a:pPr algn="ctr"/>
            <a:r>
              <a:rPr lang="en-US" b="1" i="1" dirty="0" smtClean="0"/>
              <a:t>Bailey </a:t>
            </a:r>
            <a:r>
              <a:rPr lang="en-US" b="1" i="1" dirty="0"/>
              <a:t>v. United States</a:t>
            </a:r>
          </a:p>
        </p:txBody>
      </p:sp>
      <p:pic>
        <p:nvPicPr>
          <p:cNvPr id="5" name="Picture 2" descr="http://blog.logmycalls.com/Portals/155740/images/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570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During a </a:t>
            </a:r>
            <a:r>
              <a:rPr lang="en-US" dirty="0"/>
              <a:t>routine traffic </a:t>
            </a:r>
            <a:r>
              <a:rPr lang="en-US" dirty="0" smtClean="0"/>
              <a:t>stop, police observed Harris’s </a:t>
            </a:r>
            <a:r>
              <a:rPr lang="en-US" dirty="0"/>
              <a:t>nervousness and an open beer can, </a:t>
            </a:r>
            <a:r>
              <a:rPr lang="en-US" dirty="0" smtClean="0"/>
              <a:t>and sought </a:t>
            </a:r>
            <a:r>
              <a:rPr lang="en-US" dirty="0"/>
              <a:t>consent to search Harris’s </a:t>
            </a:r>
            <a:r>
              <a:rPr lang="en-US" dirty="0" smtClean="0"/>
              <a:t>truck, which was refused.  A trained </a:t>
            </a:r>
            <a:r>
              <a:rPr lang="en-US" dirty="0"/>
              <a:t>narcotics </a:t>
            </a:r>
            <a:r>
              <a:rPr lang="en-US" dirty="0" smtClean="0"/>
              <a:t>dog alerted, </a:t>
            </a:r>
            <a:r>
              <a:rPr lang="en-US" dirty="0"/>
              <a:t>leading </a:t>
            </a:r>
            <a:r>
              <a:rPr lang="en-US" dirty="0" smtClean="0"/>
              <a:t>the officer to </a:t>
            </a:r>
            <a:r>
              <a:rPr lang="en-US" dirty="0"/>
              <a:t>conclude that he had probable cause for a search. That search turned up nothing </a:t>
            </a:r>
            <a:r>
              <a:rPr lang="en-US" dirty="0" smtClean="0"/>
              <a:t>the dog was </a:t>
            </a:r>
            <a:r>
              <a:rPr lang="en-US" dirty="0"/>
              <a:t>trained to detect, but did reveal pseudoephedrine and other ingredients for manufacturing methamphetamine</a:t>
            </a:r>
            <a:r>
              <a:rPr lang="en-US" dirty="0" smtClean="0"/>
              <a:t>.  In </a:t>
            </a:r>
            <a:r>
              <a:rPr lang="en-US" dirty="0"/>
              <a:t>a subsequent stop while Harris was out on bail, </a:t>
            </a:r>
            <a:r>
              <a:rPr lang="en-US" dirty="0" smtClean="0"/>
              <a:t>the same dog again </a:t>
            </a:r>
            <a:r>
              <a:rPr lang="en-US" dirty="0"/>
              <a:t>alerted on Harris’s truck but nothing </a:t>
            </a:r>
            <a:r>
              <a:rPr lang="en-US" dirty="0" smtClean="0"/>
              <a:t>was </a:t>
            </a:r>
            <a:r>
              <a:rPr lang="en-US" dirty="0"/>
              <a:t>found</a:t>
            </a:r>
            <a:r>
              <a:rPr lang="en-US" dirty="0" smtClean="0"/>
              <a:t>.</a:t>
            </a:r>
          </a:p>
          <a:p>
            <a:r>
              <a:rPr lang="en-US" dirty="0" smtClean="0"/>
              <a:t> </a:t>
            </a:r>
            <a:r>
              <a:rPr lang="en-US" dirty="0"/>
              <a:t>At a suppression hearing, </a:t>
            </a:r>
            <a:r>
              <a:rPr lang="en-US" dirty="0" smtClean="0"/>
              <a:t>Harris’s </a:t>
            </a:r>
            <a:r>
              <a:rPr lang="en-US" dirty="0"/>
              <a:t>attorney did not contest the quality of </a:t>
            </a:r>
            <a:r>
              <a:rPr lang="en-US" dirty="0" smtClean="0"/>
              <a:t>the dog’s training in drug detection, </a:t>
            </a:r>
            <a:r>
              <a:rPr lang="en-US" dirty="0"/>
              <a:t>focusing instead on </a:t>
            </a:r>
            <a:r>
              <a:rPr lang="en-US" dirty="0" smtClean="0"/>
              <a:t>the dog’s certification </a:t>
            </a:r>
            <a:r>
              <a:rPr lang="en-US" dirty="0"/>
              <a:t>and performance in the field, particularly in the two stops of Harris’s truck</a:t>
            </a:r>
            <a:r>
              <a:rPr lang="en-US" dirty="0" smtClean="0"/>
              <a:t>.</a:t>
            </a:r>
          </a:p>
          <a:p>
            <a:r>
              <a:rPr lang="en-US" dirty="0" smtClean="0">
                <a:solidFill>
                  <a:schemeClr val="bg1"/>
                </a:solidFill>
              </a:rPr>
              <a:t>Because </a:t>
            </a:r>
            <a:r>
              <a:rPr lang="en-US" dirty="0">
                <a:solidFill>
                  <a:schemeClr val="bg1"/>
                </a:solidFill>
              </a:rPr>
              <a:t>training and testing records supported </a:t>
            </a:r>
            <a:r>
              <a:rPr lang="en-US" dirty="0" smtClean="0">
                <a:solidFill>
                  <a:schemeClr val="bg1"/>
                </a:solidFill>
              </a:rPr>
              <a:t>the dog’s reliability </a:t>
            </a:r>
            <a:r>
              <a:rPr lang="en-US" dirty="0">
                <a:solidFill>
                  <a:schemeClr val="bg1"/>
                </a:solidFill>
              </a:rPr>
              <a:t>in detecting drugs and Harris failed to undermine that evidence, </a:t>
            </a:r>
            <a:r>
              <a:rPr lang="en-US" dirty="0" smtClean="0">
                <a:solidFill>
                  <a:schemeClr val="bg1"/>
                </a:solidFill>
              </a:rPr>
              <a:t>police had </a:t>
            </a:r>
            <a:r>
              <a:rPr lang="en-US" dirty="0">
                <a:solidFill>
                  <a:schemeClr val="bg1"/>
                </a:solidFill>
              </a:rPr>
              <a:t>probable cause to search Harris’s truck.</a:t>
            </a:r>
          </a:p>
        </p:txBody>
      </p:sp>
      <p:sp>
        <p:nvSpPr>
          <p:cNvPr id="3" name="Title 2"/>
          <p:cNvSpPr>
            <a:spLocks noGrp="1"/>
          </p:cNvSpPr>
          <p:nvPr>
            <p:ph type="title"/>
          </p:nvPr>
        </p:nvSpPr>
        <p:spPr/>
        <p:txBody>
          <a:bodyPr/>
          <a:lstStyle/>
          <a:p>
            <a:pPr algn="ctr"/>
            <a:r>
              <a:rPr lang="en-US" b="1" i="1" dirty="0"/>
              <a:t>Florida v. Harris</a:t>
            </a:r>
          </a:p>
        </p:txBody>
      </p:sp>
      <p:pic>
        <p:nvPicPr>
          <p:cNvPr id="5" name="Picture 2" descr="http://blog.logmycalls.com/Portals/155740/images/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457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Police </a:t>
            </a:r>
            <a:r>
              <a:rPr lang="en-US" dirty="0"/>
              <a:t>took a drug-sniffing dog </a:t>
            </a:r>
            <a:r>
              <a:rPr lang="en-US" dirty="0" smtClean="0"/>
              <a:t>onto </a:t>
            </a:r>
            <a:r>
              <a:rPr lang="en-US" dirty="0" err="1"/>
              <a:t>Jardines</a:t>
            </a:r>
            <a:r>
              <a:rPr lang="en-US" dirty="0"/>
              <a:t>’ front porch, where the dog gave a positive alert for narcotics.  Based on the alert, the officers obtained a warrant for a search, which revealed marijuana </a:t>
            </a:r>
            <a:r>
              <a:rPr lang="en-US" dirty="0" smtClean="0"/>
              <a:t>plants.</a:t>
            </a:r>
          </a:p>
          <a:p>
            <a:r>
              <a:rPr lang="en-US" dirty="0" smtClean="0"/>
              <a:t>The trial court suppressed the </a:t>
            </a:r>
            <a:r>
              <a:rPr lang="en-US" dirty="0"/>
              <a:t>evidence, holding that the officers had engaged in a Fourth Amendment search unsupported by probable </a:t>
            </a:r>
            <a:r>
              <a:rPr lang="en-US" dirty="0" smtClean="0"/>
              <a:t>cause.</a:t>
            </a:r>
          </a:p>
          <a:p>
            <a:r>
              <a:rPr lang="en-US" dirty="0" smtClean="0">
                <a:solidFill>
                  <a:schemeClr val="bg1"/>
                </a:solidFill>
              </a:rPr>
              <a:t>The </a:t>
            </a:r>
            <a:r>
              <a:rPr lang="en-US" dirty="0">
                <a:solidFill>
                  <a:schemeClr val="bg1"/>
                </a:solidFill>
              </a:rPr>
              <a:t>investigation of </a:t>
            </a:r>
            <a:r>
              <a:rPr lang="en-US" dirty="0" err="1">
                <a:solidFill>
                  <a:schemeClr val="bg1"/>
                </a:solidFill>
              </a:rPr>
              <a:t>Jardines</a:t>
            </a:r>
            <a:r>
              <a:rPr lang="en-US" dirty="0">
                <a:solidFill>
                  <a:schemeClr val="bg1"/>
                </a:solidFill>
              </a:rPr>
              <a:t>’ home was a “search” within the meaning of the Fourth Amendment</a:t>
            </a:r>
            <a:r>
              <a:rPr lang="en-US" dirty="0" smtClean="0">
                <a:solidFill>
                  <a:schemeClr val="bg1"/>
                </a:solidFill>
              </a:rPr>
              <a:t>.</a:t>
            </a:r>
            <a:endParaRPr lang="en-US" dirty="0">
              <a:solidFill>
                <a:schemeClr val="bg1"/>
              </a:solidFill>
            </a:endParaRPr>
          </a:p>
        </p:txBody>
      </p:sp>
      <p:sp>
        <p:nvSpPr>
          <p:cNvPr id="3" name="Title 2"/>
          <p:cNvSpPr>
            <a:spLocks noGrp="1"/>
          </p:cNvSpPr>
          <p:nvPr>
            <p:ph type="title"/>
          </p:nvPr>
        </p:nvSpPr>
        <p:spPr/>
        <p:txBody>
          <a:bodyPr/>
          <a:lstStyle/>
          <a:p>
            <a:pPr algn="ctr"/>
            <a:r>
              <a:rPr lang="en-US" b="1" i="1" dirty="0"/>
              <a:t>Florida v. </a:t>
            </a:r>
            <a:r>
              <a:rPr lang="en-US" b="1" i="1" dirty="0" err="1"/>
              <a:t>Jardines</a:t>
            </a:r>
            <a:endParaRPr lang="en-US" b="1" i="1" dirty="0"/>
          </a:p>
        </p:txBody>
      </p:sp>
      <p:pic>
        <p:nvPicPr>
          <p:cNvPr id="5" name="Picture 2" descr="http://blog.logmycalls.com/Portals/155740/images/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0999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After </a:t>
            </a:r>
            <a:r>
              <a:rPr lang="en-US" dirty="0" smtClean="0"/>
              <a:t>arrest </a:t>
            </a:r>
            <a:r>
              <a:rPr lang="en-US" dirty="0"/>
              <a:t>on </a:t>
            </a:r>
            <a:r>
              <a:rPr lang="en-US" dirty="0" smtClean="0"/>
              <a:t>assault </a:t>
            </a:r>
            <a:r>
              <a:rPr lang="en-US" dirty="0"/>
              <a:t>charges, </a:t>
            </a:r>
            <a:r>
              <a:rPr lang="en-US" dirty="0" smtClean="0"/>
              <a:t>King </a:t>
            </a:r>
            <a:r>
              <a:rPr lang="en-US" dirty="0"/>
              <a:t>was </a:t>
            </a:r>
            <a:r>
              <a:rPr lang="en-US" dirty="0" smtClean="0"/>
              <a:t>booked and a </a:t>
            </a:r>
            <a:r>
              <a:rPr lang="en-US" dirty="0"/>
              <a:t>cheek swab </a:t>
            </a:r>
            <a:r>
              <a:rPr lang="en-US" dirty="0" smtClean="0"/>
              <a:t>DNA </a:t>
            </a:r>
            <a:r>
              <a:rPr lang="en-US" dirty="0"/>
              <a:t>sample </a:t>
            </a:r>
            <a:r>
              <a:rPr lang="en-US" dirty="0" smtClean="0"/>
              <a:t>was taken pursuant </a:t>
            </a:r>
            <a:r>
              <a:rPr lang="en-US" dirty="0"/>
              <a:t>to the Maryland DNA Collection Act (Act). The swab was matched to an unsolved 2003 rape, and King was charged with that crime. He moved to suppress the DNA match, arguing that the Act violated the Fourth </a:t>
            </a:r>
            <a:r>
              <a:rPr lang="en-US" dirty="0" smtClean="0"/>
              <a:t>Amendment.</a:t>
            </a:r>
          </a:p>
          <a:p>
            <a:r>
              <a:rPr lang="en-US" dirty="0" smtClean="0">
                <a:solidFill>
                  <a:schemeClr val="bg1"/>
                </a:solidFill>
              </a:rPr>
              <a:t>When </a:t>
            </a:r>
            <a:r>
              <a:rPr lang="en-US" dirty="0">
                <a:solidFill>
                  <a:schemeClr val="bg1"/>
                </a:solidFill>
              </a:rPr>
              <a:t>officers make an arrest supported by probable cause to hold for a serious offense and bring the suspect to the station to be detained in custody, taking and analyzing a cheek swab of the arrestee’s DNA is, like fingerprinting and photographing, a legitimate police booking procedure that is reasonable under the Fourth Amendment.</a:t>
            </a:r>
          </a:p>
        </p:txBody>
      </p:sp>
      <p:sp>
        <p:nvSpPr>
          <p:cNvPr id="3" name="Title 2"/>
          <p:cNvSpPr>
            <a:spLocks noGrp="1"/>
          </p:cNvSpPr>
          <p:nvPr>
            <p:ph type="title"/>
          </p:nvPr>
        </p:nvSpPr>
        <p:spPr/>
        <p:txBody>
          <a:bodyPr/>
          <a:lstStyle/>
          <a:p>
            <a:pPr algn="ctr"/>
            <a:r>
              <a:rPr lang="en-US" b="1" i="1" dirty="0"/>
              <a:t>Maryland v. King</a:t>
            </a:r>
          </a:p>
        </p:txBody>
      </p:sp>
      <p:pic>
        <p:nvPicPr>
          <p:cNvPr id="5" name="Picture 2" descr="http://blog.logmycalls.com/Portals/155740/images/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6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85000" lnSpcReduction="20000"/>
          </a:bodyPr>
          <a:lstStyle/>
          <a:p>
            <a:r>
              <a:rPr lang="en-US" dirty="0" smtClean="0"/>
              <a:t>Stopped for </a:t>
            </a:r>
            <a:r>
              <a:rPr lang="en-US" dirty="0"/>
              <a:t>speeding and crossing the </a:t>
            </a:r>
            <a:r>
              <a:rPr lang="en-US" dirty="0" smtClean="0"/>
              <a:t>centerline, McNeely declined </a:t>
            </a:r>
            <a:r>
              <a:rPr lang="en-US" dirty="0"/>
              <a:t>to take a breath test to measure his blood alcohol concentration (BAC</a:t>
            </a:r>
            <a:r>
              <a:rPr lang="en-US" dirty="0" smtClean="0"/>
              <a:t>).  Following his arrest, he was taken </a:t>
            </a:r>
            <a:r>
              <a:rPr lang="en-US" dirty="0"/>
              <a:t>to a nearby hospital for blood </a:t>
            </a:r>
            <a:r>
              <a:rPr lang="en-US" dirty="0" smtClean="0"/>
              <a:t>testing, where the officer directed a lab technician to take the sample. </a:t>
            </a:r>
            <a:r>
              <a:rPr lang="en-US" dirty="0"/>
              <a:t>The officer never attempted to secure a search warrant</a:t>
            </a:r>
            <a:r>
              <a:rPr lang="en-US" dirty="0" smtClean="0"/>
              <a:t>.  McNeely moved </a:t>
            </a:r>
            <a:r>
              <a:rPr lang="en-US" dirty="0"/>
              <a:t>to suppress the blood test result, arguing that taking his blood without a warrant violated his Fourth Amendment rights</a:t>
            </a:r>
            <a:r>
              <a:rPr lang="en-US" dirty="0" smtClean="0"/>
              <a:t>.</a:t>
            </a:r>
          </a:p>
          <a:p>
            <a:r>
              <a:rPr lang="en-US" dirty="0" smtClean="0">
                <a:solidFill>
                  <a:schemeClr val="bg1"/>
                </a:solidFill>
              </a:rPr>
              <a:t>In </a:t>
            </a:r>
            <a:r>
              <a:rPr lang="en-US" dirty="0">
                <a:solidFill>
                  <a:schemeClr val="bg1"/>
                </a:solidFill>
              </a:rPr>
              <a:t>routine drunk-driving investigations, the natural dissipation of alcohol in the bloodstream does not constitute an exigency in every case sufficient to justify conducting a blood test without a </a:t>
            </a:r>
            <a:r>
              <a:rPr lang="en-US" dirty="0" smtClean="0">
                <a:solidFill>
                  <a:schemeClr val="bg1"/>
                </a:solidFill>
              </a:rPr>
              <a:t>warrant.  This case is distinguished from </a:t>
            </a:r>
            <a:r>
              <a:rPr lang="en-US" i="1" dirty="0" err="1">
                <a:solidFill>
                  <a:schemeClr val="bg1"/>
                </a:solidFill>
              </a:rPr>
              <a:t>Schmerber</a:t>
            </a:r>
            <a:r>
              <a:rPr lang="en-US" i="1" dirty="0">
                <a:solidFill>
                  <a:schemeClr val="bg1"/>
                </a:solidFill>
              </a:rPr>
              <a:t> v. </a:t>
            </a:r>
            <a:r>
              <a:rPr lang="en-US" i="1" dirty="0" smtClean="0">
                <a:solidFill>
                  <a:schemeClr val="bg1"/>
                </a:solidFill>
              </a:rPr>
              <a:t>California</a:t>
            </a:r>
            <a:r>
              <a:rPr lang="en-US" dirty="0" smtClean="0">
                <a:solidFill>
                  <a:schemeClr val="bg1"/>
                </a:solidFill>
              </a:rPr>
              <a:t> (</a:t>
            </a:r>
            <a:r>
              <a:rPr lang="en-US" dirty="0">
                <a:solidFill>
                  <a:schemeClr val="bg1"/>
                </a:solidFill>
              </a:rPr>
              <a:t>1966), which had upheld a DWI suspect’s warrantless blood test where the officer “might reasonably have believed that he was confronted with an emergency, in which the delay necessary to obtain a warrant, under the circumstances, threatened ‘the destruction of </a:t>
            </a:r>
            <a:r>
              <a:rPr lang="en-US" dirty="0" smtClean="0">
                <a:solidFill>
                  <a:schemeClr val="bg1"/>
                </a:solidFill>
              </a:rPr>
              <a:t>evidence’”.</a:t>
            </a:r>
            <a:endParaRPr lang="en-US" dirty="0">
              <a:solidFill>
                <a:schemeClr val="bg1"/>
              </a:solidFill>
            </a:endParaRPr>
          </a:p>
        </p:txBody>
      </p:sp>
      <p:sp>
        <p:nvSpPr>
          <p:cNvPr id="3" name="Title 2"/>
          <p:cNvSpPr>
            <a:spLocks noGrp="1"/>
          </p:cNvSpPr>
          <p:nvPr>
            <p:ph type="title"/>
          </p:nvPr>
        </p:nvSpPr>
        <p:spPr/>
        <p:txBody>
          <a:bodyPr/>
          <a:lstStyle/>
          <a:p>
            <a:pPr algn="ctr"/>
            <a:r>
              <a:rPr lang="en-US" b="1" i="1" dirty="0"/>
              <a:t>Missouri v. McNeely</a:t>
            </a:r>
          </a:p>
        </p:txBody>
      </p:sp>
      <p:pic>
        <p:nvPicPr>
          <p:cNvPr id="4098" name="Picture 2" descr="http://blog.logmycalls.com/Portals/155740/images/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712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Evans </a:t>
            </a:r>
            <a:r>
              <a:rPr lang="en-US" i="1" dirty="0"/>
              <a:t>v. Michigan</a:t>
            </a:r>
            <a:r>
              <a:rPr lang="en-US" dirty="0"/>
              <a:t>, No. 11-1327, decided February 20, 2013 [directed verdict of acquittal bars retrial under double jeopardy</a:t>
            </a:r>
            <a:r>
              <a:rPr lang="en-US" dirty="0" smtClean="0"/>
              <a:t>]</a:t>
            </a:r>
          </a:p>
          <a:p>
            <a:r>
              <a:rPr lang="en-US" i="1" dirty="0" smtClean="0"/>
              <a:t>Salinas </a:t>
            </a:r>
            <a:r>
              <a:rPr lang="en-US" i="1" dirty="0"/>
              <a:t>v. Texas</a:t>
            </a:r>
            <a:r>
              <a:rPr lang="en-US" dirty="0"/>
              <a:t>, No. 12–246, decided June 17, 2013 [Fifth Amendment privilege against self-incrimination]</a:t>
            </a:r>
          </a:p>
        </p:txBody>
      </p:sp>
      <p:sp>
        <p:nvSpPr>
          <p:cNvPr id="3" name="Title 2"/>
          <p:cNvSpPr>
            <a:spLocks noGrp="1"/>
          </p:cNvSpPr>
          <p:nvPr>
            <p:ph type="title"/>
          </p:nvPr>
        </p:nvSpPr>
        <p:spPr/>
        <p:txBody>
          <a:bodyPr/>
          <a:lstStyle/>
          <a:p>
            <a:pPr algn="ctr"/>
            <a:r>
              <a:rPr lang="en-US" b="1" dirty="0" smtClean="0"/>
              <a:t>Fifth Amendment Cases</a:t>
            </a:r>
            <a:endParaRPr lang="en-US" b="1" dirty="0"/>
          </a:p>
        </p:txBody>
      </p:sp>
      <p:pic>
        <p:nvPicPr>
          <p:cNvPr id="4" name="Picture 4" descr="https://encrypted-tbn0.gstatic.com/images?q=tbn:ANd9GcTi_piV5PKQjLXbeAIRColSoPzC67Czk91jF7wTH521yJmurZ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152400"/>
            <a:ext cx="1371600" cy="1371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9681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1_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3.xml><?xml version="1.0" encoding="utf-8"?>
<a:theme xmlns:a="http://schemas.openxmlformats.org/drawingml/2006/main" name="2_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2630</Words>
  <Application>Microsoft Office PowerPoint</Application>
  <PresentationFormat>On-screen Show (4:3)</PresentationFormat>
  <Paragraphs>90</Paragraphs>
  <Slides>25</Slides>
  <Notes>0</Notes>
  <HiddenSlides>0</HiddenSlides>
  <MMClips>0</MMClips>
  <ScaleCrop>false</ScaleCrop>
  <HeadingPairs>
    <vt:vector size="4" baseType="variant">
      <vt:variant>
        <vt:lpstr>Theme</vt:lpstr>
      </vt:variant>
      <vt:variant>
        <vt:i4>3</vt:i4>
      </vt:variant>
      <vt:variant>
        <vt:lpstr>Slide Titles</vt:lpstr>
      </vt:variant>
      <vt:variant>
        <vt:i4>25</vt:i4>
      </vt:variant>
    </vt:vector>
  </HeadingPairs>
  <TitlesOfParts>
    <vt:vector size="28" baseType="lpstr">
      <vt:lpstr>Paper</vt:lpstr>
      <vt:lpstr>1_Paper</vt:lpstr>
      <vt:lpstr>2_Paper</vt:lpstr>
      <vt:lpstr>United States Supreme Court Criminal &amp; Immigration Law Decisions of the 2012-2013 Term</vt:lpstr>
      <vt:lpstr>The Dirty (Bakers) Dozen</vt:lpstr>
      <vt:lpstr>Fourth Amendment Cases</vt:lpstr>
      <vt:lpstr>Bailey v. United States</vt:lpstr>
      <vt:lpstr>Florida v. Harris</vt:lpstr>
      <vt:lpstr>Florida v. Jardines</vt:lpstr>
      <vt:lpstr>Maryland v. King</vt:lpstr>
      <vt:lpstr>Missouri v. McNeely</vt:lpstr>
      <vt:lpstr>Fifth Amendment Cases</vt:lpstr>
      <vt:lpstr>Evans v. Michigan</vt:lpstr>
      <vt:lpstr>Salinas v. Texas</vt:lpstr>
      <vt:lpstr>Sixth Amendment Case</vt:lpstr>
      <vt:lpstr>Miscellaneous Case</vt:lpstr>
      <vt:lpstr>Honorable Mentions</vt:lpstr>
      <vt:lpstr>Calhoun v. United States</vt:lpstr>
      <vt:lpstr>Chaidez v. United States</vt:lpstr>
      <vt:lpstr>Moncrieffe v. Holder</vt:lpstr>
      <vt:lpstr>Peugh v. United States</vt:lpstr>
      <vt:lpstr>Decisions of the 2012-2013 Term</vt:lpstr>
      <vt:lpstr>Preview of the 2013-2014 Term</vt:lpstr>
      <vt:lpstr>Preview of the 2013-2014 Term</vt:lpstr>
      <vt:lpstr>Preview of the 2013-2014 Term</vt:lpstr>
      <vt:lpstr>Preview of the 2013-2014 Term</vt:lpstr>
      <vt:lpstr>Preview of the 2013-2014 Term</vt:lpstr>
      <vt:lpstr>PowerPoint Presentation</vt:lpstr>
    </vt:vector>
  </TitlesOfParts>
  <Company>Kennesaw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Supreme Court Criminal &amp; Immigration Law Decisions of the 2012-2013 Term</dc:title>
  <dc:creator>Michael B. Shapiro</dc:creator>
  <cp:lastModifiedBy>Michael B. Shapiro</cp:lastModifiedBy>
  <cp:revision>30</cp:revision>
  <dcterms:created xsi:type="dcterms:W3CDTF">2013-10-07T14:33:23Z</dcterms:created>
  <dcterms:modified xsi:type="dcterms:W3CDTF">2013-10-08T23:29:15Z</dcterms:modified>
</cp:coreProperties>
</file>