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7" r:id="rId2"/>
    <p:sldId id="278" r:id="rId3"/>
    <p:sldId id="258" r:id="rId4"/>
    <p:sldId id="261" r:id="rId5"/>
    <p:sldId id="262" r:id="rId6"/>
    <p:sldId id="264" r:id="rId7"/>
    <p:sldId id="265" r:id="rId8"/>
    <p:sldId id="266" r:id="rId9"/>
    <p:sldId id="268" r:id="rId10"/>
    <p:sldId id="279" r:id="rId11"/>
    <p:sldId id="259" r:id="rId12"/>
    <p:sldId id="260" r:id="rId13"/>
    <p:sldId id="263" r:id="rId14"/>
    <p:sldId id="267" r:id="rId15"/>
    <p:sldId id="269" r:id="rId16"/>
    <p:sldId id="270" r:id="rId17"/>
    <p:sldId id="271" r:id="rId18"/>
    <p:sldId id="281" r:id="rId19"/>
    <p:sldId id="280" r:id="rId20"/>
    <p:sldId id="276" r:id="rId21"/>
    <p:sldId id="273" r:id="rId22"/>
    <p:sldId id="275" r:id="rId23"/>
    <p:sldId id="277" r:id="rId24"/>
    <p:sldId id="282"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0" autoAdjust="0"/>
  </p:normalViewPr>
  <p:slideViewPr>
    <p:cSldViewPr>
      <p:cViewPr varScale="1">
        <p:scale>
          <a:sx n="88" d="100"/>
          <a:sy n="88" d="100"/>
        </p:scale>
        <p:origin x="-97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3B637-D1F0-45DE-A9BF-A7462BFA1BAF}" type="datetimeFigureOut">
              <a:rPr lang="en-US" smtClean="0"/>
              <a:t>9/28/2014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13F98-622E-4E3B-89B3-7DAE02141536}" type="slidenum">
              <a:rPr lang="en-US" smtClean="0"/>
              <a:t>‹#›</a:t>
            </a:fld>
            <a:endParaRPr lang="en-US"/>
          </a:p>
        </p:txBody>
      </p:sp>
    </p:spTree>
    <p:extLst>
      <p:ext uri="{BB962C8B-B14F-4D97-AF65-F5344CB8AC3E}">
        <p14:creationId xmlns:p14="http://schemas.microsoft.com/office/powerpoint/2010/main" val="323015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err="1" smtClean="0"/>
              <a:t>Elonis</a:t>
            </a:r>
            <a:r>
              <a:rPr lang="en-US" b="1" i="1" dirty="0" smtClean="0"/>
              <a:t> v. United States</a:t>
            </a:r>
            <a:r>
              <a:rPr lang="en-US" b="1" dirty="0" smtClean="0"/>
              <a:t>.</a:t>
            </a:r>
            <a:r>
              <a:rPr lang="en-US" dirty="0" smtClean="0"/>
              <a:t> Aspiring rapper Anthony "Tone </a:t>
            </a:r>
            <a:r>
              <a:rPr lang="en-US" dirty="0" err="1" smtClean="0"/>
              <a:t>Dougie</a:t>
            </a:r>
            <a:r>
              <a:rPr lang="en-US" dirty="0" smtClean="0"/>
              <a:t>" </a:t>
            </a:r>
            <a:r>
              <a:rPr lang="en-US" dirty="0" err="1" smtClean="0"/>
              <a:t>Elonis</a:t>
            </a:r>
            <a:r>
              <a:rPr lang="en-US" dirty="0" smtClean="0"/>
              <a:t> was convicted of making criminal threats after he wrote several Facebook posts discussing such violent acts as killing his estranged wife, committing a school shooting, and blowing up an FBI agent. </a:t>
            </a:r>
            <a:r>
              <a:rPr lang="en-US" dirty="0" err="1" smtClean="0"/>
              <a:t>Elonis</a:t>
            </a:r>
            <a:r>
              <a:rPr lang="en-US" dirty="0" smtClean="0"/>
              <a:t> says his Facebook posts were simply rap lyrics. </a:t>
            </a:r>
          </a:p>
          <a:p>
            <a:endParaRPr lang="en-US" dirty="0" smtClean="0"/>
          </a:p>
          <a:p>
            <a:r>
              <a:rPr lang="en-US" dirty="0" smtClean="0"/>
              <a:t>At trial, </a:t>
            </a:r>
            <a:r>
              <a:rPr lang="en-US" dirty="0" err="1" smtClean="0"/>
              <a:t>Elonis</a:t>
            </a:r>
            <a:r>
              <a:rPr lang="en-US" dirty="0" smtClean="0"/>
              <a:t> argued that the First Amendment requires the government to prove he intended to make a "true threat," because the "essence of crime is wrongful intent." The district court held that the government was not required to prove that </a:t>
            </a:r>
            <a:r>
              <a:rPr lang="en-US" dirty="0" err="1" smtClean="0"/>
              <a:t>Elonis</a:t>
            </a:r>
            <a:r>
              <a:rPr lang="en-US" dirty="0" smtClean="0"/>
              <a:t> had the subjective intent to make a threatening statement; it only had to prove that a reasonable person would have viewed his statements as true threats. </a:t>
            </a:r>
          </a:p>
          <a:p>
            <a:endParaRPr lang="en-US" dirty="0" smtClean="0"/>
          </a:p>
          <a:p>
            <a:r>
              <a:rPr lang="en-US" dirty="0" smtClean="0"/>
              <a:t>The Supreme Court suggested in </a:t>
            </a:r>
            <a:r>
              <a:rPr lang="en-US" i="1" dirty="0" smtClean="0"/>
              <a:t>Virginia v. Black </a:t>
            </a:r>
            <a:r>
              <a:rPr lang="en-US" dirty="0" smtClean="0"/>
              <a:t>(2003) that a speaker's intent matters when it comes to true threats, and the Court has been increasingly skeptical of overbroad laws that might chill lawful speech. For example, the Court struck down a federal law criminalizing false claims of having received military decorations or medals in </a:t>
            </a:r>
            <a:r>
              <a:rPr lang="en-US" i="1" dirty="0" smtClean="0"/>
              <a:t>United States v. Alvarez </a:t>
            </a:r>
            <a:r>
              <a:rPr lang="en-US" dirty="0" smtClean="0"/>
              <a:t>(2012)</a:t>
            </a:r>
            <a:r>
              <a:rPr lang="en-US" i="1" dirty="0" smtClean="0"/>
              <a:t> </a:t>
            </a:r>
            <a:r>
              <a:rPr lang="en-US" dirty="0" smtClean="0"/>
              <a:t>and also struck down a federal law criminalizing the making of animal "crush" videos in </a:t>
            </a:r>
            <a:r>
              <a:rPr lang="en-US" i="1" dirty="0" smtClean="0"/>
              <a:t>United States v. Stevens </a:t>
            </a:r>
            <a:r>
              <a:rPr lang="en-US" dirty="0" smtClean="0"/>
              <a:t>(2012). </a:t>
            </a:r>
          </a:p>
          <a:p>
            <a:endParaRPr lang="en-US" dirty="0" smtClean="0"/>
          </a:p>
          <a:p>
            <a:r>
              <a:rPr lang="en-US" b="1" i="1" dirty="0" err="1" smtClean="0"/>
              <a:t>Heien</a:t>
            </a:r>
            <a:r>
              <a:rPr lang="en-US" b="1" i="1" dirty="0" smtClean="0"/>
              <a:t> v. North Carolina</a:t>
            </a:r>
            <a:r>
              <a:rPr lang="en-US" b="1" dirty="0" smtClean="0"/>
              <a:t>.</a:t>
            </a:r>
            <a:r>
              <a:rPr lang="en-US" dirty="0" smtClean="0"/>
              <a:t> The Fourth Amendment protects individuals from unreasonable searches and seizures. "Reasonableness" is the lodestar for courts assessing the constitutionality of warrantless searches and seizures made by the police. Consistent with the Fourth Amendment, a police officer may make a traffic stop if he has a reasonable suspicion that a law is being violated. However, what happens if the officer's suspicion is based on a mistaken view of the law? </a:t>
            </a:r>
          </a:p>
          <a:p>
            <a:endParaRPr lang="en-US" dirty="0" smtClean="0"/>
          </a:p>
          <a:p>
            <a:r>
              <a:rPr lang="en-US" dirty="0" smtClean="0"/>
              <a:t>A police officer stopped Nicholas </a:t>
            </a:r>
            <a:r>
              <a:rPr lang="en-US" dirty="0" err="1" smtClean="0"/>
              <a:t>Heien</a:t>
            </a:r>
            <a:r>
              <a:rPr lang="en-US" dirty="0" smtClean="0"/>
              <a:t> after noticing that one of his brake lights was out. North Carolina law requires that vehicles must have "a stop lamp" and that "rear lamps" must be in working condition. After asking </a:t>
            </a:r>
            <a:r>
              <a:rPr lang="en-US" dirty="0" err="1" smtClean="0"/>
              <a:t>Heien</a:t>
            </a:r>
            <a:r>
              <a:rPr lang="en-US" dirty="0" smtClean="0"/>
              <a:t> some questions and checking his license and registration, the officer asked to search the vehicle and found a baggie of cocaine. </a:t>
            </a:r>
            <a:r>
              <a:rPr lang="en-US" dirty="0" err="1" smtClean="0"/>
              <a:t>Heien</a:t>
            </a:r>
            <a:r>
              <a:rPr lang="en-US" dirty="0" smtClean="0"/>
              <a:t> was charged with trafficking cocaine and sought to suppress the evidence that had been taken from his car, arguing that the initial traffic stop was unreasonable because the officer misinterpreted the law. </a:t>
            </a:r>
          </a:p>
          <a:p>
            <a:endParaRPr lang="en-US" dirty="0" smtClean="0"/>
          </a:p>
          <a:p>
            <a:r>
              <a:rPr lang="en-US" dirty="0" smtClean="0"/>
              <a:t>As a matter of first impression, an appellate court determined that the relevant statutes require vehicles to have at least one working brake light (which </a:t>
            </a:r>
            <a:r>
              <a:rPr lang="en-US" dirty="0" err="1" smtClean="0"/>
              <a:t>Heien's</a:t>
            </a:r>
            <a:r>
              <a:rPr lang="en-US" dirty="0" smtClean="0"/>
              <a:t> car had) and ruled that the search of </a:t>
            </a:r>
            <a:r>
              <a:rPr lang="en-US" dirty="0" err="1" smtClean="0"/>
              <a:t>Heien's</a:t>
            </a:r>
            <a:r>
              <a:rPr lang="en-US" dirty="0" smtClean="0"/>
              <a:t> car was unconstitutional. The Supreme Court of North Carolina reversed, finding that the traffic stop did not violate the Fourth Amendment since the officer's mistake was objectively reasonable. </a:t>
            </a:r>
          </a:p>
          <a:p>
            <a:endParaRPr lang="en-US" dirty="0" smtClean="0"/>
          </a:p>
          <a:p>
            <a:r>
              <a:rPr lang="en-US" dirty="0" smtClean="0"/>
              <a:t>In </a:t>
            </a:r>
            <a:r>
              <a:rPr lang="en-US" i="1" dirty="0" err="1" smtClean="0"/>
              <a:t>Brinegar</a:t>
            </a:r>
            <a:r>
              <a:rPr lang="en-US" i="1" dirty="0" smtClean="0"/>
              <a:t> v. United States </a:t>
            </a:r>
            <a:r>
              <a:rPr lang="en-US" dirty="0" smtClean="0"/>
              <a:t>(1949), the Supreme Court explained that police officers must be given some room for operating under mistaken facts—as long as they are reasonable. For example, in </a:t>
            </a:r>
            <a:r>
              <a:rPr lang="en-US" i="1" dirty="0" smtClean="0"/>
              <a:t>Maryland v. Garrison </a:t>
            </a:r>
            <a:r>
              <a:rPr lang="en-US" dirty="0" smtClean="0"/>
              <a:t>(1987), police officers obtained a warrant to search Lawrence </a:t>
            </a:r>
            <a:r>
              <a:rPr lang="en-US" dirty="0" err="1" smtClean="0"/>
              <a:t>McWebb's</a:t>
            </a:r>
            <a:r>
              <a:rPr lang="en-US" dirty="0" smtClean="0"/>
              <a:t> apartment on the third floor of a building without realizing there were two apartments on that floor. The Supreme Court upheld the search of Harold Garrison's apartment on that floor (where evidence of criminality was uncovered), noting that the officers' mistake of fact as to which apartment was covered by the warrant was objectively reasonable. </a:t>
            </a:r>
          </a:p>
          <a:p>
            <a:endParaRPr lang="en-US" dirty="0" smtClean="0"/>
          </a:p>
          <a:p>
            <a:r>
              <a:rPr lang="en-US" dirty="0" smtClean="0"/>
              <a:t>North Carolina argues that the same logic applies to mistakes of law, but </a:t>
            </a:r>
            <a:r>
              <a:rPr lang="en-US" dirty="0" err="1" smtClean="0"/>
              <a:t>Heien</a:t>
            </a:r>
            <a:r>
              <a:rPr lang="en-US" dirty="0" smtClean="0"/>
              <a:t> maintains that the reasonable suspicion standard leaves no room for an officer's mistaken interpretation of the law. </a:t>
            </a:r>
          </a:p>
        </p:txBody>
      </p:sp>
      <p:sp>
        <p:nvSpPr>
          <p:cNvPr id="4" name="Slide Number Placeholder 3"/>
          <p:cNvSpPr>
            <a:spLocks noGrp="1"/>
          </p:cNvSpPr>
          <p:nvPr>
            <p:ph type="sldNum" sz="quarter" idx="10"/>
          </p:nvPr>
        </p:nvSpPr>
        <p:spPr/>
        <p:txBody>
          <a:bodyPr/>
          <a:lstStyle/>
          <a:p>
            <a:fld id="{09613F98-622E-4E3B-89B3-7DAE02141536}" type="slidenum">
              <a:rPr lang="en-US" smtClean="0"/>
              <a:t>20</a:t>
            </a:fld>
            <a:endParaRPr lang="en-US"/>
          </a:p>
        </p:txBody>
      </p:sp>
    </p:spTree>
    <p:extLst>
      <p:ext uri="{BB962C8B-B14F-4D97-AF65-F5344CB8AC3E}">
        <p14:creationId xmlns:p14="http://schemas.microsoft.com/office/powerpoint/2010/main" val="383226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Holt v. Hobbs</a:t>
            </a:r>
            <a:r>
              <a:rPr lang="en-US" b="1" dirty="0" smtClean="0"/>
              <a:t>.</a:t>
            </a:r>
            <a:r>
              <a:rPr lang="en-US" dirty="0" smtClean="0"/>
              <a:t> Incarcerated individuals lose many rights while in prison, but the Religious Land Use and Institutionalized Persons Act (RLUIPA) prohibits the government from substantially burdening an inmate's religious exercise unless that burden advances a compelling interest in the least restrictive way possible. </a:t>
            </a:r>
          </a:p>
          <a:p>
            <a:endParaRPr lang="en-US" dirty="0" smtClean="0"/>
          </a:p>
          <a:p>
            <a:r>
              <a:rPr lang="en-US" dirty="0" smtClean="0"/>
              <a:t>Gregory Holt (also known as Abdul </a:t>
            </a:r>
            <a:r>
              <a:rPr lang="en-US" dirty="0" err="1" smtClean="0"/>
              <a:t>Maalik</a:t>
            </a:r>
            <a:r>
              <a:rPr lang="en-US" dirty="0" smtClean="0"/>
              <a:t> Muhammad), who is serving a life sentence at the Arkansas Department of Corrections, wishes to maintain a half-inch beard to comply with his faith. Under Arkansas's grooming policy, while all inmates may have trimmed mustaches, only those diagnosed with a dermatological problem are permitted to have a quarter-inch beard. </a:t>
            </a:r>
          </a:p>
          <a:p>
            <a:endParaRPr lang="en-US" dirty="0" smtClean="0"/>
          </a:p>
          <a:p>
            <a:r>
              <a:rPr lang="en-US" dirty="0" smtClean="0"/>
              <a:t>Holt filed suit challenging the policy under RLUIPA, and Arkansas argued that its grooming policy was intended to prevent inmates from concealing contraband and address concerns about an inmate's ability to quickly change his appearance or be targeted by other inmates for receiving special privileges. In light of these justifications and other religious accommodations that the prison made for Holt, the district court found that Arkansas had met its burden under RLUIPA.</a:t>
            </a:r>
          </a:p>
          <a:p>
            <a:endParaRPr lang="en-US" dirty="0" smtClean="0"/>
          </a:p>
          <a:p>
            <a:r>
              <a:rPr lang="en-US" dirty="0" smtClean="0"/>
              <a:t>In </a:t>
            </a:r>
            <a:r>
              <a:rPr lang="en-US" i="1" dirty="0" smtClean="0"/>
              <a:t>Cutter v. Wilkinson</a:t>
            </a:r>
            <a:r>
              <a:rPr lang="en-US" dirty="0" smtClean="0"/>
              <a:t> (2005), the Supreme Court noted that RLUIPA does not place religious accommodations above the need to maintain order and safety in prisons. As Holt points out, however, 39 states and the District of Columbia allow inmates to maintain beards; thus, Arkansas's grooming policy may fail to meet the high level of scrutiny under RLUIPA.</a:t>
            </a:r>
          </a:p>
          <a:p>
            <a:endParaRPr lang="en-US" dirty="0" smtClean="0"/>
          </a:p>
          <a:p>
            <a:r>
              <a:rPr lang="en-US" b="1" dirty="0" smtClean="0"/>
              <a:t>Jennings v. Stephens.</a:t>
            </a:r>
            <a:endParaRPr lang="en-US" dirty="0" smtClean="0"/>
          </a:p>
          <a:p>
            <a:pPr lvl="1"/>
            <a:r>
              <a:rPr lang="en-US" dirty="0" smtClean="0"/>
              <a:t>1. Did the Fifth Circuit err in reversing the district court's grant of habeas corpus relief based on ineffective assistance of counsel at the punishment stage of a death penalty trial by deferring to a state court prejudice determination that was contrary to or involved an unreasonable application of clearly established Supreme Court precedent?</a:t>
            </a:r>
          </a:p>
          <a:p>
            <a:pPr lvl="1"/>
            <a:r>
              <a:rPr lang="en-US" dirty="0" smtClean="0"/>
              <a:t>2. Did the Fifth Circuit err in holding that the state court reasonably determined that trial counsel made a sound strategic decision not to present any evidence of petitioner's disadvantaged background in a capital case where, in its absence, the jury was deprived </a:t>
            </a:r>
            <a:r>
              <a:rPr lang="en-US" dirty="0" err="1" smtClean="0"/>
              <a:t>ofmeaningful</a:t>
            </a:r>
            <a:r>
              <a:rPr lang="en-US" dirty="0" smtClean="0"/>
              <a:t> mitigating evidence that could have resulted in a life sentence?</a:t>
            </a:r>
          </a:p>
          <a:p>
            <a:pPr lvl="1"/>
            <a:r>
              <a:rPr lang="en-US" dirty="0" smtClean="0"/>
              <a:t>3. Did the Fifth Circuit err in holding that the federal doctrine of waiver precludes a federal habeas court from considering an argument made initially in a footnote in a state court brief that was not waived under state law?</a:t>
            </a:r>
          </a:p>
          <a:p>
            <a:pPr lvl="1"/>
            <a:r>
              <a:rPr lang="en-US" dirty="0" smtClean="0"/>
              <a:t>4. Did the Fifth Circuit err in holding that a federal habeas petitioner who prevailed in the district court on an ineffective assistance of counsel claim must file a separate notice of appeal and motion for a certificate of </a:t>
            </a:r>
            <a:r>
              <a:rPr lang="en-US" dirty="0" err="1" smtClean="0"/>
              <a:t>appealability</a:t>
            </a:r>
            <a:r>
              <a:rPr lang="en-US" dirty="0" smtClean="0"/>
              <a:t> to raise an allegation of deficient performance that the district court rejected even though the Fifth Circuit acquired jurisdiction over the entire claim as a result of the respondent's appeal?</a:t>
            </a:r>
          </a:p>
        </p:txBody>
      </p:sp>
      <p:sp>
        <p:nvSpPr>
          <p:cNvPr id="4" name="Slide Number Placeholder 3"/>
          <p:cNvSpPr>
            <a:spLocks noGrp="1"/>
          </p:cNvSpPr>
          <p:nvPr>
            <p:ph type="sldNum" sz="quarter" idx="10"/>
          </p:nvPr>
        </p:nvSpPr>
        <p:spPr/>
        <p:txBody>
          <a:bodyPr/>
          <a:lstStyle/>
          <a:p>
            <a:fld id="{09613F98-622E-4E3B-89B3-7DAE02141536}" type="slidenum">
              <a:rPr lang="en-US" smtClean="0"/>
              <a:t>21</a:t>
            </a:fld>
            <a:endParaRPr lang="en-US"/>
          </a:p>
        </p:txBody>
      </p:sp>
    </p:spTree>
    <p:extLst>
      <p:ext uri="{BB962C8B-B14F-4D97-AF65-F5344CB8AC3E}">
        <p14:creationId xmlns:p14="http://schemas.microsoft.com/office/powerpoint/2010/main" val="241745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Johnson v.</a:t>
            </a:r>
            <a:r>
              <a:rPr lang="en-US" b="1" i="1" baseline="0" dirty="0" smtClean="0"/>
              <a:t> United States.</a:t>
            </a:r>
            <a:r>
              <a:rPr lang="en-US" b="0" i="0" baseline="0" dirty="0" smtClean="0"/>
              <a:t>  In 2010, the Federal Bureau of Investigation (FBI) began investigating Samuel Johnson based on his involvement in an organization called the National Social Movement. Later in 2010, Johnson left that group to found the Aryan Liberation Movement. In November of that year, Johnson told an undercover FBI agent that he manufactured napalm, silencers, and other explosives for the Aryan Liberation Movement in addition to possessing an AK-47 rifle, several semi-automatic weapons, and a large cache of ammunition. In April 2012, Johnson was arrested at a meeting with his probation officer and admitted to possessing some of the previously mentioned weapons.</a:t>
            </a:r>
          </a:p>
          <a:p>
            <a:endParaRPr lang="en-US" b="0" i="0" baseline="0" dirty="0" smtClean="0"/>
          </a:p>
          <a:p>
            <a:r>
              <a:rPr lang="en-US" b="0" i="0" baseline="0" dirty="0" smtClean="0"/>
              <a:t>A grand jury charged Johnson with six counts of firearm possession, three of which relied on his classification as an "armed career criminal." This classification was based on the fact that he had three prior felony convictions that the district court designated as "violent felonies"—attempted simple robbery, simple robbery, and possession of a short-barreled shotgun. Pursuant to the Armed Career Criminal Act (ACCA), Johnson was then subject to a mandatory minimum sentence of 15 years. Johnson argued that the convictions in question should not be considered violent felonies and that the ACCA was unconstitutionally vague. The district court held that the felony convictions in question were in fact violent felonies and that Johnson was an armed career criminal for the purposes of the mandatory minimum sentence required by the ACCA. The U.S. Court of Appeals for the Eighth Circuit affirmed.</a:t>
            </a:r>
          </a:p>
          <a:p>
            <a:endParaRPr lang="en-US" b="1" i="1" dirty="0" smtClean="0"/>
          </a:p>
          <a:p>
            <a:r>
              <a:rPr lang="en-US" b="1" i="1" dirty="0" err="1" smtClean="0"/>
              <a:t>Mellouli</a:t>
            </a:r>
            <a:r>
              <a:rPr lang="en-US" b="1" i="1" dirty="0" smtClean="0"/>
              <a:t> v. Holder</a:t>
            </a:r>
            <a:r>
              <a:rPr lang="en-US" b="1" dirty="0" smtClean="0"/>
              <a:t>.</a:t>
            </a:r>
            <a:r>
              <a:rPr lang="en-US" dirty="0" smtClean="0"/>
              <a:t>  In 2010, </a:t>
            </a:r>
            <a:r>
              <a:rPr lang="en-US" dirty="0" err="1" smtClean="0"/>
              <a:t>Moones</a:t>
            </a:r>
            <a:r>
              <a:rPr lang="en-US" dirty="0" smtClean="0"/>
              <a:t> </a:t>
            </a:r>
            <a:r>
              <a:rPr lang="en-US" dirty="0" err="1" smtClean="0"/>
              <a:t>Mellouli</a:t>
            </a:r>
            <a:r>
              <a:rPr lang="en-US" dirty="0" smtClean="0"/>
              <a:t>, a citizen of Tunisia residing in the United States, was arrested for driving under the influence. While </a:t>
            </a:r>
            <a:r>
              <a:rPr lang="en-US" dirty="0" err="1" smtClean="0"/>
              <a:t>Mellouli</a:t>
            </a:r>
            <a:r>
              <a:rPr lang="en-US" dirty="0" smtClean="0"/>
              <a:t> was detained, police discovered four tablets of Adderall in his sock. Although initially charged with trafficking a controlled substance in a jail, </a:t>
            </a:r>
            <a:r>
              <a:rPr lang="en-US" dirty="0" err="1" smtClean="0"/>
              <a:t>Mellouli</a:t>
            </a:r>
            <a:r>
              <a:rPr lang="en-US" dirty="0" smtClean="0"/>
              <a:t> ultimately pled guilty to the lesser charge of possessing drug paraphernalia in violation of a Kansas statute. In 2012, the government attempted to deport </a:t>
            </a:r>
            <a:r>
              <a:rPr lang="en-US" dirty="0" err="1" smtClean="0"/>
              <a:t>Mellouli</a:t>
            </a:r>
            <a:r>
              <a:rPr lang="en-US" dirty="0" smtClean="0"/>
              <a:t> pursuant to the Immigration and Nationality Act (INA), which states that aliens convicted under any law "relating to a controlled substance" as defined by the Controlled Substances Act (CSA), are deportable.</a:t>
            </a:r>
          </a:p>
          <a:p>
            <a:endParaRPr lang="en-US" dirty="0" smtClean="0"/>
          </a:p>
          <a:p>
            <a:r>
              <a:rPr lang="en-US" dirty="0" smtClean="0"/>
              <a:t>In immigration court, </a:t>
            </a:r>
            <a:r>
              <a:rPr lang="en-US" dirty="0" err="1" smtClean="0"/>
              <a:t>Mellouli</a:t>
            </a:r>
            <a:r>
              <a:rPr lang="en-US" dirty="0" smtClean="0"/>
              <a:t> argued that, since his 2010 conviction did not specify a particular controlled substance and the Kansas statute includes some substances not included in the CSA, his conviction did not necessarily "relate to a controlled substance" for the purposes of the INA. The judge rejected the argument and held that </a:t>
            </a:r>
            <a:r>
              <a:rPr lang="en-US" dirty="0" err="1" smtClean="0"/>
              <a:t>Mellouli</a:t>
            </a:r>
            <a:r>
              <a:rPr lang="en-US" dirty="0" smtClean="0"/>
              <a:t> was deportable because the particular controlled substance involved in his conviction was irrelevant. The Board of Immigration Appeals (BIA) affirmed and held that possession of drug paraphernalia involves drug trade in general, which is "related to a controlled substance," and therefore </a:t>
            </a:r>
            <a:r>
              <a:rPr lang="en-US" dirty="0" err="1" smtClean="0"/>
              <a:t>Mellouli's</a:t>
            </a:r>
            <a:r>
              <a:rPr lang="en-US" dirty="0" smtClean="0"/>
              <a:t> conviction met the criteria required by the INA. The U.S. Court of Appeals for the Eight Circuit denied </a:t>
            </a:r>
            <a:r>
              <a:rPr lang="en-US" dirty="0" err="1" smtClean="0"/>
              <a:t>Mellouli's</a:t>
            </a:r>
            <a:r>
              <a:rPr lang="en-US" dirty="0" smtClean="0"/>
              <a:t> petition for review and his petition for rehearing </a:t>
            </a:r>
            <a:r>
              <a:rPr lang="en-US" dirty="0" err="1" smtClean="0"/>
              <a:t>en</a:t>
            </a:r>
            <a:r>
              <a:rPr lang="en-US" dirty="0" smtClean="0"/>
              <a:t> banc. The appellate court held that the BIA's conclusion was reasonable in light of the INA's use of the general term "relating to" instead of a more specific term like "involving."</a:t>
            </a:r>
          </a:p>
        </p:txBody>
      </p:sp>
      <p:sp>
        <p:nvSpPr>
          <p:cNvPr id="4" name="Slide Number Placeholder 3"/>
          <p:cNvSpPr>
            <a:spLocks noGrp="1"/>
          </p:cNvSpPr>
          <p:nvPr>
            <p:ph type="sldNum" sz="quarter" idx="10"/>
          </p:nvPr>
        </p:nvSpPr>
        <p:spPr/>
        <p:txBody>
          <a:bodyPr/>
          <a:lstStyle/>
          <a:p>
            <a:fld id="{09613F98-622E-4E3B-89B3-7DAE02141536}" type="slidenum">
              <a:rPr lang="en-US" smtClean="0"/>
              <a:t>22</a:t>
            </a:fld>
            <a:endParaRPr lang="en-US"/>
          </a:p>
        </p:txBody>
      </p:sp>
    </p:spTree>
    <p:extLst>
      <p:ext uri="{BB962C8B-B14F-4D97-AF65-F5344CB8AC3E}">
        <p14:creationId xmlns:p14="http://schemas.microsoft.com/office/powerpoint/2010/main" val="18439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err="1" smtClean="0"/>
              <a:t>Warger</a:t>
            </a:r>
            <a:r>
              <a:rPr lang="en-US" b="1" i="1" baseline="0" dirty="0" smtClean="0"/>
              <a:t> v. </a:t>
            </a:r>
            <a:r>
              <a:rPr lang="en-US" b="1" i="1" baseline="0" dirty="0" err="1" smtClean="0"/>
              <a:t>Shauers</a:t>
            </a:r>
            <a:r>
              <a:rPr lang="en-US" b="1" i="1" baseline="0" dirty="0" smtClean="0"/>
              <a:t>.</a:t>
            </a:r>
            <a:r>
              <a:rPr lang="en-US" b="0" i="0" baseline="0" dirty="0" smtClean="0"/>
              <a:t>  In 2006, Gregory </a:t>
            </a:r>
            <a:r>
              <a:rPr lang="en-US" b="0" i="0" baseline="0" dirty="0" err="1" smtClean="0"/>
              <a:t>Warger</a:t>
            </a:r>
            <a:r>
              <a:rPr lang="en-US" b="0" i="0" baseline="0" dirty="0" smtClean="0"/>
              <a:t> was involved in an automobile collision with another car driven by Randy </a:t>
            </a:r>
            <a:r>
              <a:rPr lang="en-US" b="0" i="0" baseline="0" dirty="0" err="1" smtClean="0"/>
              <a:t>Shauers</a:t>
            </a:r>
            <a:r>
              <a:rPr lang="en-US" b="0" i="0" baseline="0" dirty="0" smtClean="0"/>
              <a:t>. </a:t>
            </a:r>
            <a:r>
              <a:rPr lang="en-US" b="0" i="0" baseline="0" dirty="0" err="1" smtClean="0"/>
              <a:t>Warger</a:t>
            </a:r>
            <a:r>
              <a:rPr lang="en-US" b="0" i="0" baseline="0" dirty="0" smtClean="0"/>
              <a:t> filed suit against </a:t>
            </a:r>
            <a:r>
              <a:rPr lang="en-US" b="0" i="0" baseline="0" dirty="0" err="1" smtClean="0"/>
              <a:t>Shauers</a:t>
            </a:r>
            <a:r>
              <a:rPr lang="en-US" b="0" i="0" baseline="0" dirty="0" smtClean="0"/>
              <a:t> for damages resulting from the crash, and </a:t>
            </a:r>
            <a:r>
              <a:rPr lang="en-US" b="0" i="0" baseline="0" dirty="0" err="1" smtClean="0"/>
              <a:t>Shauers</a:t>
            </a:r>
            <a:r>
              <a:rPr lang="en-US" b="0" i="0" baseline="0" dirty="0" smtClean="0"/>
              <a:t> filed a counter-suit. After an initial mistrial, a jury found for </a:t>
            </a:r>
            <a:r>
              <a:rPr lang="en-US" b="0" i="0" baseline="0" dirty="0" err="1" smtClean="0"/>
              <a:t>Shauers</a:t>
            </a:r>
            <a:r>
              <a:rPr lang="en-US" b="0" i="0" baseline="0" dirty="0" smtClean="0"/>
              <a:t>. </a:t>
            </a:r>
            <a:r>
              <a:rPr lang="en-US" b="0" i="0" baseline="0" dirty="0" err="1" smtClean="0"/>
              <a:t>Warger</a:t>
            </a:r>
            <a:r>
              <a:rPr lang="en-US" b="0" i="0" baseline="0" dirty="0" smtClean="0"/>
              <a:t> appealed on the basis that, following the verdict, </a:t>
            </a:r>
            <a:r>
              <a:rPr lang="en-US" b="0" i="0" baseline="0" dirty="0" err="1" smtClean="0"/>
              <a:t>Warger's</a:t>
            </a:r>
            <a:r>
              <a:rPr lang="en-US" b="0" i="0" baseline="0" dirty="0" smtClean="0"/>
              <a:t> attorney had been contacted by a jury member who expressed concern that the jury foreperson had improperly gained the sympathy of the other jurors by informing them all that her daughter had been in a similar type of automobile accident and that the verdict would have had a negative impact on her life had she been found responsible. </a:t>
            </a:r>
            <a:r>
              <a:rPr lang="en-US" b="0" i="0" baseline="0" dirty="0" err="1" smtClean="0"/>
              <a:t>Warger</a:t>
            </a:r>
            <a:r>
              <a:rPr lang="en-US" b="0" i="0" baseline="0" dirty="0" smtClean="0"/>
              <a:t> claimed that the foreperson's alleged misconduct should result in a new trial because it was improper outside influence, which tainted the jury's verdict, and because it was evidence that the foreperson had lied during jury selection.</a:t>
            </a:r>
          </a:p>
          <a:p>
            <a:endParaRPr lang="en-US" b="0" i="0" baseline="0" dirty="0" smtClean="0"/>
          </a:p>
          <a:p>
            <a:r>
              <a:rPr lang="en-US" b="0" i="0" baseline="0" dirty="0" smtClean="0"/>
              <a:t>The district court ruled that the concerned jury member's statement was inadmissible based on Federal Rule of Evidence 606(b), which bars the testimony of a juror concerning any statements made during the jury's deliberations for purposes determining the validity of a verdict, with an exception for testimony regarding whether an improper outside influence was used to persuade any juror. Specifically, the court ruled that the past life experiences of the foreperson did not constitute improper outside influence. While 606(b) does not explicitly bar juror testimony for the purposes of proving dishonesty by a potential juror during jury selection, in this case the evidence was barred by 606(b) because it was based on statements the foreperson made during the jury's deliberations. The U.S. Court of Appeals for the Eighth Circuit affirmed.</a:t>
            </a:r>
          </a:p>
          <a:p>
            <a:endParaRPr lang="en-US" b="1" i="1" dirty="0" smtClean="0"/>
          </a:p>
          <a:p>
            <a:r>
              <a:rPr lang="en-US" b="1" i="1" dirty="0" smtClean="0"/>
              <a:t>Whitfield v. United States.</a:t>
            </a:r>
            <a:r>
              <a:rPr lang="en-US" b="0" i="0" dirty="0" smtClean="0"/>
              <a:t> In 2008, petitioner Larry Whitfield attempted to rob a Gastonia, North Carolina, credit union with accomplice </a:t>
            </a:r>
            <a:r>
              <a:rPr lang="en-US" b="0" i="0" dirty="0" err="1" smtClean="0"/>
              <a:t>Quanterrious</a:t>
            </a:r>
            <a:r>
              <a:rPr lang="en-US" b="0" i="0" dirty="0" smtClean="0"/>
              <a:t> McCoy (aka, "Nefarious </a:t>
            </a:r>
            <a:r>
              <a:rPr lang="en-US" b="0" i="0" dirty="0" err="1" smtClean="0"/>
              <a:t>Quanterrious</a:t>
            </a:r>
            <a:r>
              <a:rPr lang="en-US" b="0" i="0" dirty="0" smtClean="0"/>
              <a:t>").  The robbery went awry, as they tend to do, prompting Whitfield to seek refuge in the unlocked home of seventy-nine-year-old Mary Parnell.  While attempting to guide his getaway car to his location, Whitfield asked Parnell to go into an adjacent room, where she was later found dead of a heart attack.  Whitfield was apprehended and, in addition to being charged with three counts pertaining to the botched robbery, was also charged with violating 18 U.S.C. § 2113(e), making it illegal for a bank robber to force another to "accompany him," which "if death results," carries a mandatory life sentence and is a death-eligible crime.  (It's not entirely clear whether the government satisfied the requirement, implicit in the term "accompany," that the perpetrator and victim move together.) </a:t>
            </a:r>
            <a:endParaRPr lang="en-US" b="1" i="1" dirty="0"/>
          </a:p>
        </p:txBody>
      </p:sp>
      <p:sp>
        <p:nvSpPr>
          <p:cNvPr id="4" name="Slide Number Placeholder 3"/>
          <p:cNvSpPr>
            <a:spLocks noGrp="1"/>
          </p:cNvSpPr>
          <p:nvPr>
            <p:ph type="sldNum" sz="quarter" idx="10"/>
          </p:nvPr>
        </p:nvSpPr>
        <p:spPr/>
        <p:txBody>
          <a:bodyPr/>
          <a:lstStyle/>
          <a:p>
            <a:fld id="{09613F98-622E-4E3B-89B3-7DAE02141536}" type="slidenum">
              <a:rPr lang="en-US" smtClean="0"/>
              <a:t>23</a:t>
            </a:fld>
            <a:endParaRPr lang="en-US"/>
          </a:p>
        </p:txBody>
      </p:sp>
    </p:spTree>
    <p:extLst>
      <p:ext uri="{BB962C8B-B14F-4D97-AF65-F5344CB8AC3E}">
        <p14:creationId xmlns:p14="http://schemas.microsoft.com/office/powerpoint/2010/main" val="3639034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Yates v. United States</a:t>
            </a:r>
            <a:r>
              <a:rPr lang="en-US" b="1" dirty="0" smtClean="0"/>
              <a:t>.</a:t>
            </a:r>
            <a:r>
              <a:rPr lang="en-US" dirty="0" smtClean="0"/>
              <a:t> In the wake of the Enron accounting fraud scandal and its infamous "document-shredding parties," Congress passed the Sarbanes–Oxley Act of 2002, setting new corporate accountability standards and providing criminal penalties for related white-collar crimes. One provision, 18 U.S.C. § 1519, makes it a crime to knowingly destroy "any record, document, or tangible object with the intent to obstruct an investigation…." </a:t>
            </a:r>
          </a:p>
          <a:p>
            <a:endParaRPr lang="en-US" dirty="0" smtClean="0"/>
          </a:p>
          <a:p>
            <a:r>
              <a:rPr lang="en-US" dirty="0" smtClean="0"/>
              <a:t>John Yates, a commercial fisherman and captain of the </a:t>
            </a:r>
            <a:r>
              <a:rPr lang="en-US" i="1" dirty="0" smtClean="0"/>
              <a:t>Miss Katie</a:t>
            </a:r>
            <a:r>
              <a:rPr lang="en-US" dirty="0" smtClean="0"/>
              <a:t>, was issued a citation for catching undersized red grouper in the Gulf of Mexico. While inspecting the </a:t>
            </a:r>
            <a:r>
              <a:rPr lang="en-US" i="1" dirty="0" smtClean="0"/>
              <a:t>Miss Katie</a:t>
            </a:r>
            <a:r>
              <a:rPr lang="en-US" dirty="0" smtClean="0"/>
              <a:t>, a federally deputized Florida Fish and Wildlife Conservation Commission officer noticed red grouper that looked as if they were less than 20 inches long, the minimum size allowed under law. The officer counted 72 red grouper that measured less than 20 inches and instructed Yates to return to port, where the fish would be seized. </a:t>
            </a:r>
          </a:p>
          <a:p>
            <a:endParaRPr lang="en-US" dirty="0" smtClean="0"/>
          </a:p>
          <a:p>
            <a:r>
              <a:rPr lang="en-US" dirty="0" smtClean="0"/>
              <a:t>The government alleges that between the point of inspection and the vessel's arrival at port, Yates's crew threw the undersized fish overboard and replaced them with larger fish. When the Fish and Wildlife officer measured the fish at port, 69 of them still measured less than 20 inches. </a:t>
            </a:r>
          </a:p>
          <a:p>
            <a:endParaRPr lang="en-US" dirty="0" smtClean="0"/>
          </a:p>
          <a:p>
            <a:r>
              <a:rPr lang="en-US" dirty="0" smtClean="0"/>
              <a:t>Yates was convicted of knowingly destroying tangible objects with the intent to obstruct an investigation into his harvesting of undersized red grouper. A federal appellate court upheld his conviction, finding that a fish is a "tangible object" according to the statute's plain meaning and that throwing the fish overboard constituted destruction. Yates argues that, read in context, "tangible object" refers to something used to preserve information such as a computer or other storage device and that a broader reading of the statute produces absurd results. </a:t>
            </a:r>
          </a:p>
          <a:p>
            <a:endParaRPr lang="en-US" dirty="0" smtClean="0"/>
          </a:p>
          <a:p>
            <a:r>
              <a:rPr lang="en-US" dirty="0" smtClean="0"/>
              <a:t>The Supreme Court has the opportunity to determine whether a federal criminal law aimed at those who would destroy documents and computer records relevant to a criminal investigation also covers "shredding" fish. </a:t>
            </a:r>
          </a:p>
        </p:txBody>
      </p:sp>
      <p:sp>
        <p:nvSpPr>
          <p:cNvPr id="4" name="Slide Number Placeholder 3"/>
          <p:cNvSpPr>
            <a:spLocks noGrp="1"/>
          </p:cNvSpPr>
          <p:nvPr>
            <p:ph type="sldNum" sz="quarter" idx="10"/>
          </p:nvPr>
        </p:nvSpPr>
        <p:spPr/>
        <p:txBody>
          <a:bodyPr/>
          <a:lstStyle/>
          <a:p>
            <a:fld id="{09613F98-622E-4E3B-89B3-7DAE02141536}" type="slidenum">
              <a:rPr lang="en-US" smtClean="0"/>
              <a:t>24</a:t>
            </a:fld>
            <a:endParaRPr lang="en-US"/>
          </a:p>
        </p:txBody>
      </p:sp>
    </p:spTree>
    <p:extLst>
      <p:ext uri="{BB962C8B-B14F-4D97-AF65-F5344CB8AC3E}">
        <p14:creationId xmlns:p14="http://schemas.microsoft.com/office/powerpoint/2010/main" val="4233483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19" name="Footer Placeholder 18"/>
          <p:cNvSpPr>
            <a:spLocks noGrp="1"/>
          </p:cNvSpPr>
          <p:nvPr>
            <p:ph type="ftr" sz="quarter" idx="11"/>
          </p:nvPr>
        </p:nvSpPr>
        <p:spPr/>
        <p:txBody>
          <a:bodyPr/>
          <a:lstStyle/>
          <a:p>
            <a:endParaRPr lang="en-US">
              <a:solidFill>
                <a:srgbClr val="FEFAC9"/>
              </a:solidFill>
            </a:endParaRPr>
          </a:p>
        </p:txBody>
      </p:sp>
      <p:sp>
        <p:nvSpPr>
          <p:cNvPr id="27" name="Slide Number Placeholder 2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8" name="Footer Placeholder 7"/>
          <p:cNvSpPr>
            <a:spLocks noGrp="1"/>
          </p:cNvSpPr>
          <p:nvPr>
            <p:ph type="ftr" sz="quarter" idx="11"/>
          </p:nvPr>
        </p:nvSpPr>
        <p:spPr/>
        <p:txBody>
          <a:bodyPr/>
          <a:lstStyle/>
          <a:p>
            <a:endParaRPr lang="en-US">
              <a:solidFill>
                <a:srgbClr val="FEFAC9"/>
              </a:solidFill>
            </a:endParaRPr>
          </a:p>
        </p:txBody>
      </p:sp>
      <p:sp>
        <p:nvSpPr>
          <p:cNvPr id="9" name="Slide Number Placeholder 8"/>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4" name="Footer Placeholder 3"/>
          <p:cNvSpPr>
            <a:spLocks noGrp="1"/>
          </p:cNvSpPr>
          <p:nvPr>
            <p:ph type="ftr" sz="quarter" idx="11"/>
          </p:nvPr>
        </p:nvSpPr>
        <p:spPr/>
        <p:txBody>
          <a:bodyPr/>
          <a:lstStyle/>
          <a:p>
            <a:endParaRPr lang="en-US">
              <a:solidFill>
                <a:srgbClr val="FEFAC9"/>
              </a:solidFill>
            </a:endParaRPr>
          </a:p>
        </p:txBody>
      </p:sp>
      <p:sp>
        <p:nvSpPr>
          <p:cNvPr id="5" name="Slide Number Placeholder 4"/>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3" name="Footer Placeholder 2"/>
          <p:cNvSpPr>
            <a:spLocks noGrp="1"/>
          </p:cNvSpPr>
          <p:nvPr>
            <p:ph type="ftr" sz="quarter" idx="11"/>
          </p:nvPr>
        </p:nvSpPr>
        <p:spPr/>
        <p:txBody>
          <a:bodyPr/>
          <a:lstStyle/>
          <a:p>
            <a:endParaRPr lang="en-US">
              <a:solidFill>
                <a:srgbClr val="FEFAC9"/>
              </a:solidFill>
            </a:endParaRPr>
          </a:p>
        </p:txBody>
      </p:sp>
      <p:sp>
        <p:nvSpPr>
          <p:cNvPr id="4" name="Slide Number Placeholder 3"/>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D303FD-8057-42CC-94E0-C11F73690DC5}" type="datetimeFigureOut">
              <a:rPr lang="en-US" smtClean="0">
                <a:solidFill>
                  <a:srgbClr val="FEFAC9"/>
                </a:solidFill>
              </a:rPr>
              <a:pPr/>
              <a:t>9/28/2014</a:t>
            </a:fld>
            <a:endParaRPr lang="en-US">
              <a:solidFill>
                <a:srgbClr val="FEFAC9"/>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FEFAC9"/>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7E8BAF-5737-411D-8326-DD4FF217C7F8}" type="slidenum">
              <a:rPr lang="en-US" smtClean="0">
                <a:solidFill>
                  <a:srgbClr val="FEFAC9"/>
                </a:solidFill>
              </a:rPr>
              <a:pPr/>
              <a:t>‹#›</a:t>
            </a:fld>
            <a:endParaRPr lang="en-US">
              <a:solidFill>
                <a:srgbClr val="FEFAC9"/>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7750"/>
            <a:ext cx="7772400" cy="1847850"/>
          </a:xfrm>
        </p:spPr>
        <p:txBody>
          <a:bodyPr>
            <a:noAutofit/>
          </a:bodyPr>
          <a:lstStyle/>
          <a:p>
            <a:r>
              <a:rPr lang="en-US" sz="4400" dirty="0" smtClean="0">
                <a:solidFill>
                  <a:schemeClr val="bg1"/>
                </a:solidFill>
              </a:rPr>
              <a:t>United States Supreme Court</a:t>
            </a:r>
            <a:br>
              <a:rPr lang="en-US" sz="4400" dirty="0" smtClean="0">
                <a:solidFill>
                  <a:schemeClr val="bg1"/>
                </a:solidFill>
              </a:rPr>
            </a:br>
            <a:r>
              <a:rPr lang="en-US" sz="4400" dirty="0" smtClean="0">
                <a:solidFill>
                  <a:schemeClr val="bg1"/>
                </a:solidFill>
              </a:rPr>
              <a:t>Criminal Law Decisions</a:t>
            </a:r>
            <a:br>
              <a:rPr lang="en-US" sz="4400" dirty="0" smtClean="0">
                <a:solidFill>
                  <a:schemeClr val="bg1"/>
                </a:solidFill>
              </a:rPr>
            </a:br>
            <a:r>
              <a:rPr lang="en-US" sz="4400" dirty="0" smtClean="0">
                <a:solidFill>
                  <a:schemeClr val="bg1"/>
                </a:solidFill>
              </a:rPr>
              <a:t>of the 2013-2014 Term</a:t>
            </a:r>
            <a:endParaRPr lang="en-US" sz="4400" dirty="0">
              <a:solidFill>
                <a:schemeClr val="bg1"/>
              </a:solidFill>
            </a:endParaRPr>
          </a:p>
        </p:txBody>
      </p:sp>
      <p:sp>
        <p:nvSpPr>
          <p:cNvPr id="3" name="Subtitle 2"/>
          <p:cNvSpPr>
            <a:spLocks noGrp="1"/>
          </p:cNvSpPr>
          <p:nvPr>
            <p:ph type="subTitle" idx="1"/>
          </p:nvPr>
        </p:nvSpPr>
        <p:spPr>
          <a:xfrm>
            <a:off x="457200" y="4267200"/>
            <a:ext cx="8305800" cy="1828800"/>
          </a:xfrm>
        </p:spPr>
        <p:txBody>
          <a:bodyPr>
            <a:normAutofit fontScale="77500" lnSpcReduction="20000"/>
          </a:bodyPr>
          <a:lstStyle/>
          <a:p>
            <a:r>
              <a:rPr lang="en-US" sz="3300" b="1" dirty="0" smtClean="0">
                <a:solidFill>
                  <a:schemeClr val="bg1"/>
                </a:solidFill>
              </a:rPr>
              <a:t>Peter W. Fenton, J.D.</a:t>
            </a:r>
            <a:r>
              <a:rPr lang="en-US" sz="3300" dirty="0" smtClean="0">
                <a:solidFill>
                  <a:schemeClr val="tx1"/>
                </a:solidFill>
              </a:rPr>
              <a:t/>
            </a:r>
            <a:br>
              <a:rPr lang="en-US" sz="3300" dirty="0" smtClean="0">
                <a:solidFill>
                  <a:schemeClr val="tx1"/>
                </a:solidFill>
              </a:rPr>
            </a:br>
            <a:r>
              <a:rPr lang="en-US" i="1" dirty="0" smtClean="0">
                <a:solidFill>
                  <a:schemeClr val="tx1"/>
                </a:solidFill>
              </a:rPr>
              <a:t>Assistant Professor of Criminal Justice</a:t>
            </a:r>
            <a:br>
              <a:rPr lang="en-US" i="1" dirty="0" smtClean="0">
                <a:solidFill>
                  <a:schemeClr val="tx1"/>
                </a:solidFill>
              </a:rPr>
            </a:br>
            <a:r>
              <a:rPr lang="en-US" i="1" dirty="0" smtClean="0">
                <a:solidFill>
                  <a:schemeClr val="tx1"/>
                </a:solidFill>
              </a:rPr>
              <a:t>Kennesaw State University</a:t>
            </a:r>
          </a:p>
          <a:p>
            <a:r>
              <a:rPr lang="en-US" sz="3400" b="1" dirty="0" smtClean="0">
                <a:solidFill>
                  <a:schemeClr val="bg1"/>
                </a:solidFill>
              </a:rPr>
              <a:t>Michael B. Shapiro, J.D.</a:t>
            </a:r>
            <a:r>
              <a:rPr lang="en-US" sz="3400" dirty="0" smtClean="0">
                <a:solidFill>
                  <a:schemeClr val="tx1"/>
                </a:solidFill>
              </a:rPr>
              <a:t/>
            </a:r>
            <a:br>
              <a:rPr lang="en-US" sz="3400" dirty="0" smtClean="0">
                <a:solidFill>
                  <a:schemeClr val="tx1"/>
                </a:solidFill>
              </a:rPr>
            </a:br>
            <a:r>
              <a:rPr lang="en-US" i="1" dirty="0" smtClean="0">
                <a:solidFill>
                  <a:schemeClr val="tx1"/>
                </a:solidFill>
              </a:rPr>
              <a:t>Clinical Instructor of Criminal Justice</a:t>
            </a:r>
            <a:br>
              <a:rPr lang="en-US" i="1" dirty="0" smtClean="0">
                <a:solidFill>
                  <a:schemeClr val="tx1"/>
                </a:solidFill>
              </a:rPr>
            </a:br>
            <a:r>
              <a:rPr lang="en-US" i="1" dirty="0" smtClean="0">
                <a:solidFill>
                  <a:schemeClr val="tx1"/>
                </a:solidFill>
              </a:rPr>
              <a:t>Georgia State University</a:t>
            </a:r>
            <a:endParaRPr lang="en-US" i="1" dirty="0">
              <a:solidFill>
                <a:schemeClr val="tx1"/>
              </a:solidFill>
            </a:endParaRPr>
          </a:p>
        </p:txBody>
      </p:sp>
      <p:sp>
        <p:nvSpPr>
          <p:cNvPr id="5" name="Rectangle 4"/>
          <p:cNvSpPr/>
          <p:nvPr/>
        </p:nvSpPr>
        <p:spPr>
          <a:xfrm>
            <a:off x="152400" y="2501205"/>
            <a:ext cx="239469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7 and 7</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81400"/>
            <a:ext cx="1803400" cy="2946400"/>
          </a:xfrm>
          <a:prstGeom prst="rect">
            <a:avLst/>
          </a:prstGeom>
          <a:solidFill>
            <a:schemeClr val="tx2">
              <a:lumMod val="90000"/>
            </a:schemeClr>
          </a:solidFill>
        </p:spPr>
      </p:pic>
    </p:spTree>
    <p:extLst>
      <p:ext uri="{BB962C8B-B14F-4D97-AF65-F5344CB8AC3E}">
        <p14:creationId xmlns:p14="http://schemas.microsoft.com/office/powerpoint/2010/main" val="33936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Honorable Mentions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313" y="3600450"/>
            <a:ext cx="1095375"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789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Abramski</a:t>
            </a:r>
            <a:r>
              <a:rPr lang="en-US" i="1" dirty="0"/>
              <a:t> v. United States</a:t>
            </a:r>
          </a:p>
        </p:txBody>
      </p:sp>
      <p:sp>
        <p:nvSpPr>
          <p:cNvPr id="3" name="Content Placeholder 2"/>
          <p:cNvSpPr>
            <a:spLocks noGrp="1"/>
          </p:cNvSpPr>
          <p:nvPr>
            <p:ph idx="1"/>
          </p:nvPr>
        </p:nvSpPr>
        <p:spPr/>
        <p:txBody>
          <a:bodyPr>
            <a:normAutofit/>
          </a:bodyPr>
          <a:lstStyle/>
          <a:p>
            <a:pPr lvl="0"/>
            <a:r>
              <a:rPr lang="en-US" sz="2000" dirty="0" smtClean="0"/>
              <a:t>No</a:t>
            </a:r>
            <a:r>
              <a:rPr lang="en-US" sz="2000" dirty="0"/>
              <a:t>. 12–1493, decided June 16, </a:t>
            </a:r>
            <a:r>
              <a:rPr lang="en-US" sz="2000" dirty="0" smtClean="0"/>
              <a:t>2014</a:t>
            </a:r>
            <a:br>
              <a:rPr lang="en-US" sz="2000" dirty="0" smtClean="0"/>
            </a:br>
            <a:r>
              <a:rPr lang="en-US" sz="2000" i="1" dirty="0" smtClean="0"/>
              <a:t>Kagan</a:t>
            </a:r>
            <a:r>
              <a:rPr lang="en-US" sz="2000" i="1" dirty="0"/>
              <a:t>, majority opinion, Scalia, dissenting </a:t>
            </a:r>
            <a:r>
              <a:rPr lang="en-US" sz="2000" i="1" dirty="0" smtClean="0"/>
              <a:t>opinion</a:t>
            </a:r>
            <a:endParaRPr lang="en-US" sz="2000" dirty="0" smtClean="0"/>
          </a:p>
          <a:p>
            <a:pPr lvl="0"/>
            <a:r>
              <a:rPr lang="en-US" sz="2000" dirty="0" smtClean="0"/>
              <a:t>Petitioner </a:t>
            </a:r>
            <a:r>
              <a:rPr lang="en-US" sz="2000" dirty="0"/>
              <a:t>Bruce </a:t>
            </a:r>
            <a:r>
              <a:rPr lang="en-US" sz="2000" dirty="0" err="1"/>
              <a:t>Abramski</a:t>
            </a:r>
            <a:r>
              <a:rPr lang="en-US" sz="2000" dirty="0"/>
              <a:t> offered to purchase a handgun for his </a:t>
            </a:r>
            <a:r>
              <a:rPr lang="en-US" sz="2000" dirty="0" smtClean="0"/>
              <a:t>uncle, falsely completing the federal Form 4473 which asked </a:t>
            </a:r>
            <a:r>
              <a:rPr lang="en-US" sz="2000" dirty="0"/>
              <a:t>whether he was the </a:t>
            </a:r>
            <a:r>
              <a:rPr lang="en-US" sz="2000" dirty="0" smtClean="0"/>
              <a:t>"actual transferee/buyer" </a:t>
            </a:r>
            <a:r>
              <a:rPr lang="en-US" sz="2000" dirty="0"/>
              <a:t>of the </a:t>
            </a:r>
            <a:r>
              <a:rPr lang="en-US" sz="2000" dirty="0" smtClean="0"/>
              <a:t>gun.</a:t>
            </a:r>
          </a:p>
          <a:p>
            <a:pPr lvl="0"/>
            <a:r>
              <a:rPr lang="en-US" sz="2000" b="1" dirty="0" smtClean="0"/>
              <a:t>Held</a:t>
            </a:r>
            <a:r>
              <a:rPr lang="en-US" sz="2000" b="1" dirty="0"/>
              <a:t>: </a:t>
            </a:r>
            <a:r>
              <a:rPr lang="en-US" sz="2000" dirty="0" err="1" smtClean="0"/>
              <a:t>Abramski's</a:t>
            </a:r>
            <a:r>
              <a:rPr lang="en-US" sz="2000" dirty="0" smtClean="0"/>
              <a:t> </a:t>
            </a:r>
            <a:r>
              <a:rPr lang="en-US" sz="2000" dirty="0"/>
              <a:t>misrepresentation is material under §922(a)(6</a:t>
            </a:r>
            <a:r>
              <a:rPr lang="en-US" sz="2000" dirty="0" smtClean="0"/>
              <a:t>), and he was guilty of knowingly </a:t>
            </a:r>
            <a:r>
              <a:rPr lang="en-US" sz="2000" dirty="0"/>
              <a:t>making false statements </a:t>
            </a:r>
            <a:r>
              <a:rPr lang="en-US" sz="2000" dirty="0" smtClean="0"/>
              <a:t>"with </a:t>
            </a:r>
            <a:r>
              <a:rPr lang="en-US" sz="2000" dirty="0"/>
              <a:t>respect to any fact material to the lawfulness of the </a:t>
            </a:r>
            <a:r>
              <a:rPr lang="en-US" sz="2000" dirty="0" smtClean="0"/>
              <a:t>sale" </a:t>
            </a:r>
            <a:r>
              <a:rPr lang="en-US" sz="2000" dirty="0"/>
              <a:t>of a </a:t>
            </a:r>
            <a:r>
              <a:rPr lang="en-US" sz="2000" dirty="0" smtClean="0"/>
              <a:t>gun.</a:t>
            </a:r>
            <a:endParaRPr lang="en-US" sz="2000" dirty="0"/>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False Statements, </a:t>
            </a:r>
            <a:r>
              <a:rPr lang="en-US" b="1" i="1" dirty="0" smtClean="0">
                <a:solidFill>
                  <a:srgbClr val="FF0000"/>
                </a:solidFill>
              </a:rPr>
              <a:t>"Straw" </a:t>
            </a:r>
            <a:r>
              <a:rPr lang="en-US" b="1" i="1" dirty="0" smtClean="0">
                <a:solidFill>
                  <a:srgbClr val="FF0000"/>
                </a:solidFill>
              </a:rPr>
              <a:t>Purchaser of Gun</a:t>
            </a:r>
            <a:endParaRPr lang="en-US" i="1" dirty="0">
              <a:solidFill>
                <a:srgbClr val="FF0000"/>
              </a:solidFill>
            </a:endParaRPr>
          </a:p>
        </p:txBody>
      </p:sp>
    </p:spTree>
    <p:extLst>
      <p:ext uri="{BB962C8B-B14F-4D97-AF65-F5344CB8AC3E}">
        <p14:creationId xmlns:p14="http://schemas.microsoft.com/office/powerpoint/2010/main" val="357722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Bond v. United States</a:t>
            </a:r>
          </a:p>
        </p:txBody>
      </p:sp>
      <p:sp>
        <p:nvSpPr>
          <p:cNvPr id="3" name="Content Placeholder 2"/>
          <p:cNvSpPr>
            <a:spLocks noGrp="1"/>
          </p:cNvSpPr>
          <p:nvPr>
            <p:ph idx="1"/>
          </p:nvPr>
        </p:nvSpPr>
        <p:spPr/>
        <p:txBody>
          <a:bodyPr>
            <a:normAutofit fontScale="85000" lnSpcReduction="20000"/>
          </a:bodyPr>
          <a:lstStyle/>
          <a:p>
            <a:r>
              <a:rPr lang="en-US" dirty="0" smtClean="0"/>
              <a:t>No</a:t>
            </a:r>
            <a:r>
              <a:rPr lang="en-US" dirty="0"/>
              <a:t>. 12–158, decided June 2, </a:t>
            </a:r>
            <a:r>
              <a:rPr lang="en-US" dirty="0" smtClean="0"/>
              <a:t>2014</a:t>
            </a:r>
            <a:br>
              <a:rPr lang="en-US" dirty="0" smtClean="0"/>
            </a:br>
            <a:r>
              <a:rPr lang="en-US" i="1" dirty="0" smtClean="0"/>
              <a:t>Roberts</a:t>
            </a:r>
            <a:r>
              <a:rPr lang="en-US" i="1" dirty="0"/>
              <a:t>, majority opinion, Scalia, concurring opinion, Thomas, concurring </a:t>
            </a:r>
            <a:r>
              <a:rPr lang="en-US" i="1" dirty="0" smtClean="0"/>
              <a:t>opinion</a:t>
            </a:r>
            <a:endParaRPr lang="en-US" dirty="0" smtClean="0"/>
          </a:p>
          <a:p>
            <a:r>
              <a:rPr lang="en-US" dirty="0" smtClean="0"/>
              <a:t>Congress </a:t>
            </a:r>
            <a:r>
              <a:rPr lang="en-US" dirty="0"/>
              <a:t>enacted the Chemical Weapons Convention Implementation Act of </a:t>
            </a:r>
            <a:r>
              <a:rPr lang="en-US" dirty="0" smtClean="0"/>
              <a:t>1998, forbidding any </a:t>
            </a:r>
            <a:r>
              <a:rPr lang="en-US" dirty="0"/>
              <a:t>person knowingly to </a:t>
            </a:r>
            <a:r>
              <a:rPr lang="en-US" dirty="0" smtClean="0"/>
              <a:t>"possess</a:t>
            </a:r>
            <a:r>
              <a:rPr lang="en-US" dirty="0"/>
              <a:t>[ ] or use . . . any chemical </a:t>
            </a:r>
            <a:r>
              <a:rPr lang="en-US" dirty="0" smtClean="0"/>
              <a:t>weapon". </a:t>
            </a:r>
            <a:r>
              <a:rPr lang="pt-BR" dirty="0"/>
              <a:t>18 U. S. C. §229(a)(1</a:t>
            </a:r>
            <a:r>
              <a:rPr lang="pt-BR" dirty="0" smtClean="0"/>
              <a:t>).  </a:t>
            </a:r>
            <a:r>
              <a:rPr lang="en-US" dirty="0" smtClean="0"/>
              <a:t>The statute includes </a:t>
            </a:r>
            <a:r>
              <a:rPr lang="en-US" dirty="0" smtClean="0"/>
              <a:t>"toxic chemicals" </a:t>
            </a:r>
            <a:r>
              <a:rPr lang="en-US" dirty="0" smtClean="0"/>
              <a:t>which are defined as </a:t>
            </a:r>
            <a:r>
              <a:rPr lang="en-US" dirty="0" smtClean="0"/>
              <a:t>"any </a:t>
            </a:r>
            <a:r>
              <a:rPr lang="en-US" dirty="0"/>
              <a:t>chemical which through its chemical action on life processes can cause death, temporary incapacitation or permanent harm to humans or animals</a:t>
            </a:r>
            <a:r>
              <a:rPr lang="en-US" dirty="0" smtClean="0"/>
              <a:t>.</a:t>
            </a:r>
          </a:p>
          <a:p>
            <a:pPr lvl="0"/>
            <a:r>
              <a:rPr lang="en-US" dirty="0" smtClean="0"/>
              <a:t>Petitioner </a:t>
            </a:r>
            <a:r>
              <a:rPr lang="en-US" dirty="0"/>
              <a:t>Bond sought revenge against </a:t>
            </a:r>
            <a:r>
              <a:rPr lang="en-US" dirty="0" err="1"/>
              <a:t>Myrlinda</a:t>
            </a:r>
            <a:r>
              <a:rPr lang="en-US" dirty="0"/>
              <a:t> Haynes—with whom her husband had carried on an affair—by spreading two toxic chemicals on </a:t>
            </a:r>
            <a:r>
              <a:rPr lang="en-US" dirty="0" smtClean="0"/>
              <a:t>Haynes's </a:t>
            </a:r>
            <a:r>
              <a:rPr lang="en-US" dirty="0"/>
              <a:t>car, mailbox, and door knob in hopes that Haynes would develop an uncomfortable rash</a:t>
            </a:r>
            <a:r>
              <a:rPr lang="en-US" dirty="0" smtClean="0"/>
              <a:t>.</a:t>
            </a:r>
          </a:p>
          <a:p>
            <a:pPr lvl="0"/>
            <a:r>
              <a:rPr lang="en-US" b="1" dirty="0" smtClean="0"/>
              <a:t>Held</a:t>
            </a:r>
            <a:r>
              <a:rPr lang="en-US" b="1" dirty="0"/>
              <a:t>: </a:t>
            </a:r>
            <a:r>
              <a:rPr lang="en-US" dirty="0"/>
              <a:t>Section 229 does not reach </a:t>
            </a:r>
            <a:r>
              <a:rPr lang="en-US" dirty="0" smtClean="0"/>
              <a:t>Bond's </a:t>
            </a:r>
            <a:r>
              <a:rPr lang="en-US" dirty="0"/>
              <a:t>simple assault.</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Chemical Weapons and Assault</a:t>
            </a:r>
            <a:endParaRPr lang="en-US" i="1" dirty="0">
              <a:solidFill>
                <a:srgbClr val="FF0000"/>
              </a:solidFill>
            </a:endParaRPr>
          </a:p>
        </p:txBody>
      </p:sp>
    </p:spTree>
    <p:extLst>
      <p:ext uri="{BB962C8B-B14F-4D97-AF65-F5344CB8AC3E}">
        <p14:creationId xmlns:p14="http://schemas.microsoft.com/office/powerpoint/2010/main" val="10632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Hinton v. Alabama</a:t>
            </a:r>
          </a:p>
        </p:txBody>
      </p:sp>
      <p:sp>
        <p:nvSpPr>
          <p:cNvPr id="3" name="Content Placeholder 2"/>
          <p:cNvSpPr>
            <a:spLocks noGrp="1"/>
          </p:cNvSpPr>
          <p:nvPr>
            <p:ph idx="1"/>
          </p:nvPr>
        </p:nvSpPr>
        <p:spPr/>
        <p:txBody>
          <a:bodyPr>
            <a:normAutofit fontScale="85000" lnSpcReduction="20000"/>
          </a:bodyPr>
          <a:lstStyle/>
          <a:p>
            <a:pPr lvl="0"/>
            <a:r>
              <a:rPr lang="en-US" dirty="0" smtClean="0"/>
              <a:t>No</a:t>
            </a:r>
            <a:r>
              <a:rPr lang="en-US" dirty="0"/>
              <a:t>. 13–6440, decided February 24, </a:t>
            </a:r>
            <a:r>
              <a:rPr lang="en-US" dirty="0" smtClean="0"/>
              <a:t>2014</a:t>
            </a:r>
            <a:br>
              <a:rPr lang="en-US" dirty="0" smtClean="0"/>
            </a:br>
            <a:r>
              <a:rPr lang="en-US" i="1" dirty="0" smtClean="0"/>
              <a:t>Per </a:t>
            </a:r>
            <a:r>
              <a:rPr lang="en-US" i="1" dirty="0"/>
              <a:t>Curiam </a:t>
            </a:r>
            <a:r>
              <a:rPr lang="en-US" i="1" dirty="0" smtClean="0"/>
              <a:t>opinion</a:t>
            </a:r>
          </a:p>
          <a:p>
            <a:pPr lvl="0"/>
            <a:r>
              <a:rPr lang="en-US" dirty="0" smtClean="0"/>
              <a:t>In </a:t>
            </a:r>
            <a:r>
              <a:rPr lang="en-US" i="1" dirty="0"/>
              <a:t>Strickland v. Washington</a:t>
            </a:r>
            <a:r>
              <a:rPr lang="en-US" dirty="0"/>
              <a:t>, 466 U. S. 668 (1984), </a:t>
            </a:r>
            <a:r>
              <a:rPr lang="en-US" dirty="0" smtClean="0"/>
              <a:t>the Court held </a:t>
            </a:r>
            <a:r>
              <a:rPr lang="en-US" dirty="0"/>
              <a:t>that a criminal </a:t>
            </a:r>
            <a:r>
              <a:rPr lang="en-US" dirty="0" smtClean="0"/>
              <a:t>defendant's </a:t>
            </a:r>
            <a:r>
              <a:rPr lang="en-US" dirty="0"/>
              <a:t>Sixth Amendment right to counsel is violated if his trial </a:t>
            </a:r>
            <a:r>
              <a:rPr lang="en-US" dirty="0" smtClean="0"/>
              <a:t>attorney's </a:t>
            </a:r>
            <a:r>
              <a:rPr lang="en-US" dirty="0"/>
              <a:t>performance falls below an objective standard of reasonableness and if there is a reasonable probability that the result of the trial would have been different absent the deficient act or omission</a:t>
            </a:r>
            <a:r>
              <a:rPr lang="en-US" dirty="0" smtClean="0"/>
              <a:t>.</a:t>
            </a:r>
          </a:p>
          <a:p>
            <a:pPr lvl="0"/>
            <a:r>
              <a:rPr lang="en-US" dirty="0" smtClean="0"/>
              <a:t>Anthony </a:t>
            </a:r>
            <a:r>
              <a:rPr lang="en-US" dirty="0"/>
              <a:t>Ray Hinton, an inmate on </a:t>
            </a:r>
            <a:r>
              <a:rPr lang="en-US" dirty="0" smtClean="0"/>
              <a:t>Alabama's </a:t>
            </a:r>
            <a:r>
              <a:rPr lang="en-US" dirty="0"/>
              <a:t>death row, </a:t>
            </a:r>
            <a:r>
              <a:rPr lang="en-US" dirty="0" smtClean="0"/>
              <a:t>asked the Court to </a:t>
            </a:r>
            <a:r>
              <a:rPr lang="en-US" dirty="0"/>
              <a:t>decide whether the Alabama courts correctly applied </a:t>
            </a:r>
            <a:r>
              <a:rPr lang="en-US" i="1" dirty="0"/>
              <a:t>Strickland</a:t>
            </a:r>
            <a:r>
              <a:rPr lang="en-US" dirty="0"/>
              <a:t> to his case</a:t>
            </a:r>
            <a:r>
              <a:rPr lang="en-US" dirty="0" smtClean="0"/>
              <a:t>.</a:t>
            </a:r>
            <a:br>
              <a:rPr lang="en-US" dirty="0" smtClean="0"/>
            </a:br>
            <a:r>
              <a:rPr lang="en-US" b="1" dirty="0" smtClean="0"/>
              <a:t>Held:</a:t>
            </a:r>
            <a:r>
              <a:rPr lang="en-US" dirty="0" smtClean="0"/>
              <a:t>  </a:t>
            </a:r>
            <a:r>
              <a:rPr lang="en-US" dirty="0" smtClean="0"/>
              <a:t>Hinton's </a:t>
            </a:r>
            <a:r>
              <a:rPr lang="en-US" dirty="0"/>
              <a:t>trial attorney rendered constitutionally deficient </a:t>
            </a:r>
            <a:r>
              <a:rPr lang="en-US" dirty="0" smtClean="0"/>
              <a:t>performance when he operated under </a:t>
            </a:r>
            <a:r>
              <a:rPr lang="en-US" dirty="0"/>
              <a:t>the mistaken belief that the court could pay no more than $1,000 for expert </a:t>
            </a:r>
            <a:r>
              <a:rPr lang="en-US" dirty="0" smtClean="0"/>
              <a:t>witnesses.</a:t>
            </a:r>
            <a:endParaRPr lang="en-US" dirty="0"/>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Ineffective Assistance of Counsel</a:t>
            </a:r>
            <a:endParaRPr lang="en-US" i="1" dirty="0">
              <a:solidFill>
                <a:srgbClr val="FF0000"/>
              </a:solidFill>
            </a:endParaRPr>
          </a:p>
        </p:txBody>
      </p:sp>
    </p:spTree>
    <p:extLst>
      <p:ext uri="{BB962C8B-B14F-4D97-AF65-F5344CB8AC3E}">
        <p14:creationId xmlns:p14="http://schemas.microsoft.com/office/powerpoint/2010/main" val="3173930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Paroline</a:t>
            </a:r>
            <a:r>
              <a:rPr lang="en-US" i="1" dirty="0"/>
              <a:t> v. United States et al.</a:t>
            </a:r>
          </a:p>
        </p:txBody>
      </p:sp>
      <p:sp>
        <p:nvSpPr>
          <p:cNvPr id="3" name="Content Placeholder 2"/>
          <p:cNvSpPr>
            <a:spLocks noGrp="1"/>
          </p:cNvSpPr>
          <p:nvPr>
            <p:ph idx="1"/>
          </p:nvPr>
        </p:nvSpPr>
        <p:spPr/>
        <p:txBody>
          <a:bodyPr>
            <a:normAutofit fontScale="77500" lnSpcReduction="20000"/>
          </a:bodyPr>
          <a:lstStyle/>
          <a:p>
            <a:pPr lvl="0"/>
            <a:r>
              <a:rPr lang="en-US" dirty="0" smtClean="0"/>
              <a:t>No</a:t>
            </a:r>
            <a:r>
              <a:rPr lang="en-US" dirty="0"/>
              <a:t>. 12–8561, decided April 23, </a:t>
            </a:r>
            <a:r>
              <a:rPr lang="en-US" dirty="0" smtClean="0"/>
              <a:t>2014</a:t>
            </a:r>
            <a:br>
              <a:rPr lang="en-US" dirty="0" smtClean="0"/>
            </a:br>
            <a:r>
              <a:rPr lang="en-US" i="1" dirty="0" smtClean="0"/>
              <a:t>Kennedy</a:t>
            </a:r>
            <a:r>
              <a:rPr lang="en-US" i="1" dirty="0"/>
              <a:t>, majority opinion, Sotomayor, concurring opinion, Roberts, dissenting </a:t>
            </a:r>
            <a:r>
              <a:rPr lang="en-US" i="1" dirty="0" smtClean="0"/>
              <a:t>opinion</a:t>
            </a:r>
            <a:endParaRPr lang="en-US" dirty="0" smtClean="0"/>
          </a:p>
          <a:p>
            <a:pPr lvl="0"/>
            <a:r>
              <a:rPr lang="en-US" dirty="0" smtClean="0"/>
              <a:t>Respondent was </a:t>
            </a:r>
            <a:r>
              <a:rPr lang="en-US" dirty="0"/>
              <a:t>sexually abused as a young girl in order to produce child pornography. When she was 17, she learned that images of her abuse were being trafficked on the </a:t>
            </a:r>
            <a:r>
              <a:rPr lang="en-US" dirty="0" smtClean="0"/>
              <a:t>Internet.</a:t>
            </a:r>
          </a:p>
          <a:p>
            <a:pPr lvl="0"/>
            <a:r>
              <a:rPr lang="en-US" dirty="0" smtClean="0"/>
              <a:t>Petitioner </a:t>
            </a:r>
            <a:r>
              <a:rPr lang="en-US" dirty="0" err="1"/>
              <a:t>Paroline</a:t>
            </a:r>
            <a:r>
              <a:rPr lang="en-US" dirty="0"/>
              <a:t> pleaded guilty in federal court to possessing images of child </a:t>
            </a:r>
            <a:r>
              <a:rPr lang="en-US" dirty="0" smtClean="0"/>
              <a:t>pornography including two </a:t>
            </a:r>
            <a:r>
              <a:rPr lang="en-US" dirty="0"/>
              <a:t>of the </a:t>
            </a:r>
            <a:r>
              <a:rPr lang="en-US" dirty="0" smtClean="0"/>
              <a:t>victim. The </a:t>
            </a:r>
            <a:r>
              <a:rPr lang="en-US" dirty="0"/>
              <a:t>victim then sought restitution under , in violation of 18 U. S. C. </a:t>
            </a:r>
            <a:r>
              <a:rPr lang="en-US" dirty="0" smtClean="0"/>
              <a:t>§2259</a:t>
            </a:r>
            <a:r>
              <a:rPr lang="en-US" dirty="0"/>
              <a:t>, requesting nearly $3 million in lost income and about $500,000 in future treatment and counseling </a:t>
            </a:r>
            <a:r>
              <a:rPr lang="en-US" dirty="0" err="1" smtClean="0"/>
              <a:t>costs.The</a:t>
            </a:r>
            <a:r>
              <a:rPr lang="en-US" dirty="0" smtClean="0"/>
              <a:t> </a:t>
            </a:r>
            <a:r>
              <a:rPr lang="en-US" dirty="0"/>
              <a:t>Fifth Circuit </a:t>
            </a:r>
            <a:r>
              <a:rPr lang="en-US" dirty="0" smtClean="0"/>
              <a:t>held that </a:t>
            </a:r>
            <a:r>
              <a:rPr lang="en-US" dirty="0"/>
              <a:t>§2259 did not limit restitution to losses proximately caused by the defendant, and that each defendant who possessed the </a:t>
            </a:r>
            <a:r>
              <a:rPr lang="en-US" dirty="0" smtClean="0"/>
              <a:t>victim's </a:t>
            </a:r>
            <a:r>
              <a:rPr lang="en-US" dirty="0"/>
              <a:t>images should be made liable for the </a:t>
            </a:r>
            <a:r>
              <a:rPr lang="en-US" dirty="0" smtClean="0"/>
              <a:t>victim's </a:t>
            </a:r>
            <a:r>
              <a:rPr lang="en-US" dirty="0"/>
              <a:t>entire losses from the trade in her images</a:t>
            </a:r>
            <a:r>
              <a:rPr lang="en-US" dirty="0" smtClean="0"/>
              <a:t>.</a:t>
            </a:r>
          </a:p>
          <a:p>
            <a:pPr lvl="0"/>
            <a:r>
              <a:rPr lang="en-US" b="1" dirty="0" smtClean="0"/>
              <a:t>Held</a:t>
            </a:r>
            <a:r>
              <a:rPr lang="en-US" b="1" dirty="0"/>
              <a:t>:</a:t>
            </a:r>
            <a:r>
              <a:rPr lang="en-US" dirty="0"/>
              <a:t> Restitution is proper under §2259 </a:t>
            </a:r>
            <a:r>
              <a:rPr lang="en-US" dirty="0" smtClean="0"/>
              <a:t>only </a:t>
            </a:r>
            <a:r>
              <a:rPr lang="en-US" dirty="0"/>
              <a:t>to the extent the </a:t>
            </a:r>
            <a:r>
              <a:rPr lang="en-US" dirty="0" smtClean="0"/>
              <a:t>defendant's </a:t>
            </a:r>
            <a:r>
              <a:rPr lang="en-US" dirty="0"/>
              <a:t>offense proximately caused a </a:t>
            </a:r>
            <a:r>
              <a:rPr lang="en-US" dirty="0" smtClean="0"/>
              <a:t>victim's </a:t>
            </a:r>
            <a:r>
              <a:rPr lang="en-US" dirty="0"/>
              <a:t>losses.</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Restitution, Child Pornography</a:t>
            </a:r>
            <a:endParaRPr lang="en-US" i="1" dirty="0">
              <a:solidFill>
                <a:srgbClr val="FF0000"/>
              </a:solidFill>
            </a:endParaRPr>
          </a:p>
        </p:txBody>
      </p:sp>
    </p:spTree>
    <p:extLst>
      <p:ext uri="{BB962C8B-B14F-4D97-AF65-F5344CB8AC3E}">
        <p14:creationId xmlns:p14="http://schemas.microsoft.com/office/powerpoint/2010/main" val="57987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Rosemond v. United States</a:t>
            </a:r>
          </a:p>
        </p:txBody>
      </p:sp>
      <p:sp>
        <p:nvSpPr>
          <p:cNvPr id="3" name="Content Placeholder 2"/>
          <p:cNvSpPr>
            <a:spLocks noGrp="1"/>
          </p:cNvSpPr>
          <p:nvPr>
            <p:ph idx="1"/>
          </p:nvPr>
        </p:nvSpPr>
        <p:spPr/>
        <p:txBody>
          <a:bodyPr>
            <a:normAutofit fontScale="62500" lnSpcReduction="20000"/>
          </a:bodyPr>
          <a:lstStyle/>
          <a:p>
            <a:pPr lvl="0"/>
            <a:r>
              <a:rPr lang="en-US" dirty="0" smtClean="0"/>
              <a:t>No</a:t>
            </a:r>
            <a:r>
              <a:rPr lang="en-US" dirty="0"/>
              <a:t>. 12–895, decided March 5, </a:t>
            </a:r>
            <a:r>
              <a:rPr lang="en-US" dirty="0" smtClean="0"/>
              <a:t>2014</a:t>
            </a:r>
            <a:br>
              <a:rPr lang="en-US" dirty="0" smtClean="0"/>
            </a:br>
            <a:r>
              <a:rPr lang="en-US" i="1" dirty="0" smtClean="0"/>
              <a:t>Ginsburg</a:t>
            </a:r>
            <a:r>
              <a:rPr lang="en-US" i="1" dirty="0"/>
              <a:t>, majority opinion, Alito, concurring </a:t>
            </a:r>
            <a:r>
              <a:rPr lang="en-US" i="1" dirty="0" smtClean="0"/>
              <a:t>opinion</a:t>
            </a:r>
          </a:p>
          <a:p>
            <a:pPr lvl="0"/>
            <a:r>
              <a:rPr lang="en-US" dirty="0" smtClean="0"/>
              <a:t>Petitioner Rosemond </a:t>
            </a:r>
            <a:r>
              <a:rPr lang="en-US" dirty="0"/>
              <a:t>took part in a drug deal in which either he or one of his confederates fired a gun. </a:t>
            </a:r>
            <a:r>
              <a:rPr lang="en-US" dirty="0" smtClean="0"/>
              <a:t>Rosemond was charged with </a:t>
            </a:r>
            <a:r>
              <a:rPr lang="en-US" dirty="0"/>
              <a:t>violating 18 U. S. C. §924(c) by using or carrying a gun in connection with a drug trafficking crime, or, in the alternative, aiding and abetting that </a:t>
            </a:r>
            <a:r>
              <a:rPr lang="en-US" dirty="0" smtClean="0"/>
              <a:t>offense. </a:t>
            </a:r>
            <a:r>
              <a:rPr lang="en-US" dirty="0"/>
              <a:t>The trial judge </a:t>
            </a:r>
            <a:r>
              <a:rPr lang="en-US" dirty="0" smtClean="0"/>
              <a:t>rejected </a:t>
            </a:r>
            <a:r>
              <a:rPr lang="en-US" dirty="0" smtClean="0"/>
              <a:t>Rosemond's </a:t>
            </a:r>
            <a:r>
              <a:rPr lang="en-US" dirty="0" smtClean="0"/>
              <a:t>proposed jury instruction, that the jury must find intentional action </a:t>
            </a:r>
            <a:r>
              <a:rPr lang="en-US" dirty="0" smtClean="0"/>
              <a:t>"to </a:t>
            </a:r>
            <a:r>
              <a:rPr lang="en-US" dirty="0" smtClean="0"/>
              <a:t>facilitate or </a:t>
            </a:r>
            <a:r>
              <a:rPr lang="en-US" dirty="0" smtClean="0"/>
              <a:t>encourage" </a:t>
            </a:r>
            <a:r>
              <a:rPr lang="en-US" dirty="0" smtClean="0"/>
              <a:t>the use of the firearm, and instead instructed </a:t>
            </a:r>
            <a:r>
              <a:rPr lang="en-US" dirty="0"/>
              <a:t>the jury that Rosemond was guilty of aiding and abetting the §924(c) offense if he (1) </a:t>
            </a:r>
            <a:r>
              <a:rPr lang="en-US" dirty="0" smtClean="0"/>
              <a:t>"knew </a:t>
            </a:r>
            <a:r>
              <a:rPr lang="en-US" dirty="0"/>
              <a:t>his cohort used a firearm in the drug trafficking </a:t>
            </a:r>
            <a:r>
              <a:rPr lang="en-US" dirty="0" smtClean="0"/>
              <a:t>crime" </a:t>
            </a:r>
            <a:r>
              <a:rPr lang="en-US" dirty="0"/>
              <a:t>and (2) </a:t>
            </a:r>
            <a:r>
              <a:rPr lang="en-US" dirty="0" smtClean="0"/>
              <a:t>"knowingly </a:t>
            </a:r>
            <a:r>
              <a:rPr lang="en-US" dirty="0"/>
              <a:t>and actively participated in the drug trafficking crime</a:t>
            </a:r>
            <a:r>
              <a:rPr lang="en-US" dirty="0" smtClean="0"/>
              <a:t>." </a:t>
            </a:r>
            <a:endParaRPr lang="en-US" dirty="0" smtClean="0"/>
          </a:p>
          <a:p>
            <a:pPr lvl="0"/>
            <a:r>
              <a:rPr lang="en-US" b="1" dirty="0" smtClean="0"/>
              <a:t>Held</a:t>
            </a:r>
            <a:r>
              <a:rPr lang="en-US" b="1" dirty="0"/>
              <a:t>:</a:t>
            </a:r>
            <a:r>
              <a:rPr lang="en-US" dirty="0"/>
              <a:t> The Government establishes that a defendant aided and abetted a §924(c) violation by proving that the defendant actively participated in the underlying drug trafficking or violent crime with advance knowledge that a confederate would use or carry a gun during the </a:t>
            </a:r>
            <a:r>
              <a:rPr lang="en-US" dirty="0" smtClean="0"/>
              <a:t>crime's </a:t>
            </a:r>
            <a:r>
              <a:rPr lang="en-US" dirty="0"/>
              <a:t>commission.  The trial </a:t>
            </a:r>
            <a:r>
              <a:rPr lang="en-US" dirty="0" smtClean="0"/>
              <a:t>court's </a:t>
            </a:r>
            <a:r>
              <a:rPr lang="en-US" dirty="0"/>
              <a:t>jury instructions were erroneous because they failed to require that Rosemond knew in advance that one of his cohorts would be armed. In telling the jury to consider merely whether Rosemond </a:t>
            </a:r>
            <a:r>
              <a:rPr lang="en-US" dirty="0" smtClean="0"/>
              <a:t>"knew </a:t>
            </a:r>
            <a:r>
              <a:rPr lang="en-US" dirty="0"/>
              <a:t>his cohort used a firearm</a:t>
            </a:r>
            <a:r>
              <a:rPr lang="en-US" dirty="0" smtClean="0"/>
              <a:t>," </a:t>
            </a:r>
            <a:r>
              <a:rPr lang="en-US" dirty="0"/>
              <a:t>the court did not direct the jury to determine when Rosemond obtained the requisite knowledge—i.e., to decide whether Rosemond knew about the gun in sufficient time to withdraw from the crime</a:t>
            </a:r>
            <a:r>
              <a:rPr lang="en-US" dirty="0" smtClean="0"/>
              <a:t>.</a:t>
            </a:r>
            <a:endParaRPr lang="en-US" dirty="0"/>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Jury Instructions, Aiding and Abetting</a:t>
            </a:r>
            <a:endParaRPr lang="en-US" i="1" dirty="0">
              <a:solidFill>
                <a:srgbClr val="FF0000"/>
              </a:solidFill>
            </a:endParaRPr>
          </a:p>
        </p:txBody>
      </p:sp>
    </p:spTree>
    <p:extLst>
      <p:ext uri="{BB962C8B-B14F-4D97-AF65-F5344CB8AC3E}">
        <p14:creationId xmlns:p14="http://schemas.microsoft.com/office/powerpoint/2010/main" val="223197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a:t>
            </a:r>
            <a:r>
              <a:rPr lang="en-US" i="1" dirty="0" err="1"/>
              <a:t>Castleman</a:t>
            </a:r>
            <a:endParaRPr lang="en-US" i="1" dirty="0"/>
          </a:p>
        </p:txBody>
      </p:sp>
      <p:sp>
        <p:nvSpPr>
          <p:cNvPr id="3" name="Content Placeholder 2"/>
          <p:cNvSpPr>
            <a:spLocks noGrp="1"/>
          </p:cNvSpPr>
          <p:nvPr>
            <p:ph idx="1"/>
          </p:nvPr>
        </p:nvSpPr>
        <p:spPr/>
        <p:txBody>
          <a:bodyPr>
            <a:normAutofit fontScale="85000" lnSpcReduction="20000"/>
          </a:bodyPr>
          <a:lstStyle/>
          <a:p>
            <a:pPr lvl="0"/>
            <a:r>
              <a:rPr lang="en-US" dirty="0" smtClean="0"/>
              <a:t>No</a:t>
            </a:r>
            <a:r>
              <a:rPr lang="en-US" dirty="0"/>
              <a:t>. 12–1371, decided March 26, </a:t>
            </a:r>
            <a:r>
              <a:rPr lang="en-US" dirty="0" smtClean="0"/>
              <a:t>2014</a:t>
            </a:r>
            <a:br>
              <a:rPr lang="en-US" dirty="0" smtClean="0"/>
            </a:br>
            <a:r>
              <a:rPr lang="en-US" i="1" dirty="0" smtClean="0"/>
              <a:t>Sotomayor</a:t>
            </a:r>
            <a:r>
              <a:rPr lang="en-US" i="1" dirty="0"/>
              <a:t>, majority opinion, Scalia and Alito concurring </a:t>
            </a:r>
            <a:r>
              <a:rPr lang="en-US" i="1" dirty="0" smtClean="0"/>
              <a:t>opinions</a:t>
            </a:r>
            <a:endParaRPr lang="en-US" dirty="0" smtClean="0"/>
          </a:p>
          <a:p>
            <a:pPr lvl="0"/>
            <a:r>
              <a:rPr lang="en-US" dirty="0" smtClean="0"/>
              <a:t>Respondent </a:t>
            </a:r>
            <a:r>
              <a:rPr lang="en-US" dirty="0" err="1"/>
              <a:t>Castleman</a:t>
            </a:r>
            <a:r>
              <a:rPr lang="en-US" dirty="0"/>
              <a:t> moved to dismiss his indictment under 18 U. S. C. §922(g)(9), which forbids the possession of firearms by anyone convicted of a </a:t>
            </a:r>
            <a:r>
              <a:rPr lang="en-US" dirty="0" smtClean="0"/>
              <a:t>"misdemeanor </a:t>
            </a:r>
            <a:r>
              <a:rPr lang="en-US" dirty="0"/>
              <a:t>crime of domestic violence</a:t>
            </a:r>
            <a:r>
              <a:rPr lang="en-US" dirty="0" smtClean="0"/>
              <a:t>." </a:t>
            </a:r>
            <a:r>
              <a:rPr lang="en-US" dirty="0"/>
              <a:t>He argued that his previous conviction for </a:t>
            </a:r>
            <a:r>
              <a:rPr lang="en-US" dirty="0" smtClean="0"/>
              <a:t>"intentionally </a:t>
            </a:r>
            <a:r>
              <a:rPr lang="en-US" dirty="0"/>
              <a:t>or knowingly </a:t>
            </a:r>
            <a:r>
              <a:rPr lang="en-US" dirty="0" err="1"/>
              <a:t>caus</a:t>
            </a:r>
            <a:r>
              <a:rPr lang="en-US" dirty="0"/>
              <a:t>[</a:t>
            </a:r>
            <a:r>
              <a:rPr lang="en-US" dirty="0" err="1"/>
              <a:t>ing</a:t>
            </a:r>
            <a:r>
              <a:rPr lang="en-US" dirty="0"/>
              <a:t>] bodily injury </a:t>
            </a:r>
            <a:r>
              <a:rPr lang="en-US" dirty="0" smtClean="0"/>
              <a:t>to" </a:t>
            </a:r>
            <a:r>
              <a:rPr lang="en-US" dirty="0"/>
              <a:t>the mother of his </a:t>
            </a:r>
            <a:r>
              <a:rPr lang="en-US" dirty="0" smtClean="0"/>
              <a:t>child did </a:t>
            </a:r>
            <a:r>
              <a:rPr lang="en-US" dirty="0"/>
              <a:t>not qualify as a </a:t>
            </a:r>
            <a:r>
              <a:rPr lang="en-US" dirty="0" smtClean="0"/>
              <a:t>"misdemeanor </a:t>
            </a:r>
            <a:r>
              <a:rPr lang="en-US" dirty="0"/>
              <a:t>crime of domestic </a:t>
            </a:r>
            <a:r>
              <a:rPr lang="en-US" dirty="0" smtClean="0"/>
              <a:t>violence" </a:t>
            </a:r>
            <a:r>
              <a:rPr lang="en-US" dirty="0"/>
              <a:t>because it did not involve </a:t>
            </a:r>
            <a:r>
              <a:rPr lang="en-US" dirty="0" smtClean="0"/>
              <a:t>"the </a:t>
            </a:r>
            <a:r>
              <a:rPr lang="en-US" dirty="0"/>
              <a:t>use or attempted use of physical force</a:t>
            </a:r>
            <a:r>
              <a:rPr lang="en-US" dirty="0" smtClean="0"/>
              <a:t>," </a:t>
            </a:r>
            <a:r>
              <a:rPr lang="en-US" dirty="0"/>
              <a:t>18 U. S. C. §921(a)(33)(A)(ii</a:t>
            </a:r>
            <a:r>
              <a:rPr lang="en-US" dirty="0" smtClean="0"/>
              <a:t>).</a:t>
            </a:r>
          </a:p>
          <a:p>
            <a:pPr lvl="0"/>
            <a:r>
              <a:rPr lang="en-US" b="1" dirty="0" smtClean="0"/>
              <a:t>Held</a:t>
            </a:r>
            <a:r>
              <a:rPr lang="en-US" b="1" dirty="0"/>
              <a:t>:</a:t>
            </a:r>
            <a:r>
              <a:rPr lang="en-US" dirty="0"/>
              <a:t> </a:t>
            </a:r>
            <a:r>
              <a:rPr lang="en-US" dirty="0" err="1" smtClean="0"/>
              <a:t>Castleman's</a:t>
            </a:r>
            <a:r>
              <a:rPr lang="en-US" dirty="0" smtClean="0"/>
              <a:t> </a:t>
            </a:r>
            <a:r>
              <a:rPr lang="en-US" dirty="0"/>
              <a:t>conviction qualifies as a </a:t>
            </a:r>
            <a:r>
              <a:rPr lang="en-US" dirty="0" smtClean="0"/>
              <a:t>"misdemeanor </a:t>
            </a:r>
            <a:r>
              <a:rPr lang="en-US" dirty="0"/>
              <a:t>crime of domestic violence</a:t>
            </a:r>
            <a:r>
              <a:rPr lang="en-US" dirty="0" smtClean="0"/>
              <a:t>."  </a:t>
            </a:r>
            <a:r>
              <a:rPr lang="en-US" dirty="0"/>
              <a:t>Section 922(g)(9</a:t>
            </a:r>
            <a:r>
              <a:rPr lang="en-US" dirty="0" smtClean="0"/>
              <a:t>)'s "physical force" </a:t>
            </a:r>
            <a:r>
              <a:rPr lang="en-US" dirty="0"/>
              <a:t>requirement is satisfied by the degree of force that supports a common-law battery conviction—namely, offensive touching.</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Domestic Violence Convictions &amp; Firearms Possession</a:t>
            </a:r>
            <a:endParaRPr lang="en-US" i="1" dirty="0">
              <a:solidFill>
                <a:srgbClr val="FF0000"/>
              </a:solidFill>
            </a:endParaRPr>
          </a:p>
        </p:txBody>
      </p:sp>
    </p:spTree>
    <p:extLst>
      <p:ext uri="{BB962C8B-B14F-4D97-AF65-F5344CB8AC3E}">
        <p14:creationId xmlns:p14="http://schemas.microsoft.com/office/powerpoint/2010/main" val="387098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White, Warden v. Woodall</a:t>
            </a:r>
          </a:p>
        </p:txBody>
      </p:sp>
      <p:sp>
        <p:nvSpPr>
          <p:cNvPr id="3" name="Content Placeholder 2"/>
          <p:cNvSpPr>
            <a:spLocks noGrp="1"/>
          </p:cNvSpPr>
          <p:nvPr>
            <p:ph idx="1"/>
          </p:nvPr>
        </p:nvSpPr>
        <p:spPr/>
        <p:txBody>
          <a:bodyPr>
            <a:normAutofit fontScale="85000" lnSpcReduction="20000"/>
          </a:bodyPr>
          <a:lstStyle/>
          <a:p>
            <a:pPr lvl="0"/>
            <a:r>
              <a:rPr lang="en-US" dirty="0" smtClean="0"/>
              <a:t>No</a:t>
            </a:r>
            <a:r>
              <a:rPr lang="en-US" dirty="0"/>
              <a:t>. 12–794, decided April 23, </a:t>
            </a:r>
            <a:r>
              <a:rPr lang="en-US" dirty="0" smtClean="0"/>
              <a:t>2014</a:t>
            </a:r>
            <a:br>
              <a:rPr lang="en-US" dirty="0" smtClean="0"/>
            </a:br>
            <a:r>
              <a:rPr lang="en-US" i="1" dirty="0" smtClean="0"/>
              <a:t>Scalia</a:t>
            </a:r>
            <a:r>
              <a:rPr lang="en-US" i="1" dirty="0"/>
              <a:t>, majority opinion, Breyer, dissenting </a:t>
            </a:r>
            <a:r>
              <a:rPr lang="en-US" i="1" dirty="0" smtClean="0"/>
              <a:t>opinion</a:t>
            </a:r>
            <a:endParaRPr lang="en-US" dirty="0" smtClean="0"/>
          </a:p>
          <a:p>
            <a:pPr lvl="0"/>
            <a:r>
              <a:rPr lang="en-US" dirty="0" smtClean="0"/>
              <a:t>Respondent </a:t>
            </a:r>
            <a:r>
              <a:rPr lang="en-US" dirty="0"/>
              <a:t>pleaded guilty to capital murder, capital kidnaping, and first-degree rape, the statutory aggravating circumstance for the murder. He was sentenced to death after the trial court denied defense </a:t>
            </a:r>
            <a:r>
              <a:rPr lang="en-US" dirty="0" smtClean="0"/>
              <a:t>counsel's </a:t>
            </a:r>
            <a:r>
              <a:rPr lang="en-US" dirty="0"/>
              <a:t>request to instruct the jury not to draw any adverse inference from </a:t>
            </a:r>
            <a:r>
              <a:rPr lang="en-US" dirty="0" smtClean="0"/>
              <a:t>respondent's </a:t>
            </a:r>
            <a:r>
              <a:rPr lang="en-US" dirty="0"/>
              <a:t>decision not to testify at the penalty phase</a:t>
            </a:r>
            <a:r>
              <a:rPr lang="en-US" dirty="0" smtClean="0"/>
              <a:t>.</a:t>
            </a:r>
          </a:p>
          <a:p>
            <a:pPr lvl="0"/>
            <a:r>
              <a:rPr lang="en-US" dirty="0" smtClean="0"/>
              <a:t>The </a:t>
            </a:r>
            <a:r>
              <a:rPr lang="en-US" dirty="0"/>
              <a:t>Kentucky Supreme Court affirmed, finding that the Fifth </a:t>
            </a:r>
            <a:r>
              <a:rPr lang="en-US" dirty="0" smtClean="0"/>
              <a:t>Amendment's </a:t>
            </a:r>
            <a:r>
              <a:rPr lang="en-US" dirty="0"/>
              <a:t>requirement of a no-adverse-inference instruction to protect a </a:t>
            </a:r>
            <a:r>
              <a:rPr lang="en-US" dirty="0" smtClean="0"/>
              <a:t>non-testifying </a:t>
            </a:r>
            <a:r>
              <a:rPr lang="en-US" dirty="0"/>
              <a:t>defendant at the guilt phase, see </a:t>
            </a:r>
            <a:r>
              <a:rPr lang="en-US" i="1" dirty="0"/>
              <a:t>Carter v. Kentucky</a:t>
            </a:r>
            <a:r>
              <a:rPr lang="en-US" dirty="0"/>
              <a:t>, 450 U. S. 288, is not required at the penalty phase</a:t>
            </a:r>
            <a:r>
              <a:rPr lang="en-US" dirty="0" smtClean="0"/>
              <a:t>.</a:t>
            </a:r>
          </a:p>
          <a:p>
            <a:pPr lvl="0"/>
            <a:r>
              <a:rPr lang="en-US" b="1" dirty="0" smtClean="0"/>
              <a:t>Held</a:t>
            </a:r>
            <a:r>
              <a:rPr lang="en-US" b="1" dirty="0"/>
              <a:t>:</a:t>
            </a:r>
            <a:r>
              <a:rPr lang="en-US" dirty="0"/>
              <a:t> </a:t>
            </a:r>
            <a:r>
              <a:rPr lang="en-US" dirty="0" smtClean="0"/>
              <a:t>The </a:t>
            </a:r>
            <a:r>
              <a:rPr lang="en-US" dirty="0"/>
              <a:t>Kentucky Supreme </a:t>
            </a:r>
            <a:r>
              <a:rPr lang="en-US" dirty="0" smtClean="0"/>
              <a:t>Court's </a:t>
            </a:r>
            <a:r>
              <a:rPr lang="en-US" dirty="0"/>
              <a:t>rejection of </a:t>
            </a:r>
            <a:r>
              <a:rPr lang="en-US" dirty="0" smtClean="0"/>
              <a:t>respondent's </a:t>
            </a:r>
            <a:r>
              <a:rPr lang="en-US" dirty="0"/>
              <a:t>Fifth Amendment claim was not objectively </a:t>
            </a:r>
            <a:r>
              <a:rPr lang="en-US" dirty="0" smtClean="0"/>
              <a:t>unreasonable.</a:t>
            </a:r>
            <a:endParaRPr lang="en-US" dirty="0"/>
          </a:p>
        </p:txBody>
      </p:sp>
      <p:sp>
        <p:nvSpPr>
          <p:cNvPr id="5" name="TextBox 4"/>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Death Penalty Sentencing Phase Jury Instructions</a:t>
            </a:r>
            <a:endParaRPr lang="en-US" i="1" dirty="0">
              <a:solidFill>
                <a:srgbClr val="FF0000"/>
              </a:solidFill>
            </a:endParaRPr>
          </a:p>
        </p:txBody>
      </p:sp>
    </p:spTree>
    <p:extLst>
      <p:ext uri="{BB962C8B-B14F-4D97-AF65-F5344CB8AC3E}">
        <p14:creationId xmlns:p14="http://schemas.microsoft.com/office/powerpoint/2010/main" val="52536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a:t>Decisions of </a:t>
            </a:r>
            <a:r>
              <a:rPr lang="en-US" dirty="0" smtClean="0"/>
              <a:t>the</a:t>
            </a:r>
            <a:br>
              <a:rPr lang="en-US" dirty="0" smtClean="0"/>
            </a:br>
            <a:r>
              <a:rPr lang="en-US" dirty="0" smtClean="0"/>
              <a:t>2013-2014 </a:t>
            </a:r>
            <a:r>
              <a:rPr lang="en-US" dirty="0"/>
              <a:t>Term</a:t>
            </a:r>
          </a:p>
        </p:txBody>
      </p:sp>
      <p:sp>
        <p:nvSpPr>
          <p:cNvPr id="2" name="Rectangle 1"/>
          <p:cNvSpPr/>
          <p:nvPr/>
        </p:nvSpPr>
        <p:spPr>
          <a:xfrm>
            <a:off x="533400" y="3084255"/>
            <a:ext cx="8153400" cy="2554545"/>
          </a:xfrm>
          <a:prstGeom prst="rect">
            <a:avLst/>
          </a:prstGeom>
        </p:spPr>
        <p:txBody>
          <a:bodyPr wrap="square">
            <a:spAutoFit/>
          </a:bodyPr>
          <a:lstStyle/>
          <a:p>
            <a:r>
              <a:rPr lang="en-US" sz="3200" dirty="0" smtClean="0">
                <a:solidFill>
                  <a:schemeClr val="bg1"/>
                </a:solidFill>
              </a:rPr>
              <a:t>A complete list of criminal and immigration law decisions from the United States Supreme </a:t>
            </a:r>
            <a:r>
              <a:rPr lang="en-US" sz="3200" dirty="0" smtClean="0">
                <a:solidFill>
                  <a:schemeClr val="bg1"/>
                </a:solidFill>
              </a:rPr>
              <a:t>Court's </a:t>
            </a:r>
            <a:r>
              <a:rPr lang="en-US" sz="3200" dirty="0" smtClean="0">
                <a:solidFill>
                  <a:schemeClr val="bg1"/>
                </a:solidFill>
              </a:rPr>
              <a:t>2013-2014 term is available from the presenters or on the Criminal Justice Association of </a:t>
            </a:r>
            <a:r>
              <a:rPr lang="en-US" sz="3200" dirty="0" smtClean="0">
                <a:solidFill>
                  <a:schemeClr val="bg1"/>
                </a:solidFill>
              </a:rPr>
              <a:t>Georgia's </a:t>
            </a:r>
            <a:r>
              <a:rPr lang="en-US" sz="3200" dirty="0" smtClean="0">
                <a:solidFill>
                  <a:schemeClr val="bg1"/>
                </a:solidFill>
              </a:rPr>
              <a:t>Dropbox site.</a:t>
            </a:r>
            <a:endParaRPr lang="en-US" sz="3200" dirty="0">
              <a:solidFill>
                <a:schemeClr val="bg1"/>
              </a:solidFill>
            </a:endParaRPr>
          </a:p>
        </p:txBody>
      </p:sp>
    </p:spTree>
    <p:extLst>
      <p:ext uri="{BB962C8B-B14F-4D97-AF65-F5344CB8AC3E}">
        <p14:creationId xmlns:p14="http://schemas.microsoft.com/office/powerpoint/2010/main" val="749400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0352" y="999744"/>
            <a:ext cx="7772400" cy="1362456"/>
          </a:xfrm>
        </p:spPr>
        <p:txBody>
          <a:bodyPr/>
          <a:lstStyle/>
          <a:p>
            <a:pPr algn="ctr"/>
            <a:r>
              <a:rPr lang="en-US" dirty="0"/>
              <a:t>Preview of </a:t>
            </a:r>
            <a:r>
              <a:rPr lang="en-US" dirty="0" smtClean="0"/>
              <a:t>the</a:t>
            </a:r>
            <a:br>
              <a:rPr lang="en-US" dirty="0" smtClean="0"/>
            </a:br>
            <a:r>
              <a:rPr lang="en-US" dirty="0" smtClean="0"/>
              <a:t>2014-2015 </a:t>
            </a:r>
            <a:r>
              <a:rPr lang="en-US" dirty="0"/>
              <a:t>Term</a:t>
            </a:r>
          </a:p>
        </p:txBody>
      </p:sp>
      <p:pic>
        <p:nvPicPr>
          <p:cNvPr id="4098" name="Picture 2" descr="http://www.thephysicsmill.com/blog/wp-content/uploads/through_the_looking_gl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918" y="2410690"/>
            <a:ext cx="6442364" cy="429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76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The First Round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313" y="3543300"/>
            <a:ext cx="1095375"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4596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i="1" dirty="0" err="1"/>
              <a:t>Elonis</a:t>
            </a:r>
            <a:r>
              <a:rPr lang="en-US" i="1" dirty="0"/>
              <a:t> v. U.S.</a:t>
            </a:r>
            <a:r>
              <a:rPr lang="en-US" dirty="0"/>
              <a:t>, No. </a:t>
            </a:r>
            <a:r>
              <a:rPr lang="en-US" dirty="0" smtClean="0"/>
              <a:t>13-983</a:t>
            </a:r>
            <a:br>
              <a:rPr lang="en-US" dirty="0" smtClean="0"/>
            </a:br>
            <a:r>
              <a:rPr lang="en-US" dirty="0"/>
              <a:t>Whether, consistent with the First Amendment and </a:t>
            </a:r>
            <a:r>
              <a:rPr lang="en-US" i="1" dirty="0"/>
              <a:t>Virginia v. Black</a:t>
            </a:r>
            <a:r>
              <a:rPr lang="en-US" dirty="0"/>
              <a:t>, 538 U.S. 343 (2003), conviction of threatening another person requires proof of the </a:t>
            </a:r>
            <a:r>
              <a:rPr lang="en-US" dirty="0" smtClean="0"/>
              <a:t>defendant's </a:t>
            </a:r>
            <a:r>
              <a:rPr lang="en-US" dirty="0"/>
              <a:t>subjective intent to threaten, as required by the Ninth Circuit and the supreme courts of Massachusetts, Rhode Island, and Vermont; or whether it is enough to show that a </a:t>
            </a:r>
            <a:r>
              <a:rPr lang="en-US" dirty="0" smtClean="0"/>
              <a:t>"reasonable person" (an objective standard) would </a:t>
            </a:r>
            <a:r>
              <a:rPr lang="en-US" dirty="0"/>
              <a:t>regard the statement as threatening, as held by other federal courts of appeals and state courts of last resort.</a:t>
            </a:r>
            <a:r>
              <a:rPr lang="en-US" dirty="0" smtClean="0"/>
              <a:t/>
            </a:r>
            <a:br>
              <a:rPr lang="en-US" dirty="0" smtClean="0"/>
            </a:br>
            <a:endParaRPr lang="en-US" dirty="0" smtClean="0"/>
          </a:p>
          <a:p>
            <a:r>
              <a:rPr lang="en-US" i="1" dirty="0" err="1"/>
              <a:t>Heien</a:t>
            </a:r>
            <a:r>
              <a:rPr lang="en-US" i="1" dirty="0"/>
              <a:t> v. North Carolina</a:t>
            </a:r>
            <a:r>
              <a:rPr lang="en-US" dirty="0"/>
              <a:t>, No. </a:t>
            </a:r>
            <a:r>
              <a:rPr lang="en-US" dirty="0" smtClean="0"/>
              <a:t>13-604</a:t>
            </a:r>
            <a:br>
              <a:rPr lang="en-US" dirty="0" smtClean="0"/>
            </a:br>
            <a:r>
              <a:rPr lang="en-US" dirty="0" smtClean="0"/>
              <a:t>Whether </a:t>
            </a:r>
            <a:r>
              <a:rPr lang="en-US" dirty="0"/>
              <a:t>a police </a:t>
            </a:r>
            <a:r>
              <a:rPr lang="en-US" dirty="0" smtClean="0"/>
              <a:t>officer's </a:t>
            </a:r>
            <a:r>
              <a:rPr lang="en-US" dirty="0"/>
              <a:t>mistake of law can provide the individualized suspicion that the Fourth Amendment requires to justify a traffic stop</a:t>
            </a:r>
            <a:r>
              <a:rPr lang="en-US" dirty="0" smtClean="0"/>
              <a:t>.</a:t>
            </a:r>
            <a:endParaRPr lang="en-US" dirty="0"/>
          </a:p>
        </p:txBody>
      </p:sp>
      <p:sp>
        <p:nvSpPr>
          <p:cNvPr id="5" name="Title 1"/>
          <p:cNvSpPr>
            <a:spLocks noGrp="1"/>
          </p:cNvSpPr>
          <p:nvPr>
            <p:ph type="title"/>
          </p:nvPr>
        </p:nvSpPr>
        <p:spPr>
          <a:xfrm>
            <a:off x="457200" y="704088"/>
            <a:ext cx="8229600" cy="1143000"/>
          </a:xfrm>
        </p:spPr>
        <p:txBody>
          <a:bodyPr/>
          <a:lstStyle/>
          <a:p>
            <a:r>
              <a:rPr lang="en-US" dirty="0" smtClean="0"/>
              <a:t>Preview</a:t>
            </a:r>
            <a:endParaRPr lang="en-US" dirty="0"/>
          </a:p>
        </p:txBody>
      </p:sp>
    </p:spTree>
    <p:extLst>
      <p:ext uri="{BB962C8B-B14F-4D97-AF65-F5344CB8AC3E}">
        <p14:creationId xmlns:p14="http://schemas.microsoft.com/office/powerpoint/2010/main" val="2496071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i="1" dirty="0" smtClean="0"/>
              <a:t>Holt </a:t>
            </a:r>
            <a:r>
              <a:rPr lang="en-US" i="1" dirty="0"/>
              <a:t>v. Hobbs</a:t>
            </a:r>
            <a:r>
              <a:rPr lang="en-US" dirty="0"/>
              <a:t>, No. </a:t>
            </a:r>
            <a:r>
              <a:rPr lang="en-US" dirty="0" smtClean="0"/>
              <a:t>13-6827</a:t>
            </a:r>
            <a:br>
              <a:rPr lang="en-US" dirty="0" smtClean="0"/>
            </a:br>
            <a:r>
              <a:rPr lang="en-US" dirty="0" smtClean="0"/>
              <a:t>(</a:t>
            </a:r>
            <a:r>
              <a:rPr lang="en-US" dirty="0"/>
              <a:t>1) Whether the Arkansas Department of </a:t>
            </a:r>
            <a:r>
              <a:rPr lang="en-US" dirty="0" smtClean="0"/>
              <a:t>Corrections' </a:t>
            </a:r>
            <a:r>
              <a:rPr lang="en-US" dirty="0"/>
              <a:t>no-beard-growing policy violates the Religious Land Use and Institutionalized Persons Act (RLUIPA) or the First Amendment; and (2) whether a half-inch beard would satisfy the security goals sought by the policy</a:t>
            </a:r>
            <a:r>
              <a:rPr lang="en-US" dirty="0" smtClean="0"/>
              <a:t>.</a:t>
            </a:r>
            <a:br>
              <a:rPr lang="en-US" dirty="0" smtClean="0"/>
            </a:br>
            <a:endParaRPr lang="en-US" dirty="0" smtClean="0"/>
          </a:p>
          <a:p>
            <a:r>
              <a:rPr lang="en-US" i="1" dirty="0"/>
              <a:t>Jennings v. Stephens</a:t>
            </a:r>
            <a:r>
              <a:rPr lang="en-US" dirty="0"/>
              <a:t>, No. </a:t>
            </a:r>
            <a:r>
              <a:rPr lang="en-US" dirty="0" smtClean="0"/>
              <a:t>13-7211</a:t>
            </a:r>
            <a:br>
              <a:rPr lang="en-US" dirty="0" smtClean="0"/>
            </a:br>
            <a:r>
              <a:rPr lang="en-US" dirty="0"/>
              <a:t>Whether the Fifth Circuit erred in holding that a federal habeas petitioner who prevailed in the district court on an ineffective assistance of counsel claim must file a separate notice of appeal and motion for a certificate of </a:t>
            </a:r>
            <a:r>
              <a:rPr lang="en-US" dirty="0" err="1"/>
              <a:t>appealability</a:t>
            </a:r>
            <a:r>
              <a:rPr lang="en-US" dirty="0"/>
              <a:t> to raise an allegation of deficient performance that the district court rejected even though the Fifth Circuit acquired jurisdiction over the entire claim as a result of the </a:t>
            </a:r>
            <a:r>
              <a:rPr lang="en-US" dirty="0" smtClean="0"/>
              <a:t>respondent's </a:t>
            </a:r>
            <a:r>
              <a:rPr lang="en-US" dirty="0"/>
              <a:t>appeal.</a:t>
            </a:r>
            <a:endParaRPr lang="en-US" dirty="0"/>
          </a:p>
        </p:txBody>
      </p:sp>
      <p:sp>
        <p:nvSpPr>
          <p:cNvPr id="5" name="Title 1"/>
          <p:cNvSpPr>
            <a:spLocks noGrp="1"/>
          </p:cNvSpPr>
          <p:nvPr>
            <p:ph type="title"/>
          </p:nvPr>
        </p:nvSpPr>
        <p:spPr>
          <a:xfrm>
            <a:off x="457200" y="704088"/>
            <a:ext cx="8229600" cy="1143000"/>
          </a:xfrm>
        </p:spPr>
        <p:txBody>
          <a:bodyPr/>
          <a:lstStyle/>
          <a:p>
            <a:r>
              <a:rPr lang="en-US" dirty="0" smtClean="0"/>
              <a:t>Preview</a:t>
            </a:r>
            <a:endParaRPr lang="en-US" dirty="0"/>
          </a:p>
        </p:txBody>
      </p:sp>
    </p:spTree>
    <p:extLst>
      <p:ext uri="{BB962C8B-B14F-4D97-AF65-F5344CB8AC3E}">
        <p14:creationId xmlns:p14="http://schemas.microsoft.com/office/powerpoint/2010/main" val="1654304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i="1" dirty="0" smtClean="0"/>
              <a:t>Johnson </a:t>
            </a:r>
            <a:r>
              <a:rPr lang="en-US" i="1" dirty="0"/>
              <a:t>v. U.S.</a:t>
            </a:r>
            <a:r>
              <a:rPr lang="en-US" dirty="0"/>
              <a:t>, No. </a:t>
            </a:r>
            <a:r>
              <a:rPr lang="en-US" dirty="0" smtClean="0"/>
              <a:t>13-7120</a:t>
            </a:r>
            <a:br>
              <a:rPr lang="en-US" dirty="0" smtClean="0"/>
            </a:br>
            <a:r>
              <a:rPr lang="en-US" dirty="0" smtClean="0"/>
              <a:t>Whether </a:t>
            </a:r>
            <a:r>
              <a:rPr lang="en-US" dirty="0"/>
              <a:t>mere possession of a short-barreled shotgun should be treated as a violent felony under the Armed Career Criminal Act</a:t>
            </a:r>
            <a:r>
              <a:rPr lang="en-US" dirty="0" smtClean="0"/>
              <a:t>.</a:t>
            </a:r>
            <a:br>
              <a:rPr lang="en-US" dirty="0" smtClean="0"/>
            </a:br>
            <a:endParaRPr lang="en-US" dirty="0"/>
          </a:p>
          <a:p>
            <a:r>
              <a:rPr lang="en-US" i="1" dirty="0" err="1" smtClean="0"/>
              <a:t>Mellouli</a:t>
            </a:r>
            <a:r>
              <a:rPr lang="en-US" i="1" dirty="0" smtClean="0"/>
              <a:t> </a:t>
            </a:r>
            <a:r>
              <a:rPr lang="en-US" i="1" dirty="0"/>
              <a:t>v. Holder</a:t>
            </a:r>
            <a:r>
              <a:rPr lang="en-US" dirty="0"/>
              <a:t>, No. </a:t>
            </a:r>
            <a:r>
              <a:rPr lang="en-US" dirty="0" smtClean="0"/>
              <a:t>13-1034</a:t>
            </a:r>
            <a:br>
              <a:rPr lang="en-US" dirty="0" smtClean="0"/>
            </a:br>
            <a:r>
              <a:rPr lang="en-US" dirty="0"/>
              <a:t>To trigger deportability under the Immigration and Nationality Act, must the government prove the connection between a drug paraphernalia conviction and a substance listed in the Controlled Substances Act?</a:t>
            </a:r>
            <a:endParaRPr lang="en-US" dirty="0"/>
          </a:p>
        </p:txBody>
      </p:sp>
      <p:sp>
        <p:nvSpPr>
          <p:cNvPr id="5" name="Title 1"/>
          <p:cNvSpPr>
            <a:spLocks noGrp="1"/>
          </p:cNvSpPr>
          <p:nvPr>
            <p:ph type="title"/>
          </p:nvPr>
        </p:nvSpPr>
        <p:spPr>
          <a:xfrm>
            <a:off x="457200" y="704088"/>
            <a:ext cx="8229600" cy="1143000"/>
          </a:xfrm>
        </p:spPr>
        <p:txBody>
          <a:bodyPr/>
          <a:lstStyle/>
          <a:p>
            <a:r>
              <a:rPr lang="en-US" dirty="0" smtClean="0"/>
              <a:t>Preview</a:t>
            </a:r>
            <a:endParaRPr lang="en-US" dirty="0"/>
          </a:p>
        </p:txBody>
      </p:sp>
    </p:spTree>
    <p:extLst>
      <p:ext uri="{BB962C8B-B14F-4D97-AF65-F5344CB8AC3E}">
        <p14:creationId xmlns:p14="http://schemas.microsoft.com/office/powerpoint/2010/main" val="2099836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i="1" dirty="0" err="1" smtClean="0"/>
              <a:t>Warger</a:t>
            </a:r>
            <a:r>
              <a:rPr lang="en-US" i="1" dirty="0" smtClean="0"/>
              <a:t> v. </a:t>
            </a:r>
            <a:r>
              <a:rPr lang="en-US" i="1" dirty="0" err="1" smtClean="0"/>
              <a:t>Shauers</a:t>
            </a:r>
            <a:r>
              <a:rPr lang="en-US" dirty="0" smtClean="0"/>
              <a:t>, No. </a:t>
            </a:r>
            <a:r>
              <a:rPr lang="en-US" dirty="0"/>
              <a:t>13-571</a:t>
            </a:r>
            <a:br>
              <a:rPr lang="en-US" dirty="0"/>
            </a:br>
            <a:r>
              <a:rPr lang="en-US" dirty="0"/>
              <a:t>Whether Federal Rule of Evidence 606(b) permits a party moving for a new trial based on juror dishonesty during </a:t>
            </a:r>
            <a:r>
              <a:rPr lang="en-US" dirty="0" err="1"/>
              <a:t>voir</a:t>
            </a:r>
            <a:r>
              <a:rPr lang="en-US" dirty="0"/>
              <a:t> dire to introduce juror testimony about statements made during deliberations that tend to show the alleged dishonesty</a:t>
            </a:r>
            <a:r>
              <a:rPr lang="en-US" dirty="0" smtClean="0"/>
              <a:t>.</a:t>
            </a:r>
            <a:br>
              <a:rPr lang="en-US" dirty="0" smtClean="0"/>
            </a:br>
            <a:endParaRPr lang="en-US" i="1" dirty="0" smtClean="0"/>
          </a:p>
          <a:p>
            <a:r>
              <a:rPr lang="en-US" i="1" dirty="0" smtClean="0"/>
              <a:t>Whitfield </a:t>
            </a:r>
            <a:r>
              <a:rPr lang="en-US" i="1" dirty="0"/>
              <a:t>v. U.S.</a:t>
            </a:r>
            <a:r>
              <a:rPr lang="en-US" dirty="0"/>
              <a:t>, No. </a:t>
            </a:r>
            <a:r>
              <a:rPr lang="en-US" dirty="0" smtClean="0"/>
              <a:t>13-9026</a:t>
            </a:r>
            <a:br>
              <a:rPr lang="en-US" dirty="0" smtClean="0"/>
            </a:br>
            <a:r>
              <a:rPr lang="en-US" dirty="0" smtClean="0"/>
              <a:t>Whether </a:t>
            </a:r>
            <a:r>
              <a:rPr lang="en-US" dirty="0"/>
              <a:t>18 U.S.C. § 2113(e), which provides a minimum sentence of ten years in prison and a maximum sentence of life imprisonment for a bank robber who forces another person </a:t>
            </a:r>
            <a:r>
              <a:rPr lang="en-US" dirty="0" smtClean="0"/>
              <a:t>"to </a:t>
            </a:r>
            <a:r>
              <a:rPr lang="en-US" dirty="0"/>
              <a:t>accompany </a:t>
            </a:r>
            <a:r>
              <a:rPr lang="en-US" dirty="0" smtClean="0"/>
              <a:t>him" </a:t>
            </a:r>
            <a:r>
              <a:rPr lang="en-US" dirty="0"/>
              <a:t>during the robbery or while in flight, requires proof of more than a </a:t>
            </a:r>
            <a:r>
              <a:rPr lang="en-US" i="1" dirty="0"/>
              <a:t>de </a:t>
            </a:r>
            <a:r>
              <a:rPr lang="en-US" i="1" dirty="0" err="1"/>
              <a:t>minimis</a:t>
            </a:r>
            <a:r>
              <a:rPr lang="en-US" dirty="0"/>
              <a:t> movement of the victim</a:t>
            </a:r>
            <a:r>
              <a:rPr lang="en-US" dirty="0" smtClean="0"/>
              <a:t>.</a:t>
            </a:r>
            <a:endParaRPr lang="en-US" dirty="0"/>
          </a:p>
        </p:txBody>
      </p:sp>
      <p:sp>
        <p:nvSpPr>
          <p:cNvPr id="5" name="Title 1"/>
          <p:cNvSpPr>
            <a:spLocks noGrp="1"/>
          </p:cNvSpPr>
          <p:nvPr>
            <p:ph type="title"/>
          </p:nvPr>
        </p:nvSpPr>
        <p:spPr>
          <a:xfrm>
            <a:off x="457200" y="704088"/>
            <a:ext cx="8229600" cy="1143000"/>
          </a:xfrm>
        </p:spPr>
        <p:txBody>
          <a:bodyPr/>
          <a:lstStyle/>
          <a:p>
            <a:r>
              <a:rPr lang="en-US" dirty="0" smtClean="0"/>
              <a:t>Preview</a:t>
            </a:r>
            <a:endParaRPr lang="en-US" dirty="0"/>
          </a:p>
        </p:txBody>
      </p:sp>
    </p:spTree>
    <p:extLst>
      <p:ext uri="{BB962C8B-B14F-4D97-AF65-F5344CB8AC3E}">
        <p14:creationId xmlns:p14="http://schemas.microsoft.com/office/powerpoint/2010/main" val="335978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smtClean="0"/>
              <a:t>Yates </a:t>
            </a:r>
            <a:r>
              <a:rPr lang="en-US" i="1" dirty="0"/>
              <a:t>v. U.S.</a:t>
            </a:r>
            <a:r>
              <a:rPr lang="en-US" dirty="0"/>
              <a:t>, No. </a:t>
            </a:r>
            <a:r>
              <a:rPr lang="en-US" dirty="0" smtClean="0"/>
              <a:t>13-7451</a:t>
            </a:r>
            <a:br>
              <a:rPr lang="en-US" dirty="0" smtClean="0"/>
            </a:br>
            <a:r>
              <a:rPr lang="en-US" dirty="0"/>
              <a:t>Was Mr. Yates deprived of fair notice that destruction of fish would fall within the purview of 18 U.S.C. § 1519, where the term </a:t>
            </a:r>
            <a:r>
              <a:rPr lang="en-US" dirty="0" smtClean="0"/>
              <a:t>"tangible object" </a:t>
            </a:r>
            <a:r>
              <a:rPr lang="en-US" dirty="0"/>
              <a:t>is ambiguous and undefined in the statute, and unlike the nouns accompanying </a:t>
            </a:r>
            <a:r>
              <a:rPr lang="en-US" dirty="0" smtClean="0"/>
              <a:t>"tangible object" </a:t>
            </a:r>
            <a:r>
              <a:rPr lang="en-US" dirty="0"/>
              <a:t>in section 1519, possesses no record-keeping, documentary, or informational content or purpose?</a:t>
            </a:r>
            <a:endParaRPr lang="en-US" dirty="0"/>
          </a:p>
        </p:txBody>
      </p:sp>
      <p:sp>
        <p:nvSpPr>
          <p:cNvPr id="5" name="Title 1"/>
          <p:cNvSpPr>
            <a:spLocks noGrp="1"/>
          </p:cNvSpPr>
          <p:nvPr>
            <p:ph type="title"/>
          </p:nvPr>
        </p:nvSpPr>
        <p:spPr>
          <a:xfrm>
            <a:off x="457200" y="704088"/>
            <a:ext cx="8229600" cy="1143000"/>
          </a:xfrm>
        </p:spPr>
        <p:txBody>
          <a:bodyPr/>
          <a:lstStyle/>
          <a:p>
            <a:r>
              <a:rPr lang="en-US" dirty="0" smtClean="0"/>
              <a:t>Preview</a:t>
            </a:r>
            <a:endParaRPr lang="en-US" dirty="0"/>
          </a:p>
        </p:txBody>
      </p:sp>
    </p:spTree>
    <p:extLst>
      <p:ext uri="{BB962C8B-B14F-4D97-AF65-F5344CB8AC3E}">
        <p14:creationId xmlns:p14="http://schemas.microsoft.com/office/powerpoint/2010/main" val="95608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8" name="Picture 4" descr="http://cerij.files.wordpress.com/2011/04/questi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04999"/>
            <a:ext cx="6781800" cy="47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05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Burrage</a:t>
            </a:r>
            <a:r>
              <a:rPr lang="en-US" i="1" dirty="0"/>
              <a:t> v. United States</a:t>
            </a:r>
          </a:p>
        </p:txBody>
      </p:sp>
      <p:sp>
        <p:nvSpPr>
          <p:cNvPr id="3" name="Content Placeholder 2"/>
          <p:cNvSpPr>
            <a:spLocks noGrp="1"/>
          </p:cNvSpPr>
          <p:nvPr>
            <p:ph idx="1"/>
          </p:nvPr>
        </p:nvSpPr>
        <p:spPr/>
        <p:txBody>
          <a:bodyPr>
            <a:normAutofit fontScale="85000" lnSpcReduction="20000"/>
          </a:bodyPr>
          <a:lstStyle/>
          <a:p>
            <a:r>
              <a:rPr lang="en-US" dirty="0" smtClean="0"/>
              <a:t>No</a:t>
            </a:r>
            <a:r>
              <a:rPr lang="en-US" dirty="0"/>
              <a:t>. 12–7515, decided January 27, </a:t>
            </a:r>
            <a:r>
              <a:rPr lang="en-US" dirty="0" smtClean="0"/>
              <a:t>2014</a:t>
            </a:r>
            <a:br>
              <a:rPr lang="en-US" dirty="0" smtClean="0"/>
            </a:br>
            <a:r>
              <a:rPr lang="en-US" i="1" dirty="0" smtClean="0"/>
              <a:t>Scalia</a:t>
            </a:r>
            <a:r>
              <a:rPr lang="en-US" i="1" dirty="0"/>
              <a:t>, majority opinion, Ginsburg, concurring </a:t>
            </a:r>
            <a:r>
              <a:rPr lang="en-US" i="1" dirty="0" smtClean="0"/>
              <a:t>opinion</a:t>
            </a:r>
          </a:p>
          <a:p>
            <a:r>
              <a:rPr lang="en-US" dirty="0" smtClean="0"/>
              <a:t>Long-time </a:t>
            </a:r>
            <a:r>
              <a:rPr lang="en-US" dirty="0"/>
              <a:t>drug user Banka died following an extended binge that included using heroin purchased from petitioner </a:t>
            </a:r>
            <a:r>
              <a:rPr lang="en-US" dirty="0" err="1"/>
              <a:t>Burrage</a:t>
            </a:r>
            <a:r>
              <a:rPr lang="en-US" dirty="0"/>
              <a:t>. </a:t>
            </a:r>
            <a:r>
              <a:rPr lang="en-US" dirty="0" smtClean="0"/>
              <a:t> After </a:t>
            </a:r>
            <a:r>
              <a:rPr lang="en-US" dirty="0"/>
              <a:t>medical experts testified at trial that Banka might have died even if he had not taken the heroin, </a:t>
            </a:r>
            <a:r>
              <a:rPr lang="en-US" dirty="0" err="1"/>
              <a:t>Burrage</a:t>
            </a:r>
            <a:r>
              <a:rPr lang="en-US" dirty="0"/>
              <a:t> moved for a judgment of acquittal, arguing that </a:t>
            </a:r>
            <a:r>
              <a:rPr lang="en-US" dirty="0" smtClean="0"/>
              <a:t>Banka's </a:t>
            </a:r>
            <a:r>
              <a:rPr lang="en-US" dirty="0"/>
              <a:t>death could only </a:t>
            </a:r>
            <a:r>
              <a:rPr lang="en-US" dirty="0" smtClean="0"/>
              <a:t>"result from" </a:t>
            </a:r>
            <a:r>
              <a:rPr lang="en-US" dirty="0"/>
              <a:t>heroin use if there was evidence that heroin was a but-for cause of death</a:t>
            </a:r>
            <a:r>
              <a:rPr lang="en-US" dirty="0" smtClean="0"/>
              <a:t>.</a:t>
            </a:r>
          </a:p>
          <a:p>
            <a:r>
              <a:rPr lang="en-US" b="1" dirty="0" smtClean="0"/>
              <a:t>Held</a:t>
            </a:r>
            <a:r>
              <a:rPr lang="en-US" b="1" dirty="0"/>
              <a:t>:</a:t>
            </a:r>
            <a:r>
              <a:rPr lang="en-US" dirty="0"/>
              <a:t> At least where use of the drug distributed by the defendant is not an independently sufficient cause of the </a:t>
            </a:r>
            <a:r>
              <a:rPr lang="en-US" dirty="0" smtClean="0"/>
              <a:t>victim's </a:t>
            </a:r>
            <a:r>
              <a:rPr lang="en-US" dirty="0"/>
              <a:t>death or serious bodily injury, a defendant cannot be liable for penalty enhancement under §841(b)(1)(C) unless such use is a but-for cause of the death or injury.</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Penalty Enhancement for Drug-Resulting Death</a:t>
            </a:r>
            <a:endParaRPr lang="en-US" i="1" dirty="0">
              <a:solidFill>
                <a:srgbClr val="FF0000"/>
              </a:solidFill>
            </a:endParaRPr>
          </a:p>
        </p:txBody>
      </p:sp>
    </p:spTree>
    <p:extLst>
      <p:ext uri="{BB962C8B-B14F-4D97-AF65-F5344CB8AC3E}">
        <p14:creationId xmlns:p14="http://schemas.microsoft.com/office/powerpoint/2010/main" val="184635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Fernandez v. California</a:t>
            </a:r>
          </a:p>
        </p:txBody>
      </p:sp>
      <p:sp>
        <p:nvSpPr>
          <p:cNvPr id="3" name="Content Placeholder 2"/>
          <p:cNvSpPr>
            <a:spLocks noGrp="1"/>
          </p:cNvSpPr>
          <p:nvPr>
            <p:ph idx="1"/>
          </p:nvPr>
        </p:nvSpPr>
        <p:spPr/>
        <p:txBody>
          <a:bodyPr>
            <a:normAutofit fontScale="62500" lnSpcReduction="20000"/>
          </a:bodyPr>
          <a:lstStyle/>
          <a:p>
            <a:pPr lvl="0"/>
            <a:r>
              <a:rPr lang="en-US" dirty="0" smtClean="0"/>
              <a:t>No</a:t>
            </a:r>
            <a:r>
              <a:rPr lang="en-US" dirty="0"/>
              <a:t>. 12–7822, decided February 25, </a:t>
            </a:r>
            <a:r>
              <a:rPr lang="en-US" dirty="0" smtClean="0"/>
              <a:t>2014</a:t>
            </a:r>
            <a:br>
              <a:rPr lang="en-US" dirty="0" smtClean="0"/>
            </a:br>
            <a:r>
              <a:rPr lang="en-US" i="1" dirty="0" smtClean="0"/>
              <a:t>Alito </a:t>
            </a:r>
            <a:r>
              <a:rPr lang="en-US" i="1" dirty="0"/>
              <a:t>majority opinion, Scalia and Thomas, concurring opinions, Ginsburg, dissenting </a:t>
            </a:r>
            <a:r>
              <a:rPr lang="en-US" i="1" dirty="0" smtClean="0"/>
              <a:t>opinion</a:t>
            </a:r>
          </a:p>
          <a:p>
            <a:pPr lvl="0"/>
            <a:r>
              <a:rPr lang="en-US" dirty="0" smtClean="0"/>
              <a:t>Police </a:t>
            </a:r>
            <a:r>
              <a:rPr lang="en-US" dirty="0"/>
              <a:t>officers observed a suspect in a violent robbery run into an apartment building, and heard screams coming from one of the apartments. They knocked on the apartment door, which was answered by Roxanne Rojas, who appeared to be battered and bleeding. When the officers asked her to step out of the apartment so that they could conduct a protective sweep, petitioner came to the door and objected. Suspecting that he had assaulted Rojas, the officers removed petitioner from the apartment and placed him under arrest. He was then identified as the perpetrator in the earlier robbery and taken to the police station. An officer later returned to the apartment and, after obtaining </a:t>
            </a:r>
            <a:r>
              <a:rPr lang="en-US" dirty="0" smtClean="0"/>
              <a:t>Rojas' </a:t>
            </a:r>
            <a:r>
              <a:rPr lang="en-US" dirty="0"/>
              <a:t>oral and written consent, searched the premises, where he found several items linking petitioner to the robbery. </a:t>
            </a:r>
            <a:r>
              <a:rPr lang="en-US" dirty="0" smtClean="0"/>
              <a:t>The </a:t>
            </a:r>
            <a:r>
              <a:rPr lang="en-US" dirty="0"/>
              <a:t>California Court of Appeal </a:t>
            </a:r>
            <a:r>
              <a:rPr lang="en-US" dirty="0" smtClean="0"/>
              <a:t>affirmed the trial </a:t>
            </a:r>
            <a:r>
              <a:rPr lang="en-US" dirty="0" smtClean="0"/>
              <a:t>court's </a:t>
            </a:r>
            <a:r>
              <a:rPr lang="en-US" dirty="0" smtClean="0"/>
              <a:t>denial of </a:t>
            </a:r>
            <a:r>
              <a:rPr lang="en-US" dirty="0" smtClean="0"/>
              <a:t>Rojas' </a:t>
            </a:r>
            <a:r>
              <a:rPr lang="en-US" dirty="0" smtClean="0"/>
              <a:t>motion to suppress, holding that </a:t>
            </a:r>
            <a:r>
              <a:rPr lang="en-US" dirty="0"/>
              <a:t>because petitioner was not present when Rojas consented to the search, the exception to permissible warrantless consent searches of jointly occupied premises that arises when one of the occupants present objects to the search, </a:t>
            </a:r>
            <a:r>
              <a:rPr lang="en-US" i="1" dirty="0"/>
              <a:t>Georgia v. Randolph</a:t>
            </a:r>
            <a:r>
              <a:rPr lang="en-US" dirty="0"/>
              <a:t>, 547 U. S. 103, did not </a:t>
            </a:r>
            <a:r>
              <a:rPr lang="en-US" dirty="0" smtClean="0"/>
              <a:t>apply.</a:t>
            </a:r>
          </a:p>
          <a:p>
            <a:pPr lvl="0"/>
            <a:r>
              <a:rPr lang="en-US" b="1" dirty="0" smtClean="0"/>
              <a:t>Held</a:t>
            </a:r>
            <a:r>
              <a:rPr lang="en-US" b="1" dirty="0"/>
              <a:t>:</a:t>
            </a:r>
            <a:r>
              <a:rPr lang="en-US" dirty="0"/>
              <a:t> </a:t>
            </a:r>
            <a:r>
              <a:rPr lang="en-US" i="1" dirty="0"/>
              <a:t>Randolph</a:t>
            </a:r>
            <a:r>
              <a:rPr lang="en-US" dirty="0"/>
              <a:t> does not extend to this situation, where </a:t>
            </a:r>
            <a:r>
              <a:rPr lang="en-US" dirty="0" smtClean="0"/>
              <a:t>Rojas' </a:t>
            </a:r>
            <a:r>
              <a:rPr lang="en-US" dirty="0"/>
              <a:t>consent was provided well after petitioner had been removed from their apartment.</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Consent to Search</a:t>
            </a:r>
            <a:endParaRPr lang="en-US" i="1" dirty="0">
              <a:solidFill>
                <a:srgbClr val="FF0000"/>
              </a:solidFill>
            </a:endParaRPr>
          </a:p>
        </p:txBody>
      </p:sp>
    </p:spTree>
    <p:extLst>
      <p:ext uri="{BB962C8B-B14F-4D97-AF65-F5344CB8AC3E}">
        <p14:creationId xmlns:p14="http://schemas.microsoft.com/office/powerpoint/2010/main" val="516798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Hall v. Florida</a:t>
            </a:r>
          </a:p>
        </p:txBody>
      </p:sp>
      <p:sp>
        <p:nvSpPr>
          <p:cNvPr id="3" name="Content Placeholder 2"/>
          <p:cNvSpPr>
            <a:spLocks noGrp="1"/>
          </p:cNvSpPr>
          <p:nvPr>
            <p:ph idx="1"/>
          </p:nvPr>
        </p:nvSpPr>
        <p:spPr/>
        <p:txBody>
          <a:bodyPr>
            <a:normAutofit fontScale="85000" lnSpcReduction="20000"/>
          </a:bodyPr>
          <a:lstStyle/>
          <a:p>
            <a:pPr lvl="0"/>
            <a:r>
              <a:rPr lang="en-US" dirty="0" smtClean="0"/>
              <a:t>No</a:t>
            </a:r>
            <a:r>
              <a:rPr lang="en-US" dirty="0"/>
              <a:t>. 12–10882, decided May 27, </a:t>
            </a:r>
            <a:r>
              <a:rPr lang="en-US" dirty="0" smtClean="0"/>
              <a:t>2014</a:t>
            </a:r>
            <a:br>
              <a:rPr lang="en-US" dirty="0" smtClean="0"/>
            </a:br>
            <a:r>
              <a:rPr lang="en-US" i="1" dirty="0" smtClean="0"/>
              <a:t>Kennedy</a:t>
            </a:r>
            <a:r>
              <a:rPr lang="en-US" i="1" dirty="0"/>
              <a:t>, majority opinion, Alito dissenting </a:t>
            </a:r>
            <a:r>
              <a:rPr lang="en-US" i="1" dirty="0" smtClean="0"/>
              <a:t>opinion</a:t>
            </a:r>
          </a:p>
          <a:p>
            <a:pPr lvl="0"/>
            <a:r>
              <a:rPr lang="en-US" dirty="0" smtClean="0"/>
              <a:t>After </a:t>
            </a:r>
            <a:r>
              <a:rPr lang="en-US" dirty="0"/>
              <a:t>the Court held that the Eighth and Fourteenth Amendments forbid the execution of persons with intellectual disability, see </a:t>
            </a:r>
            <a:r>
              <a:rPr lang="en-US" i="1" dirty="0"/>
              <a:t>Atkins v. Virginia</a:t>
            </a:r>
            <a:r>
              <a:rPr lang="en-US" dirty="0"/>
              <a:t>, 536 U. S. 304, Hall asked a Florida state court to vacate his sentence, presenting evidence that included an IQ test score of 71. The court denied his motion, determining that a Florida statute mandated that he show an IQ score of 70 or below before being permitted to present any additional intellectual disability evidence. The State Supreme Court rejected </a:t>
            </a:r>
            <a:r>
              <a:rPr lang="en-US" dirty="0" smtClean="0"/>
              <a:t>Hall's </a:t>
            </a:r>
            <a:r>
              <a:rPr lang="en-US" dirty="0"/>
              <a:t>appeal, finding the </a:t>
            </a:r>
            <a:r>
              <a:rPr lang="en-US" dirty="0" smtClean="0"/>
              <a:t>State's </a:t>
            </a:r>
            <a:r>
              <a:rPr lang="en-US" dirty="0"/>
              <a:t>70-point threshold constitutional</a:t>
            </a:r>
            <a:r>
              <a:rPr lang="en-US" dirty="0" smtClean="0"/>
              <a:t>.</a:t>
            </a:r>
          </a:p>
          <a:p>
            <a:pPr lvl="0"/>
            <a:r>
              <a:rPr lang="en-US" b="1" dirty="0" smtClean="0"/>
              <a:t>Held</a:t>
            </a:r>
            <a:r>
              <a:rPr lang="en-US" b="1" dirty="0"/>
              <a:t>:</a:t>
            </a:r>
            <a:r>
              <a:rPr lang="en-US" dirty="0"/>
              <a:t> </a:t>
            </a:r>
            <a:r>
              <a:rPr lang="en-US" dirty="0" smtClean="0"/>
              <a:t>Florida's </a:t>
            </a:r>
            <a:r>
              <a:rPr lang="en-US" dirty="0" smtClean="0"/>
              <a:t>70-point IQ threshold requirement is </a:t>
            </a:r>
            <a:r>
              <a:rPr lang="en-US" dirty="0"/>
              <a:t>unconstitutional.</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Death Penalty and IQ</a:t>
            </a:r>
            <a:endParaRPr lang="en-US" i="1" dirty="0">
              <a:solidFill>
                <a:srgbClr val="FF0000"/>
              </a:solidFill>
            </a:endParaRPr>
          </a:p>
        </p:txBody>
      </p:sp>
    </p:spTree>
    <p:extLst>
      <p:ext uri="{BB962C8B-B14F-4D97-AF65-F5344CB8AC3E}">
        <p14:creationId xmlns:p14="http://schemas.microsoft.com/office/powerpoint/2010/main" val="425185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Kansas v. Cheever</a:t>
            </a:r>
          </a:p>
        </p:txBody>
      </p:sp>
      <p:sp>
        <p:nvSpPr>
          <p:cNvPr id="3" name="Content Placeholder 2"/>
          <p:cNvSpPr>
            <a:spLocks noGrp="1"/>
          </p:cNvSpPr>
          <p:nvPr>
            <p:ph idx="1"/>
          </p:nvPr>
        </p:nvSpPr>
        <p:spPr/>
        <p:txBody>
          <a:bodyPr>
            <a:noAutofit/>
          </a:bodyPr>
          <a:lstStyle/>
          <a:p>
            <a:pPr lvl="0"/>
            <a:r>
              <a:rPr lang="en-US" sz="1400" dirty="0" smtClean="0"/>
              <a:t>No</a:t>
            </a:r>
            <a:r>
              <a:rPr lang="en-US" sz="1400" dirty="0"/>
              <a:t>. 12–609, decided December 11, </a:t>
            </a:r>
            <a:r>
              <a:rPr lang="en-US" sz="1400" dirty="0" smtClean="0"/>
              <a:t>2013</a:t>
            </a:r>
            <a:br>
              <a:rPr lang="en-US" sz="1400" dirty="0" smtClean="0"/>
            </a:br>
            <a:r>
              <a:rPr lang="en-US" sz="1400" i="1" dirty="0" smtClean="0"/>
              <a:t>Sotomayor</a:t>
            </a:r>
            <a:r>
              <a:rPr lang="en-US" sz="1400" i="1" dirty="0"/>
              <a:t>, unanimous </a:t>
            </a:r>
            <a:r>
              <a:rPr lang="en-US" sz="1400" i="1" dirty="0" smtClean="0"/>
              <a:t>opinion</a:t>
            </a:r>
            <a:endParaRPr lang="en-US" sz="1400" dirty="0" smtClean="0"/>
          </a:p>
          <a:p>
            <a:pPr lvl="0"/>
            <a:r>
              <a:rPr lang="en-US" sz="1400" dirty="0" smtClean="0"/>
              <a:t>This convoluted </a:t>
            </a:r>
            <a:r>
              <a:rPr lang="en-US" sz="1400" dirty="0"/>
              <a:t>case </a:t>
            </a:r>
            <a:r>
              <a:rPr lang="en-US" sz="1400" dirty="0" smtClean="0"/>
              <a:t>began </a:t>
            </a:r>
            <a:r>
              <a:rPr lang="en-US" sz="1400" dirty="0"/>
              <a:t>in Kansas courts, moved to federal court and later returned to Kansas </a:t>
            </a:r>
            <a:r>
              <a:rPr lang="en-US" sz="1400" dirty="0" smtClean="0"/>
              <a:t>courts. Cheever </a:t>
            </a:r>
            <a:r>
              <a:rPr lang="en-US" sz="1400" dirty="0"/>
              <a:t>was charged with capital </a:t>
            </a:r>
            <a:r>
              <a:rPr lang="en-US" sz="1400" dirty="0" smtClean="0"/>
              <a:t>murder and while </a:t>
            </a:r>
            <a:r>
              <a:rPr lang="en-US" sz="1400" dirty="0"/>
              <a:t>the case was in federal court, </a:t>
            </a:r>
            <a:r>
              <a:rPr lang="en-US" sz="1400" dirty="0" smtClean="0"/>
              <a:t>he filed </a:t>
            </a:r>
            <a:r>
              <a:rPr lang="en-US" sz="1400" dirty="0"/>
              <a:t>notice </a:t>
            </a:r>
            <a:r>
              <a:rPr lang="en-US" sz="1400" dirty="0" smtClean="0"/>
              <a:t>of intention to </a:t>
            </a:r>
            <a:r>
              <a:rPr lang="en-US" sz="1400" dirty="0"/>
              <a:t>introduce expert evidence that methamphetamine intoxication negated his ability to form specific </a:t>
            </a:r>
            <a:r>
              <a:rPr lang="en-US" sz="1400" dirty="0" smtClean="0"/>
              <a:t>intent.  He was ordered </a:t>
            </a:r>
            <a:r>
              <a:rPr lang="en-US" sz="1400" dirty="0"/>
              <a:t>Cheever to submit to a psychiatric evaluation</a:t>
            </a:r>
            <a:r>
              <a:rPr lang="en-US" sz="1400" dirty="0" smtClean="0"/>
              <a:t>.</a:t>
            </a:r>
          </a:p>
          <a:p>
            <a:pPr lvl="0"/>
            <a:r>
              <a:rPr lang="en-US" sz="1400" dirty="0" smtClean="0"/>
              <a:t>At </a:t>
            </a:r>
            <a:r>
              <a:rPr lang="en-US" sz="1400" dirty="0"/>
              <a:t>trial in the Kansas state courts, Cheever raised a voluntary intoxication defense, </a:t>
            </a:r>
            <a:r>
              <a:rPr lang="en-US" sz="1400" dirty="0" smtClean="0"/>
              <a:t>and the State was permitted to rebut with testimony </a:t>
            </a:r>
            <a:r>
              <a:rPr lang="en-US" sz="1400" dirty="0"/>
              <a:t>from the expert who had examined Cheever </a:t>
            </a:r>
            <a:r>
              <a:rPr lang="en-US" sz="1400" dirty="0" smtClean="0"/>
              <a:t>under the </a:t>
            </a:r>
            <a:r>
              <a:rPr lang="en-US" sz="1400" dirty="0"/>
              <a:t>Federal District Court order. </a:t>
            </a:r>
            <a:r>
              <a:rPr lang="en-US" sz="1400" dirty="0" smtClean="0"/>
              <a:t>Cheever was found guilty and sentenced to death.</a:t>
            </a:r>
          </a:p>
          <a:p>
            <a:pPr lvl="0"/>
            <a:r>
              <a:rPr lang="en-US" sz="1400" dirty="0" smtClean="0"/>
              <a:t>The </a:t>
            </a:r>
            <a:r>
              <a:rPr lang="en-US" sz="1400" dirty="0"/>
              <a:t>Kansas Supreme Court vacated the conviction and sentence, relying on </a:t>
            </a:r>
            <a:r>
              <a:rPr lang="en-US" sz="1400" i="1" dirty="0"/>
              <a:t>Estelle v. Smith</a:t>
            </a:r>
            <a:r>
              <a:rPr lang="en-US" sz="1400" dirty="0"/>
              <a:t>, 451 U. S. 454, in which the Supreme Court held that a court-ordered psychiatric examination violated a </a:t>
            </a:r>
            <a:r>
              <a:rPr lang="en-US" sz="1400" dirty="0" smtClean="0"/>
              <a:t>defendant's </a:t>
            </a:r>
            <a:r>
              <a:rPr lang="en-US" sz="1400" dirty="0"/>
              <a:t>Fifth Amendment rights when the defendant neither initiated the examination nor put his mental capacity in dispute. The court distinguished the holding of </a:t>
            </a:r>
            <a:r>
              <a:rPr lang="en-US" sz="1400" i="1" dirty="0"/>
              <a:t>Buchanan v. Kentucky</a:t>
            </a:r>
            <a:r>
              <a:rPr lang="en-US" sz="1400" dirty="0"/>
              <a:t>, 483 U. S. 402, that a State may introduce the results of such an examination for the limited purpose of rebutting a mental-status defense, on the basis that voluntary intoxication is not a mental disease or defect under Kansas law. </a:t>
            </a:r>
            <a:endParaRPr lang="en-US" sz="1400" dirty="0" smtClean="0"/>
          </a:p>
          <a:p>
            <a:pPr lvl="0"/>
            <a:r>
              <a:rPr lang="en-US" sz="1400" b="1" dirty="0" smtClean="0"/>
              <a:t>Held</a:t>
            </a:r>
            <a:r>
              <a:rPr lang="en-US" sz="1400" b="1" dirty="0"/>
              <a:t>:</a:t>
            </a:r>
            <a:r>
              <a:rPr lang="en-US" sz="1400" dirty="0"/>
              <a:t> </a:t>
            </a:r>
            <a:r>
              <a:rPr lang="en-US" sz="1400" dirty="0" smtClean="0"/>
              <a:t> </a:t>
            </a:r>
            <a:r>
              <a:rPr lang="en-US" sz="1400" i="1" dirty="0" smtClean="0"/>
              <a:t>Buchanan</a:t>
            </a:r>
            <a:r>
              <a:rPr lang="en-US" sz="1400" dirty="0"/>
              <a:t>, reaffirmed here, applies </a:t>
            </a:r>
            <a:r>
              <a:rPr lang="en-US" sz="1400" dirty="0" smtClean="0"/>
              <a:t>to this </a:t>
            </a:r>
            <a:r>
              <a:rPr lang="en-US" sz="1400" dirty="0"/>
              <a:t>case </a:t>
            </a:r>
            <a:r>
              <a:rPr lang="en-US" sz="1400" dirty="0" smtClean="0"/>
              <a:t>and permits </a:t>
            </a:r>
            <a:r>
              <a:rPr lang="en-US" sz="1400" dirty="0"/>
              <a:t>the prosecution to offer the rebuttal evidence at issue. </a:t>
            </a:r>
            <a:r>
              <a:rPr lang="en-US" sz="1400" dirty="0" smtClean="0"/>
              <a:t>The testimony does not </a:t>
            </a:r>
            <a:r>
              <a:rPr lang="en-US" sz="1400" dirty="0"/>
              <a:t>offend the Fifth Amendment, </a:t>
            </a:r>
            <a:r>
              <a:rPr lang="en-US" sz="1400" dirty="0" smtClean="0"/>
              <a:t>because when </a:t>
            </a:r>
            <a:r>
              <a:rPr lang="en-US" sz="1400" dirty="0"/>
              <a:t>a defense expert who has examined the defendant testifies that the defendant lacked the requisite mental state to commit an offense, the prosecution may present psychiatric evidence in rebuttal.</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Fifth Amendment &amp; Psychiatric Examination</a:t>
            </a:r>
            <a:endParaRPr lang="en-US" i="1" dirty="0">
              <a:solidFill>
                <a:srgbClr val="FF0000"/>
              </a:solidFill>
            </a:endParaRPr>
          </a:p>
        </p:txBody>
      </p:sp>
    </p:spTree>
    <p:extLst>
      <p:ext uri="{BB962C8B-B14F-4D97-AF65-F5344CB8AC3E}">
        <p14:creationId xmlns:p14="http://schemas.microsoft.com/office/powerpoint/2010/main" val="206030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Martinez v. Illinois</a:t>
            </a:r>
          </a:p>
        </p:txBody>
      </p:sp>
      <p:sp>
        <p:nvSpPr>
          <p:cNvPr id="3" name="Content Placeholder 2"/>
          <p:cNvSpPr>
            <a:spLocks noGrp="1"/>
          </p:cNvSpPr>
          <p:nvPr>
            <p:ph idx="1"/>
          </p:nvPr>
        </p:nvSpPr>
        <p:spPr/>
        <p:txBody>
          <a:bodyPr>
            <a:noAutofit/>
          </a:bodyPr>
          <a:lstStyle/>
          <a:p>
            <a:pPr lvl="0"/>
            <a:r>
              <a:rPr lang="en-US" sz="1800" dirty="0" smtClean="0"/>
              <a:t>No</a:t>
            </a:r>
            <a:r>
              <a:rPr lang="en-US" sz="1800" dirty="0"/>
              <a:t>. 13–5967, decided May 27, 2014 </a:t>
            </a:r>
            <a:r>
              <a:rPr lang="en-US" sz="1800" b="1" dirty="0" smtClean="0"/>
              <a:t/>
            </a:r>
            <a:br>
              <a:rPr lang="en-US" sz="1800" b="1" dirty="0" smtClean="0"/>
            </a:br>
            <a:r>
              <a:rPr lang="en-US" sz="1800" i="1" dirty="0" smtClean="0"/>
              <a:t>Per </a:t>
            </a:r>
            <a:r>
              <a:rPr lang="en-US" sz="1800" i="1" dirty="0"/>
              <a:t>Curiam </a:t>
            </a:r>
            <a:r>
              <a:rPr lang="en-US" sz="1800" i="1" dirty="0" smtClean="0"/>
              <a:t>opinion</a:t>
            </a:r>
            <a:endParaRPr lang="en-US" sz="1800" dirty="0" smtClean="0"/>
          </a:p>
          <a:p>
            <a:pPr lvl="0"/>
            <a:r>
              <a:rPr lang="en-US" sz="1800" dirty="0" smtClean="0"/>
              <a:t>The </a:t>
            </a:r>
            <a:r>
              <a:rPr lang="en-US" sz="1800" dirty="0"/>
              <a:t>trial of Esteban Martinez was set to begin on May 17, 2010. His counsel was ready; the State was not. When the court swore in the jury and invited the State to present its first witness, the State declined to present any evidence. So Martinez moved for a directed not-guilty verdict, and the court granted it. The State appealed, arguing that the trial court should have granted its motion for a continuance</a:t>
            </a:r>
            <a:r>
              <a:rPr lang="en-US" sz="1800" dirty="0" smtClean="0"/>
              <a:t>.</a:t>
            </a:r>
          </a:p>
          <a:p>
            <a:pPr lvl="0"/>
            <a:r>
              <a:rPr lang="en-US" sz="1800" dirty="0" smtClean="0"/>
              <a:t>The </a:t>
            </a:r>
            <a:r>
              <a:rPr lang="en-US" sz="1800" dirty="0"/>
              <a:t>question is whether the Double Jeopardy Clause bars the </a:t>
            </a:r>
            <a:r>
              <a:rPr lang="en-US" sz="1800" dirty="0" smtClean="0"/>
              <a:t>State's </a:t>
            </a:r>
            <a:r>
              <a:rPr lang="en-US" sz="1800" dirty="0"/>
              <a:t>attempt to appeal in the hope of subjecting Martinez to a new trial.  </a:t>
            </a:r>
            <a:r>
              <a:rPr lang="en-US" sz="1800" dirty="0" smtClean="0"/>
              <a:t>The </a:t>
            </a:r>
            <a:r>
              <a:rPr lang="en-US" sz="1800" dirty="0"/>
              <a:t>bright-line rule </a:t>
            </a:r>
            <a:r>
              <a:rPr lang="en-US" sz="1800" dirty="0" smtClean="0"/>
              <a:t>is that </a:t>
            </a:r>
            <a:r>
              <a:rPr lang="en-US" sz="1800" dirty="0" smtClean="0"/>
              <a:t>"jeopardy </a:t>
            </a:r>
            <a:r>
              <a:rPr lang="en-US" sz="1800" dirty="0"/>
              <a:t>attaches when the jury is empaneled and sworn</a:t>
            </a:r>
            <a:r>
              <a:rPr lang="en-US" sz="1800" dirty="0" smtClean="0"/>
              <a:t>." </a:t>
            </a:r>
            <a:r>
              <a:rPr lang="en-US" sz="1800" i="1" dirty="0"/>
              <a:t>Crist v. </a:t>
            </a:r>
            <a:r>
              <a:rPr lang="en-US" sz="1800" i="1" dirty="0" err="1"/>
              <a:t>Bretz</a:t>
            </a:r>
            <a:r>
              <a:rPr lang="en-US" sz="1800" dirty="0"/>
              <a:t>, 437 U. S. 28, 35 (1978</a:t>
            </a:r>
            <a:r>
              <a:rPr lang="en-US" sz="1800" dirty="0" smtClean="0"/>
              <a:t>). </a:t>
            </a:r>
            <a:r>
              <a:rPr lang="en-US" sz="1800" dirty="0"/>
              <a:t>There is simply no doubt that Martinez was subjected to jeopardy. And because the trial court found the </a:t>
            </a:r>
            <a:r>
              <a:rPr lang="en-US" sz="1800" dirty="0" smtClean="0"/>
              <a:t>State's </a:t>
            </a:r>
            <a:r>
              <a:rPr lang="en-US" sz="1800" dirty="0"/>
              <a:t>evidence insufficient to sustain a conviction, there is equally no doubt that Martinez may not be retried.</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Double Jeopardy</a:t>
            </a:r>
            <a:endParaRPr lang="en-US" i="1" dirty="0">
              <a:solidFill>
                <a:srgbClr val="FF0000"/>
              </a:solidFill>
            </a:endParaRPr>
          </a:p>
        </p:txBody>
      </p:sp>
    </p:spTree>
    <p:extLst>
      <p:ext uri="{BB962C8B-B14F-4D97-AF65-F5344CB8AC3E}">
        <p14:creationId xmlns:p14="http://schemas.microsoft.com/office/powerpoint/2010/main" val="45540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Navarette</a:t>
            </a:r>
            <a:r>
              <a:rPr lang="en-US" i="1" dirty="0"/>
              <a:t> v. California</a:t>
            </a:r>
          </a:p>
        </p:txBody>
      </p:sp>
      <p:sp>
        <p:nvSpPr>
          <p:cNvPr id="3" name="Content Placeholder 2"/>
          <p:cNvSpPr>
            <a:spLocks noGrp="1"/>
          </p:cNvSpPr>
          <p:nvPr>
            <p:ph idx="1"/>
          </p:nvPr>
        </p:nvSpPr>
        <p:spPr/>
        <p:txBody>
          <a:bodyPr>
            <a:noAutofit/>
          </a:bodyPr>
          <a:lstStyle/>
          <a:p>
            <a:pPr lvl="0"/>
            <a:r>
              <a:rPr lang="en-US" sz="1800" dirty="0" smtClean="0"/>
              <a:t>No</a:t>
            </a:r>
            <a:r>
              <a:rPr lang="en-US" sz="1800" dirty="0"/>
              <a:t>. 12-9490, decided April 22, </a:t>
            </a:r>
            <a:r>
              <a:rPr lang="en-US" sz="1800" dirty="0" smtClean="0"/>
              <a:t>2014</a:t>
            </a:r>
            <a:br>
              <a:rPr lang="en-US" sz="1800" dirty="0" smtClean="0"/>
            </a:br>
            <a:r>
              <a:rPr lang="en-US" sz="1800" i="1" dirty="0" smtClean="0"/>
              <a:t>Thomas</a:t>
            </a:r>
            <a:r>
              <a:rPr lang="en-US" sz="1800" i="1" dirty="0"/>
              <a:t>, majority opinion, Scalia, dissenting </a:t>
            </a:r>
            <a:r>
              <a:rPr lang="en-US" sz="1800" i="1" dirty="0" smtClean="0"/>
              <a:t>opinion</a:t>
            </a:r>
            <a:endParaRPr lang="en-US" sz="1800" dirty="0" smtClean="0"/>
          </a:p>
          <a:p>
            <a:pPr lvl="0"/>
            <a:r>
              <a:rPr lang="en-US" sz="1800" dirty="0" smtClean="0"/>
              <a:t>California </a:t>
            </a:r>
            <a:r>
              <a:rPr lang="en-US" sz="1800" dirty="0"/>
              <a:t>Highway Patrol officer stopped the pickup truck occupied by petitioners because it matched the description of a vehicle that a 911 caller had recently reported as having run her off the road. As he and a second officer approached the truck, they smelled marijuana. They searched the </a:t>
            </a:r>
            <a:r>
              <a:rPr lang="en-US" sz="1800" dirty="0" smtClean="0"/>
              <a:t>truck's </a:t>
            </a:r>
            <a:r>
              <a:rPr lang="en-US" sz="1800" dirty="0"/>
              <a:t>bed, found 30 pounds of marijuana, and arrested petitioners</a:t>
            </a:r>
            <a:r>
              <a:rPr lang="en-US" sz="1800" dirty="0" smtClean="0"/>
              <a:t>.</a:t>
            </a:r>
          </a:p>
          <a:p>
            <a:pPr lvl="0"/>
            <a:r>
              <a:rPr lang="en-US" sz="1800" dirty="0" smtClean="0"/>
              <a:t>Petitioners </a:t>
            </a:r>
            <a:r>
              <a:rPr lang="en-US" sz="1800" dirty="0"/>
              <a:t>moved to suppress the evidence, arguing that the traffic stop violated the Fourth Amendment. Their motion was </a:t>
            </a:r>
            <a:r>
              <a:rPr lang="en-US" sz="1800" dirty="0" smtClean="0"/>
              <a:t>denied.</a:t>
            </a:r>
          </a:p>
          <a:p>
            <a:pPr lvl="0"/>
            <a:r>
              <a:rPr lang="en-US" sz="1800" b="1" dirty="0" smtClean="0"/>
              <a:t>Held</a:t>
            </a:r>
            <a:r>
              <a:rPr lang="en-US" sz="1800" b="1" dirty="0"/>
              <a:t>:</a:t>
            </a:r>
            <a:r>
              <a:rPr lang="en-US" sz="1800" dirty="0"/>
              <a:t> The traffic stop complied with the Fourth Amendment because, under the totality of the circumstances, the officer had reasonable suspicion that the </a:t>
            </a:r>
            <a:r>
              <a:rPr lang="en-US" sz="1800" dirty="0" smtClean="0"/>
              <a:t>truck's </a:t>
            </a:r>
            <a:r>
              <a:rPr lang="en-US" sz="1800" dirty="0"/>
              <a:t>driver was intoxicated.</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Fourth Amendment, 911 call</a:t>
            </a:r>
            <a:endParaRPr lang="en-US" i="1" dirty="0">
              <a:solidFill>
                <a:srgbClr val="FF0000"/>
              </a:solidFill>
            </a:endParaRPr>
          </a:p>
        </p:txBody>
      </p:sp>
    </p:spTree>
    <p:extLst>
      <p:ext uri="{BB962C8B-B14F-4D97-AF65-F5344CB8AC3E}">
        <p14:creationId xmlns:p14="http://schemas.microsoft.com/office/powerpoint/2010/main" val="99962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Riley v. California</a:t>
            </a:r>
          </a:p>
        </p:txBody>
      </p:sp>
      <p:sp>
        <p:nvSpPr>
          <p:cNvPr id="3" name="Content Placeholder 2"/>
          <p:cNvSpPr>
            <a:spLocks noGrp="1"/>
          </p:cNvSpPr>
          <p:nvPr>
            <p:ph idx="1"/>
          </p:nvPr>
        </p:nvSpPr>
        <p:spPr/>
        <p:txBody>
          <a:bodyPr>
            <a:noAutofit/>
          </a:bodyPr>
          <a:lstStyle/>
          <a:p>
            <a:pPr lvl="0"/>
            <a:r>
              <a:rPr lang="en-US" sz="1800" dirty="0" smtClean="0"/>
              <a:t>No</a:t>
            </a:r>
            <a:r>
              <a:rPr lang="en-US" sz="1800" dirty="0"/>
              <a:t>. 13–132, decided June 25, 2014 (and </a:t>
            </a:r>
            <a:r>
              <a:rPr lang="en-US" sz="1800" i="1" dirty="0" err="1"/>
              <a:t>Wurie</a:t>
            </a:r>
            <a:r>
              <a:rPr lang="en-US" sz="1800" i="1" dirty="0"/>
              <a:t> v. United States</a:t>
            </a:r>
            <a:r>
              <a:rPr lang="en-US" sz="1800" dirty="0"/>
              <a:t>, No. 13-212</a:t>
            </a:r>
            <a:r>
              <a:rPr lang="en-US" sz="1800" dirty="0" smtClean="0"/>
              <a:t>)</a:t>
            </a:r>
            <a:br>
              <a:rPr lang="en-US" sz="1800" dirty="0" smtClean="0"/>
            </a:br>
            <a:r>
              <a:rPr lang="en-US" sz="1800" i="1" dirty="0" smtClean="0"/>
              <a:t>Roberts</a:t>
            </a:r>
            <a:r>
              <a:rPr lang="en-US" sz="1800" i="1" dirty="0"/>
              <a:t>, (unanimous) majority opinion, Alito, concurring </a:t>
            </a:r>
            <a:r>
              <a:rPr lang="en-US" sz="1800" i="1" dirty="0" smtClean="0"/>
              <a:t>opinion</a:t>
            </a:r>
            <a:endParaRPr lang="en-US" sz="1800" dirty="0" smtClean="0"/>
          </a:p>
          <a:p>
            <a:pPr lvl="0"/>
            <a:r>
              <a:rPr lang="en-US" sz="1800" dirty="0" smtClean="0"/>
              <a:t>Riley </a:t>
            </a:r>
            <a:r>
              <a:rPr lang="en-US" sz="1800" dirty="0"/>
              <a:t>was stopped for a traffic violation, </a:t>
            </a:r>
            <a:r>
              <a:rPr lang="en-US" sz="1800" dirty="0" smtClean="0"/>
              <a:t>and then arrested on </a:t>
            </a:r>
            <a:r>
              <a:rPr lang="en-US" sz="1800" dirty="0"/>
              <a:t>weapons charges. I</a:t>
            </a:r>
            <a:r>
              <a:rPr lang="en-US" sz="1800" dirty="0" smtClean="0"/>
              <a:t>n a search incident </a:t>
            </a:r>
            <a:r>
              <a:rPr lang="en-US" sz="1800" dirty="0"/>
              <a:t>to the arrest </a:t>
            </a:r>
            <a:r>
              <a:rPr lang="en-US" sz="1800" dirty="0" smtClean="0"/>
              <a:t>his cell phone was seized and information accessed.  Gang terminology was discovered, along with photographs </a:t>
            </a:r>
            <a:r>
              <a:rPr lang="en-US" sz="1800" dirty="0"/>
              <a:t>and </a:t>
            </a:r>
            <a:r>
              <a:rPr lang="en-US" sz="1800" dirty="0" smtClean="0"/>
              <a:t>videos, leading to charges in </a:t>
            </a:r>
            <a:r>
              <a:rPr lang="en-US" sz="1800" dirty="0"/>
              <a:t>connection with </a:t>
            </a:r>
            <a:r>
              <a:rPr lang="en-US" sz="1800" dirty="0" smtClean="0"/>
              <a:t>an earlier  </a:t>
            </a:r>
            <a:r>
              <a:rPr lang="en-US" sz="1800" dirty="0"/>
              <a:t>shooting </a:t>
            </a:r>
            <a:r>
              <a:rPr lang="en-US" sz="1800" dirty="0" smtClean="0"/>
              <a:t> and enhanced </a:t>
            </a:r>
            <a:r>
              <a:rPr lang="en-US" sz="1800" dirty="0"/>
              <a:t>sentence based on </a:t>
            </a:r>
            <a:r>
              <a:rPr lang="en-US" sz="1800" dirty="0" smtClean="0"/>
              <a:t>Riley's </a:t>
            </a:r>
            <a:r>
              <a:rPr lang="en-US" sz="1800" dirty="0"/>
              <a:t>gang membership</a:t>
            </a:r>
            <a:r>
              <a:rPr lang="en-US" sz="1800" dirty="0" smtClean="0"/>
              <a:t>.</a:t>
            </a:r>
          </a:p>
          <a:p>
            <a:pPr lvl="0"/>
            <a:r>
              <a:rPr lang="en-US" sz="1800" dirty="0" smtClean="0"/>
              <a:t>In </a:t>
            </a:r>
            <a:r>
              <a:rPr lang="en-US" sz="1800" dirty="0"/>
              <a:t>No. 13–212, </a:t>
            </a:r>
            <a:r>
              <a:rPr lang="en-US" sz="1800" dirty="0" err="1" smtClean="0"/>
              <a:t>Wurie</a:t>
            </a:r>
            <a:r>
              <a:rPr lang="en-US" sz="1800" dirty="0" smtClean="0"/>
              <a:t> </a:t>
            </a:r>
            <a:r>
              <a:rPr lang="en-US" sz="1800" dirty="0"/>
              <a:t>was arrested after police observed him participate in an apparent drug sale. At the police station, </a:t>
            </a:r>
            <a:r>
              <a:rPr lang="en-US" sz="1800" dirty="0" smtClean="0"/>
              <a:t>his cell phone was seized  and officers noticed the </a:t>
            </a:r>
            <a:r>
              <a:rPr lang="en-US" sz="1800" dirty="0"/>
              <a:t>phone was receiving multiple calls from a source identified </a:t>
            </a:r>
            <a:r>
              <a:rPr lang="en-US" sz="1800" dirty="0" smtClean="0"/>
              <a:t>on screen as </a:t>
            </a:r>
            <a:r>
              <a:rPr lang="en-US" sz="1800" dirty="0" smtClean="0"/>
              <a:t>"my house". </a:t>
            </a:r>
            <a:r>
              <a:rPr lang="en-US" sz="1800" dirty="0"/>
              <a:t>The officers </a:t>
            </a:r>
            <a:r>
              <a:rPr lang="en-US" sz="1800" dirty="0" smtClean="0"/>
              <a:t>accessed the call </a:t>
            </a:r>
            <a:r>
              <a:rPr lang="en-US" sz="1800" dirty="0"/>
              <a:t>log, </a:t>
            </a:r>
            <a:r>
              <a:rPr lang="en-US" sz="1800" dirty="0" smtClean="0"/>
              <a:t>and reversed traced the number.  A search warrant was obtained and officers found </a:t>
            </a:r>
            <a:r>
              <a:rPr lang="en-US" sz="1800" dirty="0"/>
              <a:t>drugs, a firearm and ammunition, and </a:t>
            </a:r>
            <a:r>
              <a:rPr lang="en-US" sz="1800" dirty="0" smtClean="0"/>
              <a:t>cash.</a:t>
            </a:r>
          </a:p>
          <a:p>
            <a:pPr lvl="0"/>
            <a:r>
              <a:rPr lang="en-US" sz="1800" b="1" dirty="0" smtClean="0"/>
              <a:t>Held</a:t>
            </a:r>
            <a:r>
              <a:rPr lang="en-US" sz="1800" b="1" dirty="0"/>
              <a:t>:</a:t>
            </a:r>
            <a:r>
              <a:rPr lang="en-US" sz="1800" dirty="0"/>
              <a:t> The police generally may not, without a warrant, search digital information on a cell phone seized from an individual who has been arrested.</a:t>
            </a:r>
          </a:p>
        </p:txBody>
      </p:sp>
      <p:sp>
        <p:nvSpPr>
          <p:cNvPr id="4" name="TextBox 3"/>
          <p:cNvSpPr txBox="1"/>
          <p:nvPr/>
        </p:nvSpPr>
        <p:spPr>
          <a:xfrm>
            <a:off x="2057400" y="849868"/>
            <a:ext cx="6858000" cy="369332"/>
          </a:xfrm>
          <a:prstGeom prst="rect">
            <a:avLst/>
          </a:prstGeom>
          <a:noFill/>
        </p:spPr>
        <p:txBody>
          <a:bodyPr wrap="square" rtlCol="0">
            <a:spAutoFit/>
          </a:bodyPr>
          <a:lstStyle/>
          <a:p>
            <a:pPr algn="r"/>
            <a:r>
              <a:rPr lang="en-US" b="1" i="1" dirty="0" smtClean="0">
                <a:solidFill>
                  <a:srgbClr val="FF0000"/>
                </a:solidFill>
              </a:rPr>
              <a:t>Fourth Amendment, Warrantless Search of Cell Phone</a:t>
            </a:r>
            <a:endParaRPr lang="en-US" i="1" dirty="0">
              <a:solidFill>
                <a:srgbClr val="FF0000"/>
              </a:solidFill>
            </a:endParaRPr>
          </a:p>
        </p:txBody>
      </p:sp>
    </p:spTree>
    <p:extLst>
      <p:ext uri="{BB962C8B-B14F-4D97-AF65-F5344CB8AC3E}">
        <p14:creationId xmlns:p14="http://schemas.microsoft.com/office/powerpoint/2010/main" val="4232239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2911</Words>
  <Application>Microsoft Office PowerPoint</Application>
  <PresentationFormat>On-screen Show (4:3)</PresentationFormat>
  <Paragraphs>155</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United States Supreme Court Criminal Law Decisions of the 2013-2014 Term</vt:lpstr>
      <vt:lpstr>The First Round</vt:lpstr>
      <vt:lpstr>Burrage v. United States</vt:lpstr>
      <vt:lpstr>Fernandez v. California</vt:lpstr>
      <vt:lpstr>Hall v. Florida</vt:lpstr>
      <vt:lpstr>Kansas v. Cheever</vt:lpstr>
      <vt:lpstr>Martinez v. Illinois</vt:lpstr>
      <vt:lpstr>Navarette v. California</vt:lpstr>
      <vt:lpstr>Riley v. California</vt:lpstr>
      <vt:lpstr>Honorable Mentions</vt:lpstr>
      <vt:lpstr>Abramski v. United States</vt:lpstr>
      <vt:lpstr>Bond v. United States</vt:lpstr>
      <vt:lpstr>Hinton v. Alabama</vt:lpstr>
      <vt:lpstr>Paroline v. United States et al.</vt:lpstr>
      <vt:lpstr>Rosemond v. United States</vt:lpstr>
      <vt:lpstr>United States v. Castleman</vt:lpstr>
      <vt:lpstr>White, Warden v. Woodall</vt:lpstr>
      <vt:lpstr>Decisions of the 2013-2014 Term</vt:lpstr>
      <vt:lpstr>Preview of the 2014-2015 Term</vt:lpstr>
      <vt:lpstr>Preview</vt:lpstr>
      <vt:lpstr>Preview</vt:lpstr>
      <vt:lpstr>Preview</vt:lpstr>
      <vt:lpstr>Preview</vt:lpstr>
      <vt:lpstr>Preview</vt:lpstr>
      <vt:lpstr>Questions?</vt:lpstr>
    </vt:vector>
  </TitlesOfParts>
  <Company>Kennesaw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Supreme Court Criminal Law Decisions of the 2013-2014 Term</dc:title>
  <dc:creator>Michael B. Shapiro</dc:creator>
  <cp:lastModifiedBy>Michael B. Shapiro</cp:lastModifiedBy>
  <cp:revision>31</cp:revision>
  <dcterms:created xsi:type="dcterms:W3CDTF">2014-07-08T22:08:01Z</dcterms:created>
  <dcterms:modified xsi:type="dcterms:W3CDTF">2014-09-28T17:21:04Z</dcterms:modified>
</cp:coreProperties>
</file>