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74" r:id="rId3"/>
    <p:sldId id="260" r:id="rId4"/>
    <p:sldId id="269" r:id="rId5"/>
    <p:sldId id="264" r:id="rId6"/>
    <p:sldId id="265" r:id="rId7"/>
    <p:sldId id="267" r:id="rId8"/>
    <p:sldId id="266" r:id="rId9"/>
    <p:sldId id="275" r:id="rId10"/>
    <p:sldId id="270" r:id="rId11"/>
    <p:sldId id="268" r:id="rId12"/>
    <p:sldId id="276" r:id="rId13"/>
    <p:sldId id="257" r:id="rId14"/>
    <p:sldId id="263" r:id="rId15"/>
    <p:sldId id="262" r:id="rId16"/>
    <p:sldId id="258" r:id="rId17"/>
    <p:sldId id="259" r:id="rId18"/>
    <p:sldId id="26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22DC672-AA64-450D-B90B-B67C037B650F}" type="datetimeFigureOut">
              <a:rPr lang="en-US" smtClean="0"/>
              <a:pPr/>
              <a:t>11/6/2014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05DECEA-4E10-407D-9249-6ED5097F3CD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DC672-AA64-450D-B90B-B67C037B650F}"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DC672-AA64-450D-B90B-B67C037B650F}"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DC672-AA64-450D-B90B-B67C037B650F}"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2DC672-AA64-450D-B90B-B67C037B650F}"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05DECEA-4E10-407D-9249-6ED5097F3C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2DC672-AA64-450D-B90B-B67C037B650F}"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2DC672-AA64-450D-B90B-B67C037B650F}"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2DC672-AA64-450D-B90B-B67C037B650F}" type="datetimeFigureOut">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DC672-AA64-450D-B90B-B67C037B650F}"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2DC672-AA64-450D-B90B-B67C037B650F}"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2DC672-AA64-450D-B90B-B67C037B650F}"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DECEA-4E10-407D-9249-6ED5097F3C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2DC672-AA64-450D-B90B-B67C037B650F}" type="datetimeFigureOut">
              <a:rPr lang="en-US" smtClean="0"/>
              <a:pPr/>
              <a:t>11/6/2014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05DECEA-4E10-407D-9249-6ED5097F3CD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4572000"/>
          </a:xfrm>
        </p:spPr>
        <p:txBody>
          <a:bodyPr>
            <a:normAutofit fontScale="90000"/>
          </a:bodyPr>
          <a:lstStyle/>
          <a:p>
            <a:r>
              <a:rPr lang="en-US" dirty="0" smtClean="0"/>
              <a:t>The veneer of accreditation: </a:t>
            </a:r>
            <a:br>
              <a:rPr lang="en-US" dirty="0" smtClean="0"/>
            </a:br>
            <a:r>
              <a:rPr lang="en-US" dirty="0" smtClean="0"/>
              <a:t>a national examination of CALEA’s affect on citizen complaints</a:t>
            </a:r>
            <a:br>
              <a:rPr lang="en-US" dirty="0" smtClean="0"/>
            </a:br>
            <a:endParaRPr lang="en-US" dirty="0"/>
          </a:p>
        </p:txBody>
      </p:sp>
      <p:sp>
        <p:nvSpPr>
          <p:cNvPr id="3" name="Subtitle 2"/>
          <p:cNvSpPr>
            <a:spLocks noGrp="1"/>
          </p:cNvSpPr>
          <p:nvPr>
            <p:ph type="subTitle" idx="1"/>
          </p:nvPr>
        </p:nvSpPr>
        <p:spPr>
          <a:xfrm>
            <a:off x="1447800" y="4800600"/>
            <a:ext cx="6400800" cy="1752600"/>
          </a:xfrm>
        </p:spPr>
        <p:txBody>
          <a:bodyPr/>
          <a:lstStyle/>
          <a:p>
            <a:r>
              <a:rPr lang="en-US" dirty="0" smtClean="0"/>
              <a:t>Steven </a:t>
            </a:r>
            <a:r>
              <a:rPr lang="en-US" dirty="0" err="1" smtClean="0"/>
              <a:t>Hougland</a:t>
            </a:r>
            <a:r>
              <a:rPr lang="en-US" dirty="0" smtClean="0"/>
              <a:t>, Ph.D.</a:t>
            </a:r>
          </a:p>
          <a:p>
            <a:r>
              <a:rPr lang="en-US" dirty="0" smtClean="0"/>
              <a:t>Bainbridge State College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Provided in handouts.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fontScale="92500"/>
          </a:bodyPr>
          <a:lstStyle/>
          <a:p>
            <a:r>
              <a:rPr lang="en-US" dirty="0" smtClean="0"/>
              <a:t>CALEA accredited status is not a significant predictor for 3 of the 4 models.</a:t>
            </a:r>
          </a:p>
          <a:p>
            <a:pPr lvl="1"/>
            <a:r>
              <a:rPr lang="en-US" dirty="0" smtClean="0"/>
              <a:t>Total complaints—not significant</a:t>
            </a:r>
          </a:p>
          <a:p>
            <a:pPr lvl="1"/>
            <a:r>
              <a:rPr lang="en-US" dirty="0" smtClean="0"/>
              <a:t>Sustained complaints—not significant</a:t>
            </a:r>
          </a:p>
          <a:p>
            <a:pPr lvl="1"/>
            <a:r>
              <a:rPr lang="en-US" dirty="0" smtClean="0"/>
              <a:t>Other than sustained—not significant</a:t>
            </a:r>
          </a:p>
          <a:p>
            <a:pPr lvl="1"/>
            <a:r>
              <a:rPr lang="en-US" dirty="0" smtClean="0"/>
              <a:t>Pending--significant</a:t>
            </a:r>
          </a:p>
          <a:p>
            <a:r>
              <a:rPr lang="en-US" dirty="0" smtClean="0"/>
              <a:t>Agency size was a significant predictor across most models : sustained, not sustained, and total.</a:t>
            </a:r>
          </a:p>
          <a:p>
            <a:r>
              <a:rPr lang="en-US" dirty="0" smtClean="0"/>
              <a:t>Internal Affairs Unit, civilian review board, and early warning system were significant predictors for not sustained and total.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smtClean="0"/>
              <a:t>A Civilian Review Board increases Total Complaints </a:t>
            </a:r>
            <a:r>
              <a:rPr lang="en-US" i="1" dirty="0" smtClean="0"/>
              <a:t>and</a:t>
            </a:r>
            <a:r>
              <a:rPr lang="en-US" dirty="0" smtClean="0"/>
              <a:t> Sustained Complaints</a:t>
            </a:r>
          </a:p>
          <a:p>
            <a:pPr lvl="1"/>
            <a:r>
              <a:rPr lang="en-US" dirty="0" smtClean="0"/>
              <a:t>“If you build it, they will come.”</a:t>
            </a:r>
          </a:p>
          <a:p>
            <a:pPr lvl="1"/>
            <a:r>
              <a:rPr lang="en-US" dirty="0" smtClean="0"/>
              <a:t>Improving the complaint process will increase complaints.</a:t>
            </a:r>
          </a:p>
          <a:p>
            <a:r>
              <a:rPr lang="en-US" dirty="0" smtClean="0"/>
              <a:t>An Internal Affairs Unit decreases Total Complaints </a:t>
            </a:r>
            <a:r>
              <a:rPr lang="en-US" i="1" dirty="0" smtClean="0"/>
              <a:t>and</a:t>
            </a:r>
            <a:r>
              <a:rPr lang="en-US" dirty="0" smtClean="0"/>
              <a:t> Sustained Complaints</a:t>
            </a:r>
          </a:p>
          <a:p>
            <a:pPr lvl="1"/>
            <a:r>
              <a:rPr lang="en-US" dirty="0" smtClean="0"/>
              <a:t>Citizens generally dissatisfied with complaint process.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CALEA not Significant?</a:t>
            </a:r>
            <a:endParaRPr lang="en-US" dirty="0"/>
          </a:p>
        </p:txBody>
      </p:sp>
      <p:sp>
        <p:nvSpPr>
          <p:cNvPr id="3" name="Content Placeholder 2"/>
          <p:cNvSpPr>
            <a:spLocks noGrp="1"/>
          </p:cNvSpPr>
          <p:nvPr>
            <p:ph idx="1"/>
          </p:nvPr>
        </p:nvSpPr>
        <p:spPr/>
        <p:txBody>
          <a:bodyPr/>
          <a:lstStyle/>
          <a:p>
            <a:r>
              <a:rPr lang="en-US" dirty="0" smtClean="0"/>
              <a:t>In 35 years…</a:t>
            </a:r>
          </a:p>
          <a:p>
            <a:pPr lvl="1"/>
            <a:r>
              <a:rPr lang="en-US" dirty="0" smtClean="0"/>
              <a:t>awarded accredited status to just 623 agencies.</a:t>
            </a:r>
          </a:p>
          <a:p>
            <a:pPr lvl="1"/>
            <a:r>
              <a:rPr lang="en-US" dirty="0" smtClean="0"/>
              <a:t>3% of the nation’s 18,000 policing agencies </a:t>
            </a:r>
          </a:p>
          <a:p>
            <a:pPr lvl="1"/>
            <a:r>
              <a:rPr lang="en-US" dirty="0" smtClean="0"/>
              <a:t>a number that has remained static for the last 10 years.</a:t>
            </a:r>
          </a:p>
          <a:p>
            <a:r>
              <a:rPr lang="en-US" dirty="0" smtClean="0"/>
              <a:t>97% of police managers have chosen to not participate in a voluntary process that is arduous, costly, and labor-intensive</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CALEA?</a:t>
            </a:r>
            <a:endParaRPr lang="en-US" dirty="0"/>
          </a:p>
        </p:txBody>
      </p:sp>
      <p:sp>
        <p:nvSpPr>
          <p:cNvPr id="3" name="Content Placeholder 2"/>
          <p:cNvSpPr>
            <a:spLocks noGrp="1"/>
          </p:cNvSpPr>
          <p:nvPr>
            <p:ph idx="1"/>
          </p:nvPr>
        </p:nvSpPr>
        <p:spPr/>
        <p:txBody>
          <a:bodyPr/>
          <a:lstStyle/>
          <a:p>
            <a:r>
              <a:rPr lang="en-US" dirty="0" smtClean="0"/>
              <a:t>accreditation has no impact on operational effectiveness </a:t>
            </a:r>
          </a:p>
          <a:p>
            <a:r>
              <a:rPr lang="en-US" dirty="0" smtClean="0"/>
              <a:t>case clearance rates  </a:t>
            </a:r>
          </a:p>
          <a:p>
            <a:r>
              <a:rPr lang="en-US" dirty="0" smtClean="0"/>
              <a:t>reducing incidents involving use of force </a:t>
            </a:r>
          </a:p>
          <a:p>
            <a:r>
              <a:rPr lang="en-US" dirty="0" smtClean="0"/>
              <a:t>or the frequency or severity of lawsuits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v. Outcome</a:t>
            </a:r>
            <a:endParaRPr lang="en-US" dirty="0"/>
          </a:p>
        </p:txBody>
      </p:sp>
      <p:sp>
        <p:nvSpPr>
          <p:cNvPr id="3" name="Content Placeholder 2"/>
          <p:cNvSpPr>
            <a:spLocks noGrp="1"/>
          </p:cNvSpPr>
          <p:nvPr>
            <p:ph idx="1"/>
          </p:nvPr>
        </p:nvSpPr>
        <p:spPr/>
        <p:txBody>
          <a:bodyPr/>
          <a:lstStyle/>
          <a:p>
            <a:r>
              <a:rPr lang="en-US" dirty="0" smtClean="0"/>
              <a:t>most CALEA standards lack substantive content requiring that the agency have a policy leaving the content details to the agency. </a:t>
            </a:r>
          </a:p>
          <a:p>
            <a:r>
              <a:rPr lang="en-US" dirty="0" smtClean="0"/>
              <a:t>accreditation standards emphasize process over outcome and have little impact on the quality and nature of delivered services.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not accredited?</a:t>
            </a:r>
            <a:endParaRPr lang="en-US" dirty="0"/>
          </a:p>
        </p:txBody>
      </p:sp>
      <p:sp>
        <p:nvSpPr>
          <p:cNvPr id="3" name="Content Placeholder 2"/>
          <p:cNvSpPr>
            <a:spLocks noGrp="1"/>
          </p:cNvSpPr>
          <p:nvPr>
            <p:ph idx="1"/>
          </p:nvPr>
        </p:nvSpPr>
        <p:spPr/>
        <p:txBody>
          <a:bodyPr/>
          <a:lstStyle/>
          <a:p>
            <a:r>
              <a:rPr lang="en-US" dirty="0" smtClean="0"/>
              <a:t>The nation’s six largest police departments are not accredited, and of the 10 largest agencies, eight are not accredited. </a:t>
            </a:r>
          </a:p>
          <a:p>
            <a:r>
              <a:rPr lang="en-US" dirty="0" smtClean="0"/>
              <a:t>New York City P.D. (1), Chicago P.D. (2), Los Angeles P.D (3), Philadelphia P.D. (4), Houston P.D. (5), Washington D.C. Metro Police (6), Dallas P.D. (8), and Detroit P.D. (10).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accredited</a:t>
            </a:r>
            <a:endParaRPr lang="en-US" dirty="0"/>
          </a:p>
        </p:txBody>
      </p:sp>
      <p:sp>
        <p:nvSpPr>
          <p:cNvPr id="3" name="Content Placeholder 2"/>
          <p:cNvSpPr>
            <a:spLocks noGrp="1"/>
          </p:cNvSpPr>
          <p:nvPr>
            <p:ph idx="1"/>
          </p:nvPr>
        </p:nvSpPr>
        <p:spPr/>
        <p:txBody>
          <a:bodyPr/>
          <a:lstStyle/>
          <a:p>
            <a:r>
              <a:rPr lang="en-US" dirty="0" smtClean="0"/>
              <a:t>Just two of the largest sheriff’s offices are accredited . </a:t>
            </a:r>
          </a:p>
          <a:p>
            <a:r>
              <a:rPr lang="en-US" dirty="0" smtClean="0"/>
              <a:t>The largest non-accredited sheriff’s offices include Los Angeles County S.O. (1), Cook County S.O. (2), San Diego County S.O. (4), Riverside County S.O. (5), Orange County (CA) S.O. (6), San Bernardino County S.O. (7), Palm Beach County S.O. (9), and Sacramento County S.O. (10).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Quotes…</a:t>
            </a:r>
            <a:endParaRPr lang="en-US" dirty="0"/>
          </a:p>
        </p:txBody>
      </p:sp>
      <p:sp>
        <p:nvSpPr>
          <p:cNvPr id="3" name="Content Placeholder 2"/>
          <p:cNvSpPr>
            <a:spLocks noGrp="1"/>
          </p:cNvSpPr>
          <p:nvPr>
            <p:ph idx="1"/>
          </p:nvPr>
        </p:nvSpPr>
        <p:spPr/>
        <p:txBody>
          <a:bodyPr/>
          <a:lstStyle/>
          <a:p>
            <a:r>
              <a:rPr lang="en-US" dirty="0" smtClean="0"/>
              <a:t>"Police agency accreditation endures because it provides a veneer of professional assurance while accepting a wide range in the substance of formal policies, most of which have little consequence for the day-to-day practices of police.... Its greatest significance is in the symbolic realm, not the everyday experiences of the police and the public.”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CALEA</a:t>
            </a:r>
            <a:endParaRPr lang="en-US" dirty="0"/>
          </a:p>
        </p:txBody>
      </p:sp>
      <p:sp>
        <p:nvSpPr>
          <p:cNvPr id="3" name="Content Placeholder 2"/>
          <p:cNvSpPr>
            <a:spLocks noGrp="1"/>
          </p:cNvSpPr>
          <p:nvPr>
            <p:ph idx="1"/>
          </p:nvPr>
        </p:nvSpPr>
        <p:spPr/>
        <p:txBody>
          <a:bodyPr>
            <a:normAutofit lnSpcReduction="10000"/>
          </a:bodyPr>
          <a:lstStyle/>
          <a:p>
            <a:r>
              <a:rPr lang="en-US" dirty="0" smtClean="0"/>
              <a:t>Commission on Accreditation for Law Enforcement Agencies (CALEA) was formed in 1979.</a:t>
            </a:r>
          </a:p>
          <a:p>
            <a:r>
              <a:rPr lang="en-US" dirty="0" smtClean="0"/>
              <a:t>CALEA’s 480 standards address management, personnel, operations, traffic, and courts. </a:t>
            </a:r>
          </a:p>
          <a:p>
            <a:r>
              <a:rPr lang="en-US" dirty="0" smtClean="0"/>
              <a:t>Certification implies that accredited agencies differ from non-accredited agencies in identifiable ways.</a:t>
            </a:r>
          </a:p>
          <a:p>
            <a:r>
              <a:rPr lang="en-US" dirty="0" smtClean="0"/>
              <a:t>Proponents see it as a process that improves agency performance through the diffusion of best practices in the field.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due to CALEA?</a:t>
            </a:r>
            <a:endParaRPr lang="en-US" dirty="0"/>
          </a:p>
        </p:txBody>
      </p:sp>
      <p:sp>
        <p:nvSpPr>
          <p:cNvPr id="3" name="Content Placeholder 2"/>
          <p:cNvSpPr>
            <a:spLocks noGrp="1"/>
          </p:cNvSpPr>
          <p:nvPr>
            <p:ph idx="1"/>
          </p:nvPr>
        </p:nvSpPr>
        <p:spPr/>
        <p:txBody>
          <a:bodyPr/>
          <a:lstStyle/>
          <a:p>
            <a:r>
              <a:rPr lang="en-US" dirty="0" smtClean="0"/>
              <a:t>Some suggestion that accredited organizations differ from non-accredited agencies in identifiable ways</a:t>
            </a:r>
          </a:p>
          <a:p>
            <a:pPr lvl="1"/>
            <a:r>
              <a:rPr lang="en-US" dirty="0" smtClean="0"/>
              <a:t>operation of a drug or child-abuse unit</a:t>
            </a:r>
          </a:p>
          <a:p>
            <a:pPr lvl="1"/>
            <a:r>
              <a:rPr lang="en-US" dirty="0" smtClean="0"/>
              <a:t>use polygraph exams and pre-employment drug testing</a:t>
            </a:r>
          </a:p>
          <a:p>
            <a:pPr lvl="1"/>
            <a:r>
              <a:rPr lang="en-US" dirty="0" smtClean="0"/>
              <a:t>increased calls for service</a:t>
            </a:r>
          </a:p>
          <a:p>
            <a:pPr lvl="1"/>
            <a:r>
              <a:rPr lang="en-US" dirty="0" smtClean="0"/>
              <a:t>Improved crime clearance rates </a:t>
            </a:r>
          </a:p>
          <a:p>
            <a:pPr lvl="1"/>
            <a:r>
              <a:rPr lang="en-US" dirty="0" smtClean="0"/>
              <a:t>decreased citizen complaints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Study</a:t>
            </a:r>
            <a:endParaRPr lang="en-US" dirty="0"/>
          </a:p>
        </p:txBody>
      </p:sp>
      <p:sp>
        <p:nvSpPr>
          <p:cNvPr id="3" name="Content Placeholder 2"/>
          <p:cNvSpPr>
            <a:spLocks noGrp="1"/>
          </p:cNvSpPr>
          <p:nvPr>
            <p:ph idx="1"/>
          </p:nvPr>
        </p:nvSpPr>
        <p:spPr/>
        <p:txBody>
          <a:bodyPr>
            <a:normAutofit/>
          </a:bodyPr>
          <a:lstStyle/>
          <a:p>
            <a:r>
              <a:rPr lang="en-US" dirty="0" smtClean="0"/>
              <a:t>CALEA standard 52.1.1 states “A written directive requires all complaints against the agency or its employees be investigated, to include anonymous complaints”</a:t>
            </a:r>
          </a:p>
          <a:p>
            <a:pPr lvl="1"/>
            <a:r>
              <a:rPr lang="en-US" dirty="0" smtClean="0"/>
              <a:t>All agencies seeking CALEA accredited status are required to comply with this standard.</a:t>
            </a:r>
          </a:p>
          <a:p>
            <a:r>
              <a:rPr lang="en-US" dirty="0" smtClean="0"/>
              <a:t>Sought to examine the effect of CALEA accreditation on reducing citizen complaints.</a:t>
            </a:r>
          </a:p>
          <a:p>
            <a:r>
              <a:rPr lang="en-US" dirty="0" smtClean="0"/>
              <a:t>Used data from the 2007 LEMAS survey</a:t>
            </a:r>
          </a:p>
          <a:p>
            <a:pPr lvl="1"/>
            <a:r>
              <a:rPr lang="en-US" dirty="0" smtClean="0"/>
              <a:t>Citizen complaints of excessive use of force.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2007 Law Enforcement Management and Administrative Statistics (LEMAS) survey. </a:t>
            </a:r>
          </a:p>
          <a:p>
            <a:pPr lvl="1"/>
            <a:r>
              <a:rPr lang="en-US" dirty="0" smtClean="0"/>
              <a:t>state and local law enforcement agencies employing 100 or more full-time sworn officers and a systematic random sample of smaller departments (</a:t>
            </a:r>
            <a:r>
              <a:rPr lang="en-US" i="1" dirty="0" smtClean="0"/>
              <a:t>n</a:t>
            </a:r>
            <a:r>
              <a:rPr lang="en-US" dirty="0" smtClean="0"/>
              <a:t>=3,095)</a:t>
            </a:r>
          </a:p>
          <a:p>
            <a:pPr lvl="1"/>
            <a:r>
              <a:rPr lang="en-US" dirty="0" smtClean="0"/>
              <a:t>The final sample included 950 agencies with 100 or more sworn personnel, and 2,145 agencies employing fewer than 100 sworn personnel. The BJS received 2,840 survey responses for a total response rate of 91.8% and an item non-response rate that was generally 0% </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lnSpcReduction="10000"/>
          </a:bodyPr>
          <a:lstStyle/>
          <a:p>
            <a:r>
              <a:rPr lang="en-US" dirty="0" smtClean="0"/>
              <a:t>Data listed agencies by name, city, and state</a:t>
            </a:r>
          </a:p>
          <a:p>
            <a:r>
              <a:rPr lang="en-US" dirty="0" smtClean="0"/>
              <a:t>Identified CALEA agencies </a:t>
            </a:r>
          </a:p>
          <a:p>
            <a:r>
              <a:rPr lang="en-US" dirty="0" smtClean="0"/>
              <a:t>Conducted an internet search to locate state accrediting bodies (</a:t>
            </a:r>
            <a:r>
              <a:rPr lang="en-US" i="1" dirty="0" smtClean="0"/>
              <a:t>n=21</a:t>
            </a:r>
            <a:r>
              <a:rPr lang="en-US" dirty="0" smtClean="0"/>
              <a:t>).</a:t>
            </a:r>
          </a:p>
          <a:p>
            <a:pPr lvl="1"/>
            <a:r>
              <a:rPr lang="en-US" dirty="0" smtClean="0"/>
              <a:t>Agencies not credentialed by CALEA but certified by a state-level accreditation process were identified and removed (</a:t>
            </a:r>
            <a:r>
              <a:rPr lang="en-US" i="1" dirty="0" smtClean="0"/>
              <a:t>n=221</a:t>
            </a:r>
            <a:r>
              <a:rPr lang="en-US" dirty="0" smtClean="0"/>
              <a:t>).</a:t>
            </a:r>
          </a:p>
          <a:p>
            <a:r>
              <a:rPr lang="en-US" dirty="0" smtClean="0"/>
              <a:t>The final sample size for this study was 2,511 agencies </a:t>
            </a:r>
          </a:p>
          <a:p>
            <a:pPr lvl="1"/>
            <a:r>
              <a:rPr lang="en-US" dirty="0" smtClean="0"/>
              <a:t>CALEA accredited= 314</a:t>
            </a:r>
          </a:p>
          <a:p>
            <a:pPr lvl="1"/>
            <a:r>
              <a:rPr lang="en-US" dirty="0" smtClean="0"/>
              <a:t>not accredited=2,197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Variables</a:t>
            </a:r>
            <a:endParaRPr lang="en-US" dirty="0"/>
          </a:p>
        </p:txBody>
      </p:sp>
      <p:sp>
        <p:nvSpPr>
          <p:cNvPr id="3" name="Content Placeholder 2"/>
          <p:cNvSpPr>
            <a:spLocks noGrp="1"/>
          </p:cNvSpPr>
          <p:nvPr>
            <p:ph idx="1"/>
          </p:nvPr>
        </p:nvSpPr>
        <p:spPr/>
        <p:txBody>
          <a:bodyPr/>
          <a:lstStyle/>
          <a:p>
            <a:r>
              <a:rPr lang="en-US" dirty="0" smtClean="0"/>
              <a:t>The number of sustained citizen complaints;</a:t>
            </a:r>
          </a:p>
          <a:p>
            <a:r>
              <a:rPr lang="en-US" dirty="0" smtClean="0"/>
              <a:t>The number of not-sustained complaints;</a:t>
            </a:r>
          </a:p>
          <a:p>
            <a:r>
              <a:rPr lang="en-US" dirty="0" smtClean="0"/>
              <a:t>The number of complaints pending completion;</a:t>
            </a:r>
          </a:p>
          <a:p>
            <a:r>
              <a:rPr lang="en-US" dirty="0" smtClean="0"/>
              <a:t>And the total number of all complaints.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Variables </a:t>
            </a:r>
            <a:endParaRPr lang="en-US" dirty="0"/>
          </a:p>
        </p:txBody>
      </p:sp>
      <p:sp>
        <p:nvSpPr>
          <p:cNvPr id="3" name="Content Placeholder 2"/>
          <p:cNvSpPr>
            <a:spLocks noGrp="1"/>
          </p:cNvSpPr>
          <p:nvPr>
            <p:ph idx="1"/>
          </p:nvPr>
        </p:nvSpPr>
        <p:spPr/>
        <p:txBody>
          <a:bodyPr>
            <a:normAutofit lnSpcReduction="10000"/>
          </a:bodyPr>
          <a:lstStyle/>
          <a:p>
            <a:r>
              <a:rPr lang="en-US" dirty="0" smtClean="0"/>
              <a:t>accredited status; </a:t>
            </a:r>
          </a:p>
          <a:p>
            <a:r>
              <a:rPr lang="en-US" dirty="0" smtClean="0"/>
              <a:t>the total full-time employees; </a:t>
            </a:r>
          </a:p>
          <a:p>
            <a:r>
              <a:rPr lang="en-US" dirty="0" smtClean="0"/>
              <a:t>the agency maintains computerized files on use of force incidents; </a:t>
            </a:r>
          </a:p>
          <a:p>
            <a:r>
              <a:rPr lang="en-US" dirty="0" smtClean="0"/>
              <a:t>a civilian complaint review board reviews use of force complaints; </a:t>
            </a:r>
          </a:p>
          <a:p>
            <a:r>
              <a:rPr lang="en-US" dirty="0" smtClean="0"/>
              <a:t>the agency operates an internal affairs unit; </a:t>
            </a:r>
          </a:p>
          <a:p>
            <a:r>
              <a:rPr lang="en-US" dirty="0" smtClean="0"/>
              <a:t>the agency maintains an early warning system; </a:t>
            </a:r>
          </a:p>
          <a:p>
            <a:r>
              <a:rPr lang="en-US" dirty="0" smtClean="0"/>
              <a:t>and the agency provides collective bargaining rights.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Ordinary Least Squares (OLS) regression is inappropriate. </a:t>
            </a:r>
          </a:p>
          <a:p>
            <a:pPr lvl="1"/>
            <a:r>
              <a:rPr lang="en-US" dirty="0" smtClean="0"/>
              <a:t>assumption of a normal distribution of the data is often violated with count data.</a:t>
            </a:r>
          </a:p>
          <a:p>
            <a:r>
              <a:rPr lang="en-US" dirty="0" smtClean="0"/>
              <a:t>Count data require either a Poisson or a negative binomial model.</a:t>
            </a:r>
          </a:p>
          <a:p>
            <a:r>
              <a:rPr lang="en-US" dirty="0" smtClean="0"/>
              <a:t>A goodness of fit test determined the negative binomial model was appropriate.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946</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The veneer of accreditation:  a national examination of CALEA’s affect on citizen complaints </vt:lpstr>
      <vt:lpstr>CALEA</vt:lpstr>
      <vt:lpstr>Differences due to CALEA?</vt:lpstr>
      <vt:lpstr>The Current Study</vt:lpstr>
      <vt:lpstr>Data</vt:lpstr>
      <vt:lpstr>Data</vt:lpstr>
      <vt:lpstr>Dependent Variables</vt:lpstr>
      <vt:lpstr>Independent Variables </vt:lpstr>
      <vt:lpstr>Analysis</vt:lpstr>
      <vt:lpstr>Results</vt:lpstr>
      <vt:lpstr>Findings</vt:lpstr>
      <vt:lpstr>Findings</vt:lpstr>
      <vt:lpstr>Why is CALEA not Significant?</vt:lpstr>
      <vt:lpstr>The value of CALEA?</vt:lpstr>
      <vt:lpstr>Process v. Outcome</vt:lpstr>
      <vt:lpstr>Who’s not accredited?</vt:lpstr>
      <vt:lpstr>Not accredited</vt:lpstr>
      <vt:lpstr>Some Quotes…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veneer of accreditation:  a national examination of CALEA’s affect on citizen complaints</dc:title>
  <dc:creator>Dr. H</dc:creator>
  <cp:lastModifiedBy>Steven Hougland</cp:lastModifiedBy>
  <cp:revision>34</cp:revision>
  <dcterms:created xsi:type="dcterms:W3CDTF">2013-09-17T23:18:15Z</dcterms:created>
  <dcterms:modified xsi:type="dcterms:W3CDTF">2014-11-07T00:11:55Z</dcterms:modified>
</cp:coreProperties>
</file>