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4" r:id="rId4"/>
    <p:sldId id="265" r:id="rId5"/>
    <p:sldId id="270" r:id="rId6"/>
    <p:sldId id="272" r:id="rId7"/>
    <p:sldId id="273" r:id="rId8"/>
    <p:sldId id="279" r:id="rId9"/>
    <p:sldId id="277" r:id="rId10"/>
    <p:sldId id="280" r:id="rId11"/>
    <p:sldId id="268" r:id="rId12"/>
    <p:sldId id="27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5" autoAdjust="0"/>
    <p:restoredTop sz="85846" autoAdjust="0"/>
  </p:normalViewPr>
  <p:slideViewPr>
    <p:cSldViewPr>
      <p:cViewPr varScale="1">
        <p:scale>
          <a:sx n="100" d="100"/>
          <a:sy n="100" d="100"/>
        </p:scale>
        <p:origin x="16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7F6FEC0-F1A6-4FE5-AD86-D77B70142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21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6632" y="4283968"/>
            <a:ext cx="65527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AE8109D-774D-4834-92BD-54C428214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63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E93C6AA-E613-4A5C-B5D5-D64C73446942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853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E110821-57EA-4BA8-88B0-F3244D1FACDA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Forensically Aware: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Dominated the</a:t>
            </a:r>
            <a:r>
              <a:rPr lang="en-CA" sz="10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unsolved sample</a:t>
            </a:r>
            <a:r>
              <a:rPr lang="en-CA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model (almost 2/3 of unsolved cases)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Lack of intercourse,</a:t>
            </a:r>
            <a:r>
              <a:rPr lang="en-CA" sz="10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</a:t>
            </a:r>
            <a:r>
              <a:rPr lang="en-CA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resultant absence of semen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Avoid contact with the victims as much as possible; no mutilation, less violence; offenders very likely to conceal the body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Suggests a degree of planning and sophistication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0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But all got away with it! (differ from group in full sample)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Lucky: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0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Over 1/3 of unsolved sexual homicides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Involve intercourse, semen was</a:t>
            </a:r>
            <a:r>
              <a:rPr lang="en-CA" sz="10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</a:t>
            </a:r>
            <a:r>
              <a:rPr lang="en-CA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recovered at the scene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More</a:t>
            </a:r>
            <a:r>
              <a:rPr lang="en-CA" sz="10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likely to</a:t>
            </a:r>
            <a:r>
              <a:rPr lang="en-CA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involve mutilation,</a:t>
            </a:r>
            <a:r>
              <a:rPr lang="en-CA" sz="10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</a:t>
            </a:r>
            <a:r>
              <a:rPr lang="en-CA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insertion of foreign objects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More violent, whether through beating, strangling, or stomping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In over half of cases, offender took items from the victim or scene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Rather than attempt to hide the victim’s body, lack of concern for body disposal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Why so difficult for police to clear? Crimes = sloppy, unplanned, unsophisticated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Particularly bizarre given the police resources dedicated to all murders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Non-routine nature of a sexual homicide in particular; a lot of time, resources, and effort from local law enforcement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+mn-cs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Case-by-cases analysis: may</a:t>
            </a:r>
            <a:r>
              <a:rPr lang="en-CA" sz="10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</a:t>
            </a:r>
            <a:r>
              <a:rPr lang="en-CA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be some factor that made the case difficult (location presenting unforeseen difficulties, witnesses becoming uncooperative/lacking useful information, key biological evidence too degraded)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Hope the same offender won’t be so lucky twice?</a:t>
            </a:r>
            <a:endParaRPr lang="en-CA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21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E110821-57EA-4BA8-88B0-F3244D1FACDA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CA" sz="11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Almost immediate determination of the type of offense just by looking at observable crime scene factors</a:t>
            </a:r>
          </a:p>
          <a:p>
            <a:pPr marL="171450" indent="-171450" eaLnBrk="1" hangingPunct="1">
              <a:buFontTx/>
              <a:buChar char="-"/>
            </a:pPr>
            <a:r>
              <a:rPr lang="en-CA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Forensically Aware crime = more police work</a:t>
            </a:r>
            <a:r>
              <a:rPr lang="en-CA" sz="11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(</a:t>
            </a:r>
            <a:r>
              <a:rPr lang="en-CA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offender’s focus on detection</a:t>
            </a:r>
            <a:r>
              <a:rPr lang="en-CA" sz="11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avoidance)</a:t>
            </a:r>
            <a:endParaRPr lang="en-CA" sz="11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+mn-cs"/>
            </a:endParaRPr>
          </a:p>
          <a:p>
            <a:pPr marL="171450" indent="-171450" eaLnBrk="1" hangingPunct="1">
              <a:buFontTx/>
              <a:buChar char="-"/>
            </a:pPr>
            <a:r>
              <a:rPr lang="en-CA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Police must stay ahead of the criminals </a:t>
            </a:r>
            <a:r>
              <a:rPr lang="en-CA" sz="11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wrt</a:t>
            </a:r>
            <a:r>
              <a:rPr lang="en-CA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forensic recovery and analysis techniques</a:t>
            </a:r>
          </a:p>
          <a:p>
            <a:pPr marL="628650" lvl="1" indent="-171450" eaLnBrk="1" hangingPunct="1">
              <a:buFontTx/>
              <a:buChar char="-"/>
            </a:pPr>
            <a:r>
              <a:rPr lang="en-CA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Offender wears and disposes</a:t>
            </a:r>
            <a:r>
              <a:rPr lang="en-CA" sz="11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of </a:t>
            </a:r>
            <a:r>
              <a:rPr lang="en-CA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a condom, investigators use stronger methods to recover skin cells or hair follicles</a:t>
            </a:r>
          </a:p>
          <a:p>
            <a:pPr marL="628650" lvl="1" indent="-171450" eaLnBrk="1" hangingPunct="1">
              <a:buFontTx/>
              <a:buChar char="-"/>
            </a:pPr>
            <a:r>
              <a:rPr lang="en-CA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No</a:t>
            </a:r>
            <a:r>
              <a:rPr lang="en-CA" sz="11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t </a:t>
            </a:r>
            <a:r>
              <a:rPr lang="en-CA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overly violent,</a:t>
            </a:r>
            <a:r>
              <a:rPr lang="en-CA" sz="11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</a:t>
            </a:r>
            <a:r>
              <a:rPr lang="en-CA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crime still requires enough force to kill the victim;</a:t>
            </a:r>
            <a:r>
              <a:rPr lang="en-CA" sz="11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s</a:t>
            </a:r>
            <a:r>
              <a:rPr lang="en-CA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hould be either evidence of a weapon or tool – or even the offender’s hand – used to complete the murder</a:t>
            </a:r>
          </a:p>
          <a:p>
            <a:pPr marL="628650" lvl="1" indent="-171450" eaLnBrk="1" hangingPunct="1">
              <a:buFontTx/>
              <a:buChar char="-"/>
            </a:pPr>
            <a:r>
              <a:rPr lang="en-CA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If no restraints, maybe evidence of other method used to reduce victim resistance</a:t>
            </a:r>
            <a:r>
              <a:rPr lang="en-CA" sz="11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(</a:t>
            </a:r>
            <a:r>
              <a:rPr lang="en-CA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chloroform or Rohypnol)</a:t>
            </a:r>
          </a:p>
          <a:p>
            <a:pPr marL="628650" lvl="1" indent="-171450" eaLnBrk="1" hangingPunct="1">
              <a:buFontTx/>
              <a:buChar char="-"/>
            </a:pPr>
            <a:r>
              <a:rPr lang="en-CA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Must not allow the gap between the information and resources that the offender has and that available to police to close</a:t>
            </a:r>
          </a:p>
          <a:p>
            <a:pPr marL="171450" indent="-171450" eaLnBrk="1" hangingPunct="1">
              <a:buFontTx/>
              <a:buChar char="-"/>
            </a:pPr>
            <a:r>
              <a:rPr lang="en-CA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Strong cases can be built using only circumstantial evidence</a:t>
            </a:r>
          </a:p>
          <a:p>
            <a:pPr marL="628650" lvl="1" indent="-171450" eaLnBrk="1" hangingPunct="1">
              <a:buFontTx/>
              <a:buChar char="-"/>
            </a:pPr>
            <a:r>
              <a:rPr lang="en-CA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Enough circumstantial evidence = same individualizing power of a single DNA match</a:t>
            </a:r>
          </a:p>
          <a:p>
            <a:pPr marL="171450" indent="-171450" eaLnBrk="1" hangingPunct="1">
              <a:buFontTx/>
              <a:buChar char="-"/>
            </a:pPr>
            <a:r>
              <a:rPr lang="en-CA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Little that can be done about the circumstances that must have led to an unsolved case status</a:t>
            </a:r>
          </a:p>
          <a:p>
            <a:pPr marL="628650" lvl="1" indent="-171450" eaLnBrk="1" hangingPunct="1">
              <a:buFontTx/>
              <a:buChar char="-"/>
            </a:pPr>
            <a:r>
              <a:rPr lang="en-CA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Police at fault?</a:t>
            </a:r>
            <a:r>
              <a:rPr lang="en-CA" sz="11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(S</a:t>
            </a:r>
            <a:r>
              <a:rPr lang="en-CA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hould have been easily solved); no evidence to blame competency or work ethic of</a:t>
            </a:r>
            <a:r>
              <a:rPr lang="en-CA" sz="11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</a:t>
            </a:r>
            <a:r>
              <a:rPr lang="en-CA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police</a:t>
            </a:r>
          </a:p>
          <a:p>
            <a:pPr marL="628650" lvl="1" indent="-171450" eaLnBrk="1" hangingPunct="1">
              <a:buFontTx/>
              <a:buChar char="-"/>
            </a:pPr>
            <a:r>
              <a:rPr lang="en-CA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Error within any statistical, investigative, or forensic tool; cases just represent that error? </a:t>
            </a:r>
          </a:p>
          <a:p>
            <a:pPr marL="628650" lvl="1" indent="-171450" eaLnBrk="1" hangingPunct="1">
              <a:buFontTx/>
              <a:buChar char="-"/>
            </a:pPr>
            <a:r>
              <a:rPr lang="en-CA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Always offenders who slip through cracks of CJS</a:t>
            </a:r>
          </a:p>
          <a:p>
            <a:pPr marL="171450" indent="-171450" eaLnBrk="1" hangingPunct="1">
              <a:buFontTx/>
              <a:buChar char="-"/>
            </a:pPr>
            <a:r>
              <a:rPr lang="en-CA" sz="11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BUT still more cases closed than not; even forensically aware offenders still getting caught at least 1/2 the time; police aren’t powerless to protect public; with more information, we may be able to increase this number even more</a:t>
            </a:r>
            <a:endParaRPr lang="en-CA" sz="11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273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2F85D5C-C791-4806-B8B8-47180F9DCD79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512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7DED1E20-8049-47C8-8C4B-85581E687F33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i="0" baseline="0" dirty="0" smtClean="0"/>
              <a:t> Murderers: e.g., social isolation, childhood attachment/abuse, psychopathology/PDs, deviant fantasies </a:t>
            </a:r>
            <a:endParaRPr lang="en-US" sz="1200" dirty="0" smtClean="0"/>
          </a:p>
          <a:p>
            <a:pPr eaLnBrk="1" hangingPunct="1">
              <a:buFontTx/>
              <a:buChar char="-"/>
            </a:pP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I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n the early stages of an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i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nvestigation, police won’t be able to apply known relationships about offender-specific traits</a:t>
            </a:r>
          </a:p>
          <a:p>
            <a:pPr eaLnBrk="1" hangingPunct="1">
              <a:buFontTx/>
              <a:buChar char="-"/>
            </a:pPr>
            <a:r>
              <a:rPr lang="en-US" sz="1200" dirty="0" smtClean="0"/>
              <a:t>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Crime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scene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factors independently: DNA evidence can individualize an offender; stolen items can be traced; excessive physical violence can leave impression or trace evidence; indicators of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MO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can link cases</a:t>
            </a:r>
          </a:p>
          <a:p>
            <a:pPr eaLnBrk="1" hangingPunct="1">
              <a:buFontTx/>
              <a:buChar char="-"/>
            </a:pP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BUT can also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combine these factors to create offense types</a:t>
            </a:r>
          </a:p>
        </p:txBody>
      </p:sp>
    </p:spTree>
    <p:extLst>
      <p:ext uri="{BB962C8B-B14F-4D97-AF65-F5344CB8AC3E}">
        <p14:creationId xmlns:p14="http://schemas.microsoft.com/office/powerpoint/2010/main" val="2102767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A022F57B-F596-47E0-9FA4-9076CD1B947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- Using latent class analyses</a:t>
            </a:r>
          </a:p>
        </p:txBody>
      </p:sp>
    </p:spTree>
    <p:extLst>
      <p:ext uri="{BB962C8B-B14F-4D97-AF65-F5344CB8AC3E}">
        <p14:creationId xmlns:p14="http://schemas.microsoft.com/office/powerpoint/2010/main" val="32927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C1F214B-AFBB-48C2-BAAF-F05D5CE7C11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baseline="0" dirty="0" err="1" smtClean="0"/>
              <a:t>ViCLAS</a:t>
            </a:r>
            <a:r>
              <a:rPr lang="en-US" baseline="0" dirty="0" smtClean="0"/>
              <a:t>: computerized tool developed by the RCMP to aid investigations of violent crime; links crimes across jurisdictions</a:t>
            </a:r>
          </a:p>
          <a:p>
            <a:pPr marL="171450" indent="-171450" eaLnBrk="1" hangingPunct="1">
              <a:buFontTx/>
              <a:buChar char="-"/>
            </a:pPr>
            <a:r>
              <a:rPr lang="en-US" dirty="0" smtClean="0"/>
              <a:t>To be considered a sexual homicide, had</a:t>
            </a:r>
            <a:r>
              <a:rPr lang="en-US" baseline="0" dirty="0" smtClean="0"/>
              <a:t> to include/make note of:</a:t>
            </a:r>
          </a:p>
          <a:p>
            <a:pPr marL="628650" lvl="1" indent="-171450" eaLnBrk="1" hangingPunct="1">
              <a:buFontTx/>
              <a:buChar char="-"/>
            </a:pPr>
            <a:r>
              <a:rPr lang="en-US" baseline="0" dirty="0" smtClean="0"/>
              <a:t>Victim’s attire or lack thereof</a:t>
            </a:r>
          </a:p>
          <a:p>
            <a:pPr marL="628650" lvl="1" indent="-171450" eaLnBrk="1" hangingPunct="1">
              <a:buFontTx/>
              <a:buChar char="-"/>
            </a:pPr>
            <a:r>
              <a:rPr lang="en-US" baseline="0" dirty="0" smtClean="0"/>
              <a:t>Exposure of sexual parts of victim’s body</a:t>
            </a:r>
          </a:p>
          <a:p>
            <a:pPr marL="628650" lvl="1" indent="-171450" eaLnBrk="1" hangingPunct="1">
              <a:buFontTx/>
              <a:buChar char="-"/>
            </a:pPr>
            <a:r>
              <a:rPr lang="en-US" baseline="0" dirty="0" smtClean="0"/>
              <a:t>Sexual positioning of body</a:t>
            </a:r>
          </a:p>
          <a:p>
            <a:pPr marL="628650" lvl="1" indent="-171450" eaLnBrk="1" hangingPunct="1">
              <a:buFontTx/>
              <a:buChar char="-"/>
            </a:pPr>
            <a:r>
              <a:rPr lang="en-US" baseline="0" dirty="0" smtClean="0"/>
              <a:t>Insertion of foreign objects into body cavities</a:t>
            </a:r>
          </a:p>
          <a:p>
            <a:pPr marL="628650" lvl="1" indent="-171450" eaLnBrk="1" hangingPunct="1">
              <a:buFontTx/>
              <a:buChar char="-"/>
            </a:pPr>
            <a:r>
              <a:rPr lang="en-US" baseline="0" dirty="0" smtClean="0"/>
              <a:t>Sexual intercourse</a:t>
            </a:r>
          </a:p>
          <a:p>
            <a:pPr marL="628650" lvl="1" indent="-171450" eaLnBrk="1" hangingPunct="1">
              <a:buFontTx/>
              <a:buChar char="-"/>
            </a:pPr>
            <a:r>
              <a:rPr lang="en-US" dirty="0" smtClean="0"/>
              <a:t>Substitute</a:t>
            </a:r>
            <a:r>
              <a:rPr lang="en-US" baseline="0" dirty="0" smtClean="0"/>
              <a:t> sexual activity, interest, or sadistic fantasy</a:t>
            </a:r>
          </a:p>
        </p:txBody>
      </p:sp>
    </p:spTree>
    <p:extLst>
      <p:ext uri="{BB962C8B-B14F-4D97-AF65-F5344CB8AC3E}">
        <p14:creationId xmlns:p14="http://schemas.microsoft.com/office/powerpoint/2010/main" val="379277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082B77D-6329-4C08-B0A0-2D960ADBB6B6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baseline="0" dirty="0" smtClean="0"/>
              <a:t>- Case status: included within full sample analysis and used to split the sample for analysis of unsolved only cases</a:t>
            </a:r>
          </a:p>
          <a:p>
            <a:pPr eaLnBrk="1" hangingPunct="1">
              <a:buFontTx/>
              <a:buNone/>
            </a:pPr>
            <a:r>
              <a:rPr lang="en-US" baseline="0" dirty="0" smtClean="0"/>
              <a:t>- Variables chosen from combination of successive results of two-step cluster analyses and their relationship to case clearance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857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2F751E9-8CBC-46B6-AB39-8BD8030127C9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100" dirty="0" smtClean="0"/>
              <a:t>N = 350</a:t>
            </a:r>
          </a:p>
        </p:txBody>
      </p:sp>
    </p:spTree>
    <p:extLst>
      <p:ext uri="{BB962C8B-B14F-4D97-AF65-F5344CB8AC3E}">
        <p14:creationId xmlns:p14="http://schemas.microsoft.com/office/powerpoint/2010/main" val="4064234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580D256-A469-4D53-90AB-42430EB7CF3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sz="1100" dirty="0" smtClean="0"/>
              <a:t>N = 100</a:t>
            </a:r>
          </a:p>
          <a:p>
            <a:pPr marL="171450" indent="-171450" eaLnBrk="1" hangingPunct="1">
              <a:buFontTx/>
              <a:buChar char="-"/>
            </a:pPr>
            <a:r>
              <a:rPr lang="en-US" sz="1100" dirty="0" smtClean="0"/>
              <a:t>Lucky</a:t>
            </a:r>
            <a:r>
              <a:rPr lang="en-US" sz="1100" baseline="0" dirty="0" smtClean="0"/>
              <a:t> guys just more likely to do everything.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4065717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580D256-A469-4D53-90AB-42430EB7CF3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sz="1100" dirty="0" smtClean="0"/>
              <a:t>Using a variable that determined modal</a:t>
            </a:r>
            <a:r>
              <a:rPr lang="en-US" sz="1100" baseline="0" dirty="0" smtClean="0"/>
              <a:t> cluster assignment, chi-square analyses conducted to determine if clusters differed according to certain victim and crime characteristics not included in the latent class analyses</a:t>
            </a:r>
            <a:endParaRPr lang="en-US" sz="1100" kern="1200" baseline="0" dirty="0" smtClean="0"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+mn-cs"/>
            </a:endParaRPr>
          </a:p>
          <a:p>
            <a:pPr marL="171450" lvl="0" indent="-171450" eaLnBrk="1" hangingPunct="1">
              <a:buFontTx/>
              <a:buChar char="-"/>
            </a:pP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Overall, supplementary analyses only further supported the latent class results</a:t>
            </a:r>
          </a:p>
        </p:txBody>
      </p:sp>
    </p:spTree>
    <p:extLst>
      <p:ext uri="{BB962C8B-B14F-4D97-AF65-F5344CB8AC3E}">
        <p14:creationId xmlns:p14="http://schemas.microsoft.com/office/powerpoint/2010/main" val="941836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E110821-57EA-4BA8-88B0-F3244D1FACDA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Sloppy/Reckless:</a:t>
            </a:r>
          </a:p>
          <a:p>
            <a:pPr marL="628650" lvl="1" indent="-171450" eaLnBrk="1" hangingPunct="1">
              <a:buFontTx/>
              <a:buChar char="-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Intercourse with the victim, semen at the scene; either doesn’t use a condom or doesn’t use or dispose of it properly</a:t>
            </a:r>
          </a:p>
          <a:p>
            <a:pPr marL="628650" lvl="1" indent="-171450" eaLnBrk="1" hangingPunct="1">
              <a:buFontTx/>
              <a:buChar char="-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Offender isn’t concerned with excessive force, such as a physical beating, and almost never employs mutilation techniques</a:t>
            </a:r>
          </a:p>
          <a:p>
            <a:pPr marL="171450" indent="-171450" eaLnBrk="1" hangingPunct="1">
              <a:buFontTx/>
              <a:buChar char="-"/>
            </a:pP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Violent/Sadistic:</a:t>
            </a:r>
          </a:p>
          <a:p>
            <a:pPr marL="628650" lvl="1" indent="-171450" eaLnBrk="1" hangingPunct="1">
              <a:buFontTx/>
              <a:buChar char="-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Most likely to mutilate their victim as well as insert foreign objects into the victim</a:t>
            </a:r>
          </a:p>
          <a:p>
            <a:pPr marL="628650" lvl="1" indent="-171450" eaLnBrk="1" hangingPunct="1">
              <a:buFontTx/>
              <a:buChar char="-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Incorporate a physical beating and strangulation, as well as use crushing and stomping types of violence and overkill</a:t>
            </a:r>
          </a:p>
          <a:p>
            <a:pPr marL="628650" lvl="1" indent="-171450" eaLnBrk="1" hangingPunct="1">
              <a:buFontTx/>
              <a:buChar char="-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Expressive, or just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excessive, amounts of violence, beyond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what’s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necessary to commit a sexual homicide</a:t>
            </a:r>
          </a:p>
          <a:p>
            <a:pPr marL="171450" indent="-171450" eaLnBrk="1" hangingPunct="1">
              <a:buFontTx/>
              <a:buChar char="-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Forensically Aware:</a:t>
            </a:r>
          </a:p>
          <a:p>
            <a:pPr marL="628650" lvl="1" indent="-171450" eaLnBrk="1" hangingPunct="1">
              <a:buFontTx/>
              <a:buChar char="-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Least amount of behaviours that are likely to lead to detection</a:t>
            </a:r>
          </a:p>
          <a:p>
            <a:pPr marL="628650" lvl="1" indent="-171450" eaLnBrk="1" hangingPunct="1">
              <a:buFontTx/>
              <a:buChar char="-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Do not have intercourse with their victims,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virtually never leaving semen</a:t>
            </a:r>
          </a:p>
          <a:p>
            <a:pPr marL="628650" lvl="1" indent="-171450" eaLnBrk="1" hangingPunct="1">
              <a:buFontTx/>
              <a:buChar char="-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Least overall violence;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lowest likelihood of a physical beating or strangulation of the victim</a:t>
            </a:r>
          </a:p>
          <a:p>
            <a:pPr marL="628650" lvl="1" indent="-171450" eaLnBrk="1" hangingPunct="1">
              <a:buFontTx/>
              <a:buChar char="-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The victim is murdered, yes;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best interpreted as a predominance of instrumental violence;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o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ffender “gets the job done” with as little extraneous activity as possible</a:t>
            </a:r>
          </a:p>
          <a:p>
            <a:pPr marL="628650" lvl="1" indent="-171450" eaLnBrk="1" hangingPunct="1">
              <a:buFontTx/>
              <a:buChar char="-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There must be a sexual element to the crime for it to be classified as a sexual homicide, but main focus is to execute the attack in a way that allows for maximum likelihood of detection avoidance</a:t>
            </a:r>
          </a:p>
        </p:txBody>
      </p:sp>
    </p:spTree>
    <p:extLst>
      <p:ext uri="{BB962C8B-B14F-4D97-AF65-F5344CB8AC3E}">
        <p14:creationId xmlns:p14="http://schemas.microsoft.com/office/powerpoint/2010/main" val="153485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t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8763"/>
            <a:ext cx="584200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Q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1524000"/>
            <a:ext cx="604520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rgbClr val="36383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6383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1" descr="SFU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4343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05400"/>
            <a:ext cx="81534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ALL CAPS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791200"/>
            <a:ext cx="8077200" cy="457200"/>
          </a:xfrm>
        </p:spPr>
        <p:txBody>
          <a:bodyPr/>
          <a:lstStyle>
            <a:lvl1pPr marL="0" indent="0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259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May 2007</a:t>
            </a:r>
          </a:p>
        </p:txBody>
      </p:sp>
    </p:spTree>
    <p:extLst>
      <p:ext uri="{BB962C8B-B14F-4D97-AF65-F5344CB8AC3E}">
        <p14:creationId xmlns:p14="http://schemas.microsoft.com/office/powerpoint/2010/main" val="225727237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28251109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914400"/>
            <a:ext cx="203835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96265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7797619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0372744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42248297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81227192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93524440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48439498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479610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96082298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1993371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8382000" y="0"/>
            <a:ext cx="76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rgbClr val="36383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292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ALL CAPS SLIDE TITLE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Paragraph text Helvetica 18 points/never go under 12 points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    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  <p:pic>
        <p:nvPicPr>
          <p:cNvPr id="1031" name="Picture 15" descr="SFU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48400"/>
            <a:ext cx="27432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pitchFamily="1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pitchFamily="1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pitchFamily="1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1" charset="2"/>
        <a:buChar char="§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" charset="0"/>
        <a:buChar char="–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" charset="0"/>
        <a:buChar char="–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" charset="0"/>
        <a:buChar char="–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" charset="0"/>
        <a:buChar char="–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" charset="0"/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amantha.Balemba@ung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228600" y="5334000"/>
            <a:ext cx="8382000" cy="990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i="1" dirty="0" smtClean="0">
                <a:solidFill>
                  <a:schemeClr val="tx2"/>
                </a:solidFill>
              </a:rPr>
              <a:t>Criminal Justice Association of Georgia</a:t>
            </a:r>
            <a:endParaRPr lang="en-US" i="1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i="1" dirty="0" smtClean="0">
                <a:solidFill>
                  <a:schemeClr val="tx2"/>
                </a:solidFill>
              </a:rPr>
              <a:t>Annual </a:t>
            </a:r>
            <a:r>
              <a:rPr lang="en-US" i="1" dirty="0" smtClean="0">
                <a:solidFill>
                  <a:schemeClr val="tx2"/>
                </a:solidFill>
              </a:rPr>
              <a:t>Conference, </a:t>
            </a:r>
            <a:r>
              <a:rPr lang="en-US" i="1" dirty="0" smtClean="0">
                <a:solidFill>
                  <a:schemeClr val="tx2"/>
                </a:solidFill>
              </a:rPr>
              <a:t>Kennesaw</a:t>
            </a:r>
            <a:endParaRPr lang="en-US" i="1" dirty="0" smtClean="0">
              <a:solidFill>
                <a:schemeClr val="tx2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296400" cy="609600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Offense typologies related to </a:t>
            </a:r>
            <a:r>
              <a:rPr lang="en-US" sz="2000" b="1" dirty="0" smtClean="0">
                <a:solidFill>
                  <a:schemeClr val="bg1"/>
                </a:solidFill>
              </a:rPr>
              <a:t>detection avoidance in sexual homicides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1524000"/>
            <a:ext cx="7391400" cy="3733800"/>
          </a:xfrm>
        </p:spPr>
        <p:txBody>
          <a:bodyPr/>
          <a:lstStyle/>
          <a:p>
            <a:pPr algn="ctr" eaLnBrk="1" hangingPunct="1"/>
            <a:r>
              <a:rPr lang="fr-CA" b="1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fr-CA" b="1" dirty="0" smtClean="0">
                <a:solidFill>
                  <a:schemeClr val="accent5">
                    <a:lumMod val="50000"/>
                  </a:schemeClr>
                </a:solidFill>
              </a:rPr>
              <a:t>Samantha Balemba, </a:t>
            </a:r>
            <a:r>
              <a:rPr lang="fr-CA" b="1" dirty="0" err="1" smtClean="0">
                <a:solidFill>
                  <a:schemeClr val="accent5">
                    <a:lumMod val="50000"/>
                  </a:schemeClr>
                </a:solidFill>
              </a:rPr>
              <a:t>Ph</a:t>
            </a:r>
            <a:r>
              <a:rPr lang="fr-CA" b="1" dirty="0" err="1" smtClean="0">
                <a:solidFill>
                  <a:schemeClr val="accent5">
                    <a:lumMod val="50000"/>
                  </a:schemeClr>
                </a:solidFill>
              </a:rPr>
              <a:t>.D</a:t>
            </a:r>
            <a:r>
              <a:rPr lang="fr-CA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fr-CA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CA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CA" dirty="0" smtClean="0">
                <a:solidFill>
                  <a:schemeClr val="accent5">
                    <a:lumMod val="50000"/>
                  </a:schemeClr>
                </a:solidFill>
              </a:rPr>
              <a:t>Assistant Professor</a:t>
            </a:r>
            <a:r>
              <a:rPr lang="fr-CA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CA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Department of Criminal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Justice,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University of North Georgia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	Eric Beauregard, Ph.D.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Associate Professor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School of Criminology, Simon Fraser University, BC</a:t>
            </a:r>
            <a:b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Melissa Martineau, M.C.A.</a:t>
            </a:r>
          </a:p>
          <a:p>
            <a:pPr algn="ctr" eaLnBrk="1" hangingPunct="1">
              <a:spcBef>
                <a:spcPts val="24"/>
              </a:spcBef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Manager, Research and Development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</a:rPr>
              <a:t>Behavioural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 Sciences Branch, Royal Canadian Mounted Police</a:t>
            </a:r>
            <a:endParaRPr lang="en-US" dirty="0"/>
          </a:p>
          <a:p>
            <a:pPr algn="ctr" eaLnBrk="1" hangingPunct="1"/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556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one that got away</a:t>
            </a:r>
            <a:endParaRPr lang="en-US" sz="3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6241473"/>
            <a:ext cx="2057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900" i="1" noProof="0" dirty="0" smtClean="0">
                <a:solidFill>
                  <a:schemeClr val="accent1"/>
                </a:solidFill>
                <a:latin typeface="+mn-lt"/>
              </a:rPr>
              <a:t>November</a:t>
            </a:r>
            <a:r>
              <a:rPr kumimoji="0" lang="en-US" sz="1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ＭＳ Ｐゴシック" pitchFamily="1" charset="-128"/>
                <a:cs typeface="+mn-cs"/>
              </a:rPr>
              <a:t>, </a:t>
            </a:r>
            <a:r>
              <a:rPr kumimoji="0" lang="en-US" sz="1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ＭＳ Ｐゴシック" pitchFamily="1" charset="-128"/>
                <a:cs typeface="+mn-cs"/>
              </a:rPr>
              <a:t>2014</a:t>
            </a:r>
            <a:endParaRPr kumimoji="0" lang="en-US" sz="19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ＭＳ Ｐゴシック" pitchFamily="1" charset="-128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241473"/>
            <a:ext cx="4210050" cy="47625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229225"/>
            <a:ext cx="6170612" cy="561975"/>
          </a:xfrm>
        </p:spPr>
        <p:txBody>
          <a:bodyPr/>
          <a:lstStyle/>
          <a:p>
            <a:pPr eaLnBrk="1" hangingPunct="1"/>
            <a:r>
              <a:rPr lang="en-US" dirty="0" smtClean="0"/>
              <a:t>Unsolved sexual homicides</a:t>
            </a:r>
          </a:p>
        </p:txBody>
      </p:sp>
      <p:sp>
        <p:nvSpPr>
          <p:cNvPr id="18437" name="Rectangle 14"/>
          <p:cNvSpPr>
            <a:spLocks noChangeArrowheads="1"/>
          </p:cNvSpPr>
          <p:nvPr/>
        </p:nvSpPr>
        <p:spPr bwMode="auto">
          <a:xfrm>
            <a:off x="1165225" y="-76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47700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Balemba, Beauregard, &amp; Martineau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767980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1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CA" sz="2200" dirty="0" smtClean="0"/>
              <a:t>Forensically Aware group</a:t>
            </a:r>
          </a:p>
          <a:p>
            <a:pPr lvl="1" eaLnBrk="1" hangingPunct="1"/>
            <a:r>
              <a:rPr lang="en-CA" sz="2200" dirty="0" smtClean="0"/>
              <a:t>Similar to Forensically Aware group from full sample</a:t>
            </a:r>
          </a:p>
          <a:p>
            <a:pPr lvl="1" eaLnBrk="1" hangingPunct="1"/>
            <a:r>
              <a:rPr lang="en-CA" sz="2200" dirty="0" smtClean="0"/>
              <a:t>But offenders all successful at detection avoidance</a:t>
            </a:r>
          </a:p>
          <a:p>
            <a:pPr eaLnBrk="1" hangingPunct="1"/>
            <a:r>
              <a:rPr lang="en-CA" sz="2200" dirty="0" smtClean="0"/>
              <a:t>Not Forensically Aware/Lucky group</a:t>
            </a:r>
          </a:p>
          <a:p>
            <a:pPr lvl="1" eaLnBrk="1" hangingPunct="1"/>
            <a:r>
              <a:rPr lang="en-US" sz="2200" dirty="0" smtClean="0"/>
              <a:t>Based on offender behaviour, there should have been enough evidence for apprehension and arrest</a:t>
            </a:r>
          </a:p>
          <a:p>
            <a:pPr lvl="1" eaLnBrk="1" hangingPunct="1"/>
            <a:r>
              <a:rPr lang="en-US" sz="2200" dirty="0" smtClean="0"/>
              <a:t>So, why so difficult to solve?</a:t>
            </a:r>
          </a:p>
          <a:p>
            <a:pPr lvl="1" eaLnBrk="1" hangingPunct="1"/>
            <a:r>
              <a:rPr lang="en-US" sz="2200" dirty="0" smtClean="0"/>
              <a:t>Sometimes criminals just get lucky</a:t>
            </a:r>
          </a:p>
        </p:txBody>
      </p:sp>
      <p:pic>
        <p:nvPicPr>
          <p:cNvPr id="9218" name="Picture 2" descr="http://2.bp.blogspot.com/_kulnm8Gjhh8/Syex6JH81rI/AAAAAAAAQpw/6WEgYgXXH4I/s400/ja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2" b="11228"/>
          <a:stretch/>
        </p:blipFill>
        <p:spPr bwMode="auto">
          <a:xfrm>
            <a:off x="4355939" y="176514"/>
            <a:ext cx="3425142" cy="16648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leftfootforward.org/images/2011/02/Unlocked-handcuff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5464" y="-197290"/>
            <a:ext cx="1492831" cy="21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6241473"/>
            <a:ext cx="42100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91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229225"/>
            <a:ext cx="3528764" cy="561975"/>
          </a:xfrm>
        </p:spPr>
        <p:txBody>
          <a:bodyPr/>
          <a:lstStyle/>
          <a:p>
            <a:pPr eaLnBrk="1" hangingPunct="1"/>
            <a:r>
              <a:rPr lang="en-US" dirty="0" smtClean="0"/>
              <a:t>Implications</a:t>
            </a:r>
          </a:p>
        </p:txBody>
      </p:sp>
      <p:sp>
        <p:nvSpPr>
          <p:cNvPr id="18437" name="Rectangle 14"/>
          <p:cNvSpPr>
            <a:spLocks noChangeArrowheads="1"/>
          </p:cNvSpPr>
          <p:nvPr/>
        </p:nvSpPr>
        <p:spPr bwMode="auto">
          <a:xfrm>
            <a:off x="1165225" y="-76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47700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Balemba, Beauregard, &amp; Martineau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347240"/>
            <a:ext cx="792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1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/>
            <a:r>
              <a:rPr lang="en-CA" sz="2200" dirty="0" smtClean="0"/>
              <a:t>Help investigators right from the beginning of an investigation</a:t>
            </a:r>
          </a:p>
          <a:p>
            <a:pPr lvl="2" eaLnBrk="1" hangingPunct="1"/>
            <a:r>
              <a:rPr lang="en-CA" sz="2200" dirty="0" smtClean="0"/>
              <a:t>Give an idea of what to look for (evidence of sex vs. violence)</a:t>
            </a:r>
          </a:p>
          <a:p>
            <a:pPr lvl="1" eaLnBrk="1" hangingPunct="1"/>
            <a:r>
              <a:rPr lang="en-US" sz="2200" dirty="0" smtClean="0"/>
              <a:t>Forensically aware crime will require more police work</a:t>
            </a:r>
          </a:p>
          <a:p>
            <a:pPr lvl="2" eaLnBrk="1" hangingPunct="1"/>
            <a:r>
              <a:rPr lang="en-US" sz="2200" dirty="0" smtClean="0"/>
              <a:t>Police must stay ahead of the criminals!</a:t>
            </a:r>
          </a:p>
          <a:p>
            <a:pPr lvl="2" eaLnBrk="1" hangingPunct="1"/>
            <a:r>
              <a:rPr lang="en-US" sz="2200" dirty="0" smtClean="0"/>
              <a:t>It’s not all about the DNA! </a:t>
            </a:r>
          </a:p>
          <a:p>
            <a:pPr lvl="3" eaLnBrk="1" hangingPunct="1"/>
            <a:r>
              <a:rPr lang="en-US" sz="2200" dirty="0" smtClean="0"/>
              <a:t>Must not discount the power of circumstantial evidence</a:t>
            </a:r>
            <a:endParaRPr lang="en-US" sz="2200" dirty="0"/>
          </a:p>
          <a:p>
            <a:pPr lvl="1" eaLnBrk="1" hangingPunct="1"/>
            <a:r>
              <a:rPr lang="en-US" sz="2200" dirty="0" smtClean="0"/>
              <a:t>Little that can be done </a:t>
            </a:r>
            <a:br>
              <a:rPr lang="en-US" sz="2200" dirty="0" smtClean="0"/>
            </a:br>
            <a:r>
              <a:rPr lang="en-US" sz="2200" dirty="0" smtClean="0"/>
              <a:t>when offenders get lucky</a:t>
            </a:r>
          </a:p>
        </p:txBody>
      </p:sp>
      <p:pic>
        <p:nvPicPr>
          <p:cNvPr id="7170" name="Picture 2" descr="http://policeofficersalary.net/wp-content/uploads/2011/08/PPSS-Police-Officers-image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/>
          <a:stretch/>
        </p:blipFill>
        <p:spPr bwMode="auto">
          <a:xfrm>
            <a:off x="4582610" y="3733800"/>
            <a:ext cx="3657600" cy="2084347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6241473"/>
            <a:ext cx="4210050" cy="476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229225"/>
            <a:ext cx="7201172" cy="561975"/>
          </a:xfrm>
        </p:spPr>
        <p:txBody>
          <a:bodyPr/>
          <a:lstStyle/>
          <a:p>
            <a:pPr eaLnBrk="1" hangingPunct="1"/>
            <a:r>
              <a:rPr lang="en-US" dirty="0" smtClean="0"/>
              <a:t>Thanks for listening!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35150" y="1524000"/>
            <a:ext cx="5543550" cy="2403475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Samantha Balemba, Ph.D</a:t>
            </a:r>
            <a:r>
              <a:rPr lang="en-US" dirty="0" smtClean="0"/>
              <a:t>.</a:t>
            </a:r>
          </a:p>
          <a:p>
            <a:pPr marL="0" indent="0" eaLnBrk="1" hangingPunct="1"/>
            <a:r>
              <a:rPr lang="en-US" dirty="0" smtClean="0"/>
              <a:t>Assistant Professor</a:t>
            </a:r>
            <a:endParaRPr lang="en-US" dirty="0" smtClean="0"/>
          </a:p>
          <a:p>
            <a:pPr marL="0" indent="0" eaLnBrk="1" hangingPunct="1"/>
            <a:r>
              <a:rPr lang="en-US" dirty="0" smtClean="0"/>
              <a:t>Department of Criminal Justice</a:t>
            </a:r>
            <a:endParaRPr lang="en-US" dirty="0"/>
          </a:p>
          <a:p>
            <a:pPr marL="0" indent="0" eaLnBrk="1" hangingPunct="1"/>
            <a:r>
              <a:rPr lang="en-US" dirty="0" smtClean="0"/>
              <a:t>University of Nort</a:t>
            </a:r>
            <a:r>
              <a:rPr lang="en-US" dirty="0" smtClean="0"/>
              <a:t>h Georgia</a:t>
            </a:r>
            <a:endParaRPr lang="en-US" dirty="0" smtClean="0"/>
          </a:p>
          <a:p>
            <a:pPr marL="0" indent="0" eaLnBrk="1" hangingPunct="1"/>
            <a:r>
              <a:rPr lang="en-US" dirty="0" smtClean="0"/>
              <a:t>82 College Circle</a:t>
            </a:r>
            <a:endParaRPr lang="en-US" dirty="0" smtClean="0"/>
          </a:p>
          <a:p>
            <a:pPr marL="0" indent="0" eaLnBrk="1" hangingPunct="1"/>
            <a:r>
              <a:rPr lang="en-US" dirty="0" smtClean="0"/>
              <a:t>Dahlonega, GA</a:t>
            </a:r>
            <a:r>
              <a:rPr lang="en-US" dirty="0"/>
              <a:t> </a:t>
            </a:r>
            <a:r>
              <a:rPr lang="en-US" dirty="0" smtClean="0"/>
              <a:t> 30597</a:t>
            </a:r>
            <a:endParaRPr lang="en-US" dirty="0" smtClean="0"/>
          </a:p>
          <a:p>
            <a:pPr marL="0" indent="0" eaLnBrk="1" hangingPunct="1"/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Samantha.Balemba@ung.edu</a:t>
            </a:r>
            <a:r>
              <a:rPr lang="en-US" dirty="0" smtClean="0"/>
              <a:t> </a:t>
            </a:r>
            <a:endParaRPr lang="en-US" dirty="0" smtClean="0"/>
          </a:p>
          <a:p>
            <a:pPr lvl="4" eaLnBrk="1" hangingPunct="1"/>
            <a:endParaRPr lang="en-US" dirty="0" smtClean="0"/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1165225" y="-76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47700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Balemba, Beauregard, &amp; Martineau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6241473"/>
            <a:ext cx="4210050" cy="476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Balemba, Beauregard, &amp; Martineau</a:t>
            </a:r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229225"/>
            <a:ext cx="8228012" cy="561975"/>
          </a:xfrm>
        </p:spPr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533400"/>
            <a:ext cx="7632700" cy="3581400"/>
          </a:xfrm>
        </p:spPr>
        <p:txBody>
          <a:bodyPr/>
          <a:lstStyle/>
          <a:p>
            <a:pPr lvl="1" eaLnBrk="1" hangingPunct="1"/>
            <a:r>
              <a:rPr lang="en-US" sz="2200" dirty="0"/>
              <a:t>S</a:t>
            </a:r>
            <a:r>
              <a:rPr lang="en-US" sz="2200" dirty="0" smtClean="0"/>
              <a:t>exual homicide literature most often examines</a:t>
            </a:r>
            <a:r>
              <a:rPr lang="en-CA" sz="2200" dirty="0" smtClean="0"/>
              <a:t> </a:t>
            </a:r>
            <a:r>
              <a:rPr lang="en-CA" sz="2200" dirty="0"/>
              <a:t>sexual </a:t>
            </a:r>
            <a:r>
              <a:rPr lang="en-CA" sz="2200" i="1" dirty="0"/>
              <a:t>murderers</a:t>
            </a:r>
            <a:r>
              <a:rPr lang="en-CA" sz="2200" dirty="0"/>
              <a:t>, rather than </a:t>
            </a:r>
            <a:r>
              <a:rPr lang="en-CA" sz="2200" dirty="0" smtClean="0"/>
              <a:t>sexual </a:t>
            </a:r>
            <a:r>
              <a:rPr lang="en-CA" sz="2200" i="1" dirty="0"/>
              <a:t>murders</a:t>
            </a:r>
            <a:endParaRPr lang="en-US" sz="2200" dirty="0" smtClean="0"/>
          </a:p>
          <a:p>
            <a:pPr lvl="1" eaLnBrk="1" hangingPunct="1"/>
            <a:r>
              <a:rPr lang="en-US" sz="2200" dirty="0" smtClean="0"/>
              <a:t>Police investigators usually don’t know the identity of the perpetrator at the beginning of an investigation</a:t>
            </a:r>
          </a:p>
          <a:p>
            <a:pPr lvl="1" eaLnBrk="1" hangingPunct="1"/>
            <a:r>
              <a:rPr lang="en-US" sz="2200" dirty="0" smtClean="0"/>
              <a:t>What is known immediately?</a:t>
            </a:r>
          </a:p>
          <a:p>
            <a:pPr lvl="2" eaLnBrk="1" hangingPunct="1"/>
            <a:r>
              <a:rPr lang="en-US" sz="2200" dirty="0" smtClean="0"/>
              <a:t>Crime scene factors!</a:t>
            </a:r>
            <a:endParaRPr lang="en-US" sz="2200" dirty="0"/>
          </a:p>
        </p:txBody>
      </p:sp>
      <p:sp>
        <p:nvSpPr>
          <p:cNvPr id="4101" name="Rectangle 14"/>
          <p:cNvSpPr>
            <a:spLocks noChangeArrowheads="1"/>
          </p:cNvSpPr>
          <p:nvPr/>
        </p:nvSpPr>
        <p:spPr bwMode="auto">
          <a:xfrm>
            <a:off x="1165225" y="-76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2" b="11465"/>
          <a:stretch/>
        </p:blipFill>
        <p:spPr bwMode="auto">
          <a:xfrm>
            <a:off x="2574116" y="3164129"/>
            <a:ext cx="3733800" cy="185975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6241473"/>
            <a:ext cx="4210050" cy="476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229225"/>
            <a:ext cx="4105275" cy="561975"/>
          </a:xfrm>
        </p:spPr>
        <p:txBody>
          <a:bodyPr/>
          <a:lstStyle/>
          <a:p>
            <a:pPr eaLnBrk="1" hangingPunct="1"/>
            <a:r>
              <a:rPr lang="en-US" smtClean="0"/>
              <a:t>Research Foci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830" y="685800"/>
            <a:ext cx="8229600" cy="2736851"/>
          </a:xfrm>
        </p:spPr>
        <p:txBody>
          <a:bodyPr/>
          <a:lstStyle/>
          <a:p>
            <a:pPr lvl="1" eaLnBrk="1" hangingPunct="1"/>
            <a:r>
              <a:rPr lang="en-CA" sz="2400" dirty="0" smtClean="0"/>
              <a:t>Analyses will illuminate latent </a:t>
            </a:r>
            <a:r>
              <a:rPr lang="en-CA" sz="2400" dirty="0"/>
              <a:t>classes of sexual homicide offense types based </a:t>
            </a:r>
            <a:r>
              <a:rPr lang="en-CA" sz="2400" dirty="0" smtClean="0"/>
              <a:t>on crime scene factors</a:t>
            </a:r>
          </a:p>
          <a:p>
            <a:pPr lvl="1" eaLnBrk="1" hangingPunct="1"/>
            <a:r>
              <a:rPr lang="en-CA" sz="2400" dirty="0" smtClean="0"/>
              <a:t>Determine factors that can aid in investigations before the identity of the perpetrator is known</a:t>
            </a:r>
          </a:p>
          <a:p>
            <a:pPr lvl="1" eaLnBrk="1" hangingPunct="1"/>
            <a:r>
              <a:rPr lang="en-CA" sz="2400" dirty="0" smtClean="0"/>
              <a:t>Specific consideration of unsolved cases, as these are arguably the most problematic for investigators</a:t>
            </a:r>
            <a:endParaRPr lang="en-US" dirty="0" smtClean="0"/>
          </a:p>
        </p:txBody>
      </p:sp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1165225" y="-76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199" name="Picture 7" descr="http://www.fordyceletter.com/wp-content/uploads/2011/02/focus6r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" b="4328"/>
          <a:stretch/>
        </p:blipFill>
        <p:spPr bwMode="auto">
          <a:xfrm>
            <a:off x="4724400" y="3657600"/>
            <a:ext cx="2855168" cy="195773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47700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Balemba, Beauregard, &amp; Martineau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6241473"/>
            <a:ext cx="4210050" cy="476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229225"/>
            <a:ext cx="2589212" cy="561975"/>
          </a:xfrm>
        </p:spPr>
        <p:txBody>
          <a:bodyPr/>
          <a:lstStyle/>
          <a:p>
            <a:pPr eaLnBrk="1" hangingPunct="1"/>
            <a:r>
              <a:rPr lang="en-US" dirty="0" smtClean="0"/>
              <a:t>Data</a:t>
            </a:r>
          </a:p>
        </p:txBody>
      </p:sp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1165225" y="-76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3810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1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/>
            <a:r>
              <a:rPr lang="en-CA" sz="2200" dirty="0" smtClean="0"/>
              <a:t>Violent Crime Linkage Analysis </a:t>
            </a:r>
            <a:br>
              <a:rPr lang="en-CA" sz="2200" dirty="0" smtClean="0"/>
            </a:br>
            <a:r>
              <a:rPr lang="en-CA" sz="2200" dirty="0" smtClean="0"/>
              <a:t>System (</a:t>
            </a:r>
            <a:r>
              <a:rPr lang="en-CA" sz="2200" dirty="0" err="1" smtClean="0"/>
              <a:t>ViCLAS</a:t>
            </a:r>
            <a:r>
              <a:rPr lang="en-CA" sz="2200" dirty="0" smtClean="0"/>
              <a:t>)</a:t>
            </a:r>
          </a:p>
          <a:p>
            <a:pPr lvl="2" eaLnBrk="1" hangingPunct="1"/>
            <a:r>
              <a:rPr lang="en-CA" sz="2200" dirty="0" smtClean="0"/>
              <a:t>Link violent crimes across </a:t>
            </a:r>
            <a:br>
              <a:rPr lang="en-CA" sz="2200" dirty="0" smtClean="0"/>
            </a:br>
            <a:r>
              <a:rPr lang="en-CA" sz="2200" dirty="0" smtClean="0"/>
              <a:t>jurisdictions</a:t>
            </a:r>
          </a:p>
          <a:p>
            <a:pPr lvl="1" eaLnBrk="1" hangingPunct="1"/>
            <a:r>
              <a:rPr lang="en-CA" sz="2200" dirty="0" smtClean="0"/>
              <a:t>Completion of </a:t>
            </a:r>
            <a:r>
              <a:rPr lang="en-CA" sz="2200" dirty="0" err="1" smtClean="0"/>
              <a:t>ViCLAS</a:t>
            </a:r>
            <a:r>
              <a:rPr lang="en-CA" sz="2200" dirty="0" smtClean="0"/>
              <a:t> crime reports mandated by the RCMP and within Ontario and Quebec</a:t>
            </a:r>
          </a:p>
          <a:p>
            <a:pPr lvl="2" eaLnBrk="1" hangingPunct="1"/>
            <a:r>
              <a:rPr lang="en-CA" sz="2200" dirty="0" smtClean="0"/>
              <a:t>Contributions from other provincial and municipal police, although voluntary, are fairly consistent</a:t>
            </a:r>
          </a:p>
          <a:p>
            <a:pPr lvl="1" eaLnBrk="1" hangingPunct="1"/>
            <a:r>
              <a:rPr lang="en-CA" sz="2200" dirty="0" smtClean="0"/>
              <a:t>Data collection began in 1991-1992, but prior incidents have also been entered (case dates: 1948-2010)</a:t>
            </a:r>
          </a:p>
          <a:p>
            <a:pPr lvl="1" eaLnBrk="1" hangingPunct="1"/>
            <a:r>
              <a:rPr lang="en-CA" sz="2200" dirty="0" smtClean="0"/>
              <a:t>Examined all cases of sexual homicide (N = 350)</a:t>
            </a:r>
          </a:p>
          <a:p>
            <a:pPr lvl="2" eaLnBrk="1" hangingPunct="1"/>
            <a:r>
              <a:rPr lang="en-CA" sz="2200" dirty="0" smtClean="0"/>
              <a:t>Had to meet the definition of sexual homicide provided by the FBI </a:t>
            </a:r>
            <a:r>
              <a:rPr lang="en-CA" sz="1400" dirty="0" smtClean="0"/>
              <a:t>(</a:t>
            </a:r>
            <a:r>
              <a:rPr lang="en-CA" sz="1400" dirty="0" err="1" smtClean="0"/>
              <a:t>Ressler</a:t>
            </a:r>
            <a:r>
              <a:rPr lang="en-CA" sz="1400" dirty="0" smtClean="0"/>
              <a:t>, Burgess, &amp; Douglas, 1988)</a:t>
            </a:r>
          </a:p>
          <a:p>
            <a:pPr lvl="1" eaLnBrk="1" hangingPunct="1"/>
            <a:endParaRPr lang="en-CA" sz="2200" dirty="0" smtClean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47700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Balemba, Beauregard, &amp; Martineau</a:t>
            </a:r>
            <a:endParaRPr lang="en-US" dirty="0"/>
          </a:p>
        </p:txBody>
      </p:sp>
      <p:pic>
        <p:nvPicPr>
          <p:cNvPr id="4098" name="Picture 2" descr="http://t2.gstatic.com/images?q=tbn:ANd9GcT1DxjynN4qRqnOHbmSkcBEEFSqq3Pm82_v562IyLI6O40xPSJvJLglRMpP6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6188" r="3110"/>
          <a:stretch/>
        </p:blipFill>
        <p:spPr bwMode="auto">
          <a:xfrm>
            <a:off x="5638800" y="228600"/>
            <a:ext cx="2489522" cy="160423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6241473"/>
            <a:ext cx="4210050" cy="476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486400"/>
            <a:ext cx="8228012" cy="561975"/>
          </a:xfrm>
        </p:spPr>
        <p:txBody>
          <a:bodyPr/>
          <a:lstStyle/>
          <a:p>
            <a:pPr eaLnBrk="1" hangingPunct="1"/>
            <a:r>
              <a:rPr lang="en-US" dirty="0" smtClean="0"/>
              <a:t>Crime Scene Variables</a:t>
            </a:r>
          </a:p>
        </p:txBody>
      </p:sp>
      <p:sp>
        <p:nvSpPr>
          <p:cNvPr id="12292" name="Rectangle 14"/>
          <p:cNvSpPr>
            <a:spLocks noChangeArrowheads="1"/>
          </p:cNvSpPr>
          <p:nvPr/>
        </p:nvSpPr>
        <p:spPr bwMode="auto">
          <a:xfrm>
            <a:off x="1165225" y="-76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358670"/>
              </p:ext>
            </p:extLst>
          </p:nvPr>
        </p:nvGraphicFramePr>
        <p:xfrm>
          <a:off x="152401" y="152400"/>
          <a:ext cx="4191001" cy="5257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186"/>
                <a:gridCol w="1707445"/>
                <a:gridCol w="1060685"/>
                <a:gridCol w="1060685"/>
              </a:tblGrid>
              <a:tr h="27672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N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%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27672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Case status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276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Solved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250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71.4%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276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Unsolved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100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28.6%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27672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Vaginal intercourse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276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No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188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53.7%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276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Yes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162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46.3%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27672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Offender took items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276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No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218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62.3%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276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Yes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132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37.7%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27672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Anal intercourse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276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No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293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83.7%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276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Yes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57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16.3%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27672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Semen located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276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No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253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72.3%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276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Yes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97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27.7%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27672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Mutilation of victim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276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No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266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76.0%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276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Yes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84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24.0%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683259"/>
              </p:ext>
            </p:extLst>
          </p:nvPr>
        </p:nvGraphicFramePr>
        <p:xfrm>
          <a:off x="4572000" y="228602"/>
          <a:ext cx="4343401" cy="516616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75356"/>
                <a:gridCol w="2063042"/>
                <a:gridCol w="974275"/>
                <a:gridCol w="930728"/>
              </a:tblGrid>
              <a:tr h="3088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N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%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29274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Inanimate object inserted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33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No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309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88.3%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33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Yes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41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11.7%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33008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Victim’s body moved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33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No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231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66.0%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33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Yes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119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34.0%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33008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Violence – beating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33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No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185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52.9%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33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Yes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165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47.1%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30665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Restraints, </a:t>
                      </a:r>
                      <a:r>
                        <a:rPr lang="en-CA" sz="1400" dirty="0" smtClean="0">
                          <a:effectLst/>
                        </a:rPr>
                        <a:t>blindfolds,</a:t>
                      </a:r>
                      <a:r>
                        <a:rPr lang="en-CA" sz="1400" baseline="0" dirty="0" smtClean="0">
                          <a:effectLst/>
                        </a:rPr>
                        <a:t> </a:t>
                      </a:r>
                      <a:r>
                        <a:rPr lang="en-CA" sz="1400" dirty="0" smtClean="0">
                          <a:effectLst/>
                        </a:rPr>
                        <a:t>gags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33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No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298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85.1%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33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Yes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52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14.9%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29690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Violence – strangulation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33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No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204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58.3%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  <a:tr h="33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Yes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146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41.7%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/>
                </a:tc>
              </a:tr>
            </a:tbl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47700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Balemba, Beauregard, &amp; Martineau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241473"/>
            <a:ext cx="4210050" cy="476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229225"/>
            <a:ext cx="4681537" cy="561975"/>
          </a:xfrm>
        </p:spPr>
        <p:txBody>
          <a:bodyPr/>
          <a:lstStyle/>
          <a:p>
            <a:pPr eaLnBrk="1" hangingPunct="1"/>
            <a:r>
              <a:rPr lang="en-US" dirty="0" smtClean="0"/>
              <a:t>Latent Class Model</a:t>
            </a:r>
          </a:p>
        </p:txBody>
      </p:sp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1165225" y="-76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188" y="5732463"/>
            <a:ext cx="67691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Full Sample</a:t>
            </a:r>
            <a:endParaRPr lang="en-US" sz="3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463765"/>
              </p:ext>
            </p:extLst>
          </p:nvPr>
        </p:nvGraphicFramePr>
        <p:xfrm>
          <a:off x="464916" y="357851"/>
          <a:ext cx="8305798" cy="42849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70076"/>
                <a:gridCol w="1878574"/>
                <a:gridCol w="1878574"/>
                <a:gridCol w="1878574"/>
              </a:tblGrid>
              <a:tr h="785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</a:rPr>
                        <a:t>Variable</a:t>
                      </a:r>
                      <a:endParaRPr lang="en-C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</a:rPr>
                        <a:t>Cluster 1 (33.9%)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</a:rPr>
                        <a:t>Sloppy/Reckless</a:t>
                      </a:r>
                      <a:endParaRPr lang="en-C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</a:rPr>
                        <a:t>Cluster 2 (33.2%)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</a:rPr>
                        <a:t>Violent/Sadistic</a:t>
                      </a:r>
                      <a:endParaRPr lang="en-C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</a:rPr>
                        <a:t>Cluster 3 (33.0%)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</a:rPr>
                        <a:t>Forensically Aware</a:t>
                      </a:r>
                      <a:endParaRPr lang="en-C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8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</a:rPr>
                        <a:t>Case status***</a:t>
                      </a:r>
                      <a:endParaRPr lang="en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>
                          <a:solidFill>
                            <a:schemeClr val="accent1"/>
                          </a:solidFill>
                          <a:effectLst/>
                        </a:rPr>
                        <a:t>Solved (83.3%)</a:t>
                      </a:r>
                      <a:endParaRPr lang="en-CA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</a:rPr>
                        <a:t>Solved (80.5%)</a:t>
                      </a:r>
                      <a:endParaRPr lang="en-C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>
                          <a:solidFill>
                            <a:schemeClr val="accent1"/>
                          </a:solidFill>
                          <a:effectLst/>
                        </a:rPr>
                        <a:t>Solved (50.1%)</a:t>
                      </a:r>
                      <a:endParaRPr lang="en-CA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8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</a:rPr>
                        <a:t>Vaginal intercourse*</a:t>
                      </a:r>
                      <a:endParaRPr lang="en-C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>
                          <a:solidFill>
                            <a:schemeClr val="accent1"/>
                          </a:solidFill>
                          <a:effectLst/>
                        </a:rPr>
                        <a:t>Yes (81.1%)</a:t>
                      </a:r>
                      <a:endParaRPr lang="en-CA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</a:rPr>
                        <a:t>Yes (55.4%)</a:t>
                      </a:r>
                      <a:endParaRPr lang="en-C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>
                          <a:solidFill>
                            <a:schemeClr val="accent1"/>
                          </a:solidFill>
                          <a:effectLst/>
                        </a:rPr>
                        <a:t>No (98.8%)</a:t>
                      </a:r>
                      <a:endParaRPr lang="en-CA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8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</a:rPr>
                        <a:t>Items taken</a:t>
                      </a:r>
                      <a:r>
                        <a:rPr lang="en-CA" sz="1500" baseline="30000">
                          <a:effectLst/>
                        </a:rPr>
                        <a:t>†</a:t>
                      </a:r>
                      <a:endParaRPr lang="en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</a:rPr>
                        <a:t>No (57.0%)</a:t>
                      </a:r>
                      <a:endParaRPr lang="en-C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</a:rPr>
                        <a:t>No (56.4%)</a:t>
                      </a:r>
                      <a:endParaRPr lang="en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>
                          <a:solidFill>
                            <a:schemeClr val="accent1"/>
                          </a:solidFill>
                          <a:effectLst/>
                        </a:rPr>
                        <a:t>No (73.6%)</a:t>
                      </a:r>
                      <a:endParaRPr lang="en-CA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8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</a:rPr>
                        <a:t>Presence of semen**</a:t>
                      </a:r>
                      <a:endParaRPr lang="en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>
                          <a:solidFill>
                            <a:schemeClr val="accent1"/>
                          </a:solidFill>
                          <a:effectLst/>
                        </a:rPr>
                        <a:t>Yes (61.3%)</a:t>
                      </a:r>
                      <a:endParaRPr lang="en-CA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</a:rPr>
                        <a:t>No (79.5%)</a:t>
                      </a:r>
                      <a:endParaRPr lang="en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>
                          <a:solidFill>
                            <a:schemeClr val="accent1"/>
                          </a:solidFill>
                          <a:effectLst/>
                        </a:rPr>
                        <a:t>No (99.6%)</a:t>
                      </a:r>
                      <a:endParaRPr lang="en-CA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8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</a:rPr>
                        <a:t>Mutilation of victim*</a:t>
                      </a:r>
                      <a:endParaRPr lang="en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</a:rPr>
                        <a:t>No (85.4%)</a:t>
                      </a:r>
                      <a:endParaRPr lang="en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>
                          <a:solidFill>
                            <a:schemeClr val="accent1"/>
                          </a:solidFill>
                          <a:effectLst/>
                        </a:rPr>
                        <a:t>No (59.3%)</a:t>
                      </a:r>
                      <a:endParaRPr lang="en-CA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</a:rPr>
                        <a:t>No (83.2%)</a:t>
                      </a:r>
                      <a:endParaRPr lang="en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8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</a:rPr>
                        <a:t>Inanimate object</a:t>
                      </a:r>
                      <a:endParaRPr lang="en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</a:rPr>
                        <a:t>No (99.8%)</a:t>
                      </a:r>
                      <a:endParaRPr lang="en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>
                          <a:solidFill>
                            <a:schemeClr val="accent1"/>
                          </a:solidFill>
                          <a:effectLst/>
                        </a:rPr>
                        <a:t>No (75.0%)</a:t>
                      </a:r>
                      <a:endParaRPr lang="en-CA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</a:rPr>
                        <a:t>No (89.8%)</a:t>
                      </a:r>
                      <a:endParaRPr lang="en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8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</a:rPr>
                        <a:t>Violence – beating***</a:t>
                      </a:r>
                      <a:endParaRPr lang="en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</a:rPr>
                        <a:t>No (65.5%)</a:t>
                      </a:r>
                      <a:endParaRPr lang="en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>
                          <a:solidFill>
                            <a:schemeClr val="accent1"/>
                          </a:solidFill>
                          <a:effectLst/>
                        </a:rPr>
                        <a:t>Yes (78.7%)</a:t>
                      </a:r>
                      <a:endParaRPr lang="en-CA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</a:rPr>
                        <a:t>No (71.7%)</a:t>
                      </a:r>
                      <a:endParaRPr lang="en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7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</a:rPr>
                        <a:t>Restraints, blindfolds, gags</a:t>
                      </a:r>
                      <a:endParaRPr lang="en-C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>
                          <a:solidFill>
                            <a:schemeClr val="accent1"/>
                          </a:solidFill>
                          <a:effectLst/>
                        </a:rPr>
                        <a:t>No (80.6%)</a:t>
                      </a:r>
                      <a:endParaRPr lang="en-CA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</a:rPr>
                        <a:t>No (82.8%)</a:t>
                      </a:r>
                      <a:endParaRPr lang="en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>
                          <a:effectLst/>
                        </a:rPr>
                        <a:t>No (92.2%)</a:t>
                      </a:r>
                      <a:endParaRPr lang="en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</a:rPr>
                        <a:t>Violence – strangulation**</a:t>
                      </a:r>
                      <a:endParaRPr lang="en-C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</a:rPr>
                        <a:t>No (53.9%)</a:t>
                      </a:r>
                      <a:endParaRPr lang="en-C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 b="1" dirty="0">
                          <a:solidFill>
                            <a:schemeClr val="accent1"/>
                          </a:solidFill>
                          <a:effectLst/>
                        </a:rPr>
                        <a:t>Yes (55.1%)</a:t>
                      </a:r>
                      <a:endParaRPr lang="en-CA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500" dirty="0">
                          <a:effectLst/>
                        </a:rPr>
                        <a:t>No (76.3%)</a:t>
                      </a:r>
                      <a:endParaRPr lang="en-C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64916" y="474868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i="1" dirty="0">
                <a:latin typeface="+mn-lt"/>
              </a:rPr>
              <a:t>Note</a:t>
            </a:r>
            <a:r>
              <a:rPr lang="en-CA" sz="1200" dirty="0">
                <a:latin typeface="+mn-lt"/>
              </a:rPr>
              <a:t>. </a:t>
            </a:r>
            <a:r>
              <a:rPr lang="en-CA" sz="1200" baseline="30000" dirty="0">
                <a:latin typeface="+mn-lt"/>
              </a:rPr>
              <a:t>†</a:t>
            </a:r>
            <a:r>
              <a:rPr lang="en-CA" sz="1200" i="1" dirty="0">
                <a:latin typeface="+mn-lt"/>
              </a:rPr>
              <a:t>p</a:t>
            </a:r>
            <a:r>
              <a:rPr lang="en-CA" sz="1200" dirty="0">
                <a:latin typeface="+mn-lt"/>
              </a:rPr>
              <a:t> &lt; .10. *</a:t>
            </a:r>
            <a:r>
              <a:rPr lang="en-CA" sz="1200" i="1" dirty="0">
                <a:latin typeface="+mn-lt"/>
              </a:rPr>
              <a:t>p</a:t>
            </a:r>
            <a:r>
              <a:rPr lang="en-CA" sz="1200" dirty="0">
                <a:latin typeface="+mn-lt"/>
              </a:rPr>
              <a:t> &lt; .05. **</a:t>
            </a:r>
            <a:r>
              <a:rPr lang="en-CA" sz="1200" i="1" dirty="0">
                <a:latin typeface="+mn-lt"/>
              </a:rPr>
              <a:t>p</a:t>
            </a:r>
            <a:r>
              <a:rPr lang="en-CA" sz="1200" dirty="0">
                <a:latin typeface="+mn-lt"/>
              </a:rPr>
              <a:t> &lt; .01. ***</a:t>
            </a:r>
            <a:r>
              <a:rPr lang="en-CA" sz="1200" i="1" dirty="0">
                <a:latin typeface="+mn-lt"/>
              </a:rPr>
              <a:t>p</a:t>
            </a:r>
            <a:r>
              <a:rPr lang="en-CA" sz="1200" dirty="0">
                <a:latin typeface="+mn-lt"/>
              </a:rPr>
              <a:t> &lt; .001.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47700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Balemba, Beauregard, &amp; Martineau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241473"/>
            <a:ext cx="4210050" cy="476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229225"/>
            <a:ext cx="4681537" cy="561975"/>
          </a:xfrm>
        </p:spPr>
        <p:txBody>
          <a:bodyPr/>
          <a:lstStyle/>
          <a:p>
            <a:pPr eaLnBrk="1" hangingPunct="1"/>
            <a:r>
              <a:rPr lang="en-US" dirty="0" smtClean="0"/>
              <a:t>Latent Class Model</a:t>
            </a:r>
          </a:p>
        </p:txBody>
      </p:sp>
      <p:sp>
        <p:nvSpPr>
          <p:cNvPr id="15364" name="Rectangle 14"/>
          <p:cNvSpPr>
            <a:spLocks noChangeArrowheads="1"/>
          </p:cNvSpPr>
          <p:nvPr/>
        </p:nvSpPr>
        <p:spPr bwMode="auto">
          <a:xfrm>
            <a:off x="1165225" y="-76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188" y="5732463"/>
            <a:ext cx="67691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Unsolved Only Sample</a:t>
            </a:r>
            <a:endParaRPr lang="en-US" sz="3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672801"/>
              </p:ext>
            </p:extLst>
          </p:nvPr>
        </p:nvGraphicFramePr>
        <p:xfrm>
          <a:off x="576464" y="457200"/>
          <a:ext cx="7620000" cy="394500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66910"/>
                <a:gridCol w="2476097"/>
                <a:gridCol w="2476993"/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Variable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Cluster 1 (60.7%)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Forensically Aware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Cluster 2 (39.3%)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Not Forensically Aware (Lucky)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0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Vaginal intercourse*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No (98.2%)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>
                          <a:solidFill>
                            <a:schemeClr val="accent1"/>
                          </a:solidFill>
                          <a:effectLst/>
                        </a:rPr>
                        <a:t>Yes (68.5%)</a:t>
                      </a:r>
                      <a:endParaRPr lang="en-CA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0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Items taken</a:t>
                      </a:r>
                      <a:r>
                        <a:rPr lang="en-CA" sz="1600" baseline="30000" dirty="0">
                          <a:effectLst/>
                        </a:rPr>
                        <a:t>†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No (69.4%)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>
                          <a:solidFill>
                            <a:schemeClr val="accent1"/>
                          </a:solidFill>
                          <a:effectLst/>
                        </a:rPr>
                        <a:t>Yes (51.9%)</a:t>
                      </a:r>
                      <a:endParaRPr lang="en-CA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0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Presence of semen*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No (99.8%)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>
                          <a:solidFill>
                            <a:schemeClr val="accent1"/>
                          </a:solidFill>
                          <a:effectLst/>
                        </a:rPr>
                        <a:t>Yes (55.6%)</a:t>
                      </a:r>
                      <a:endParaRPr lang="en-CA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0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Mutilation of victim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No (85.2%)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>
                          <a:solidFill>
                            <a:schemeClr val="accent1"/>
                          </a:solidFill>
                          <a:effectLst/>
                        </a:rPr>
                        <a:t>No (71.9%)</a:t>
                      </a:r>
                      <a:endParaRPr lang="en-CA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0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Inanimate object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No (89.5%)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>
                          <a:solidFill>
                            <a:schemeClr val="accent1"/>
                          </a:solidFill>
                          <a:effectLst/>
                        </a:rPr>
                        <a:t>No (85.7%)</a:t>
                      </a:r>
                      <a:endParaRPr lang="en-CA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0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Violence – beating**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No (74.3%)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>
                          <a:solidFill>
                            <a:schemeClr val="accent1"/>
                          </a:solidFill>
                          <a:effectLst/>
                        </a:rPr>
                        <a:t>Yes (59.5%)</a:t>
                      </a:r>
                      <a:endParaRPr lang="en-CA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8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Violence – strangulation**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No (76.4%)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>
                          <a:solidFill>
                            <a:schemeClr val="accent1"/>
                          </a:solidFill>
                          <a:effectLst/>
                        </a:rPr>
                        <a:t>Yes (60.2%)</a:t>
                      </a:r>
                      <a:endParaRPr lang="en-CA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11188" y="448189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i="1" dirty="0">
                <a:latin typeface="+mn-lt"/>
              </a:rPr>
              <a:t>Note</a:t>
            </a:r>
            <a:r>
              <a:rPr lang="en-CA" sz="1200" dirty="0">
                <a:latin typeface="+mn-lt"/>
              </a:rPr>
              <a:t>. </a:t>
            </a:r>
            <a:r>
              <a:rPr lang="en-CA" sz="1200" baseline="30000" dirty="0">
                <a:latin typeface="+mn-lt"/>
              </a:rPr>
              <a:t>†</a:t>
            </a:r>
            <a:r>
              <a:rPr lang="en-CA" sz="1200" i="1" dirty="0">
                <a:latin typeface="+mn-lt"/>
              </a:rPr>
              <a:t>p</a:t>
            </a:r>
            <a:r>
              <a:rPr lang="en-CA" sz="1200" dirty="0">
                <a:latin typeface="+mn-lt"/>
              </a:rPr>
              <a:t> &lt; .10. *</a:t>
            </a:r>
            <a:r>
              <a:rPr lang="en-CA" sz="1200" i="1" dirty="0">
                <a:latin typeface="+mn-lt"/>
              </a:rPr>
              <a:t>p</a:t>
            </a:r>
            <a:r>
              <a:rPr lang="en-CA" sz="1200" dirty="0">
                <a:latin typeface="+mn-lt"/>
              </a:rPr>
              <a:t> &lt; .05. **</a:t>
            </a:r>
            <a:r>
              <a:rPr lang="en-CA" sz="1200" i="1" dirty="0">
                <a:latin typeface="+mn-lt"/>
              </a:rPr>
              <a:t>p</a:t>
            </a:r>
            <a:r>
              <a:rPr lang="en-CA" sz="1200" dirty="0">
                <a:latin typeface="+mn-lt"/>
              </a:rPr>
              <a:t> &lt; .01.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47700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Balemba, Beauregard, &amp; Martineau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241473"/>
            <a:ext cx="4210050" cy="476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229225"/>
            <a:ext cx="6475412" cy="561975"/>
          </a:xfrm>
        </p:spPr>
        <p:txBody>
          <a:bodyPr/>
          <a:lstStyle/>
          <a:p>
            <a:pPr eaLnBrk="1" hangingPunct="1"/>
            <a:r>
              <a:rPr lang="en-US" dirty="0" smtClean="0"/>
              <a:t>Supplementary Analyses</a:t>
            </a:r>
          </a:p>
        </p:txBody>
      </p:sp>
      <p:sp>
        <p:nvSpPr>
          <p:cNvPr id="15364" name="Rectangle 14"/>
          <p:cNvSpPr>
            <a:spLocks noChangeArrowheads="1"/>
          </p:cNvSpPr>
          <p:nvPr/>
        </p:nvSpPr>
        <p:spPr bwMode="auto">
          <a:xfrm>
            <a:off x="1165225" y="-76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599" y="457200"/>
            <a:ext cx="767980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1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CA" sz="2000" dirty="0" smtClean="0"/>
              <a:t>Victim Characteristics</a:t>
            </a:r>
          </a:p>
          <a:p>
            <a:pPr lvl="1" eaLnBrk="1" hangingPunct="1"/>
            <a:r>
              <a:rPr lang="en-CA" sz="2000" dirty="0" smtClean="0"/>
              <a:t>Clusters not influenced by any victim variables</a:t>
            </a:r>
          </a:p>
          <a:p>
            <a:pPr lvl="2" eaLnBrk="1" hangingPunct="1"/>
            <a:r>
              <a:rPr lang="en-CA" sz="2000" dirty="0" smtClean="0"/>
              <a:t>Gender, age, race, prostitute</a:t>
            </a:r>
          </a:p>
          <a:p>
            <a:pPr lvl="1" eaLnBrk="1" hangingPunct="1"/>
            <a:r>
              <a:rPr lang="en-CA" sz="2000" dirty="0" smtClean="0"/>
              <a:t>Clusters of offending behaviour stable across victim types</a:t>
            </a:r>
          </a:p>
          <a:p>
            <a:pPr eaLnBrk="1" hangingPunct="1"/>
            <a:r>
              <a:rPr lang="en-CA" sz="2000" dirty="0" smtClean="0"/>
              <a:t>Crime Characteristics</a:t>
            </a:r>
          </a:p>
          <a:p>
            <a:pPr lvl="1" eaLnBrk="1" hangingPunct="1"/>
            <a:r>
              <a:rPr lang="en-US" sz="2000" dirty="0" smtClean="0"/>
              <a:t>Full sample:</a:t>
            </a:r>
          </a:p>
          <a:p>
            <a:pPr lvl="2" eaLnBrk="1" hangingPunct="1"/>
            <a:r>
              <a:rPr lang="en-US" sz="2000" dirty="0" smtClean="0"/>
              <a:t>Anal intercourse (Sloppy/Reckless)</a:t>
            </a:r>
          </a:p>
          <a:p>
            <a:pPr lvl="2" eaLnBrk="1" hangingPunct="1"/>
            <a:r>
              <a:rPr lang="en-US" sz="2000" dirty="0" smtClean="0"/>
              <a:t>Overkill, crushing, stomping (Violent/Sadistic)</a:t>
            </a:r>
          </a:p>
          <a:p>
            <a:pPr lvl="1" eaLnBrk="1" hangingPunct="1"/>
            <a:r>
              <a:rPr lang="en-US" sz="2000" dirty="0" smtClean="0"/>
              <a:t>Unsolved only sample:</a:t>
            </a:r>
          </a:p>
          <a:p>
            <a:pPr lvl="2" eaLnBrk="1" hangingPunct="1"/>
            <a:r>
              <a:rPr lang="en-US" sz="2000" dirty="0" smtClean="0"/>
              <a:t>Anal intercourse, stomping (Lucky)</a:t>
            </a:r>
          </a:p>
          <a:p>
            <a:pPr lvl="2" eaLnBrk="1" hangingPunct="1"/>
            <a:r>
              <a:rPr lang="en-US" sz="2000" dirty="0" smtClean="0"/>
              <a:t>Body disposal (Forensically Aware – conceal body; Lucky – lack of concern for disposal)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47700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Balemba, Beauregard, &amp; Martineau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241473"/>
            <a:ext cx="42100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84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229225"/>
            <a:ext cx="2808684" cy="561975"/>
          </a:xfrm>
        </p:spPr>
        <p:txBody>
          <a:bodyPr/>
          <a:lstStyle/>
          <a:p>
            <a:pPr eaLnBrk="1" hangingPunct="1"/>
            <a:r>
              <a:rPr lang="en-US" dirty="0" smtClean="0"/>
              <a:t>Discussion</a:t>
            </a:r>
          </a:p>
        </p:txBody>
      </p:sp>
      <p:sp>
        <p:nvSpPr>
          <p:cNvPr id="18437" name="Rectangle 14"/>
          <p:cNvSpPr>
            <a:spLocks noChangeArrowheads="1"/>
          </p:cNvSpPr>
          <p:nvPr/>
        </p:nvSpPr>
        <p:spPr bwMode="auto">
          <a:xfrm>
            <a:off x="1165225" y="-76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47700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Balemba, Beauregard, &amp; Martineau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457200"/>
            <a:ext cx="7679803" cy="44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1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CA" sz="2000" dirty="0" smtClean="0"/>
              <a:t>Sloppy/Reckless group</a:t>
            </a:r>
          </a:p>
          <a:p>
            <a:pPr lvl="1" eaLnBrk="1" hangingPunct="1"/>
            <a:r>
              <a:rPr lang="en-CA" sz="2000" dirty="0" smtClean="0"/>
              <a:t>Most likely to be apprehended due either to a lack of planning or a lack of concern for detection avoidance</a:t>
            </a:r>
          </a:p>
          <a:p>
            <a:pPr lvl="1" eaLnBrk="1" hangingPunct="1"/>
            <a:r>
              <a:rPr lang="en-CA" sz="2000" dirty="0" smtClean="0"/>
              <a:t>Priority = sex</a:t>
            </a:r>
          </a:p>
          <a:p>
            <a:pPr eaLnBrk="1" hangingPunct="1"/>
            <a:r>
              <a:rPr lang="en-CA" sz="2000" dirty="0" smtClean="0"/>
              <a:t>Violent/Sadistic group</a:t>
            </a:r>
          </a:p>
          <a:p>
            <a:pPr lvl="1" eaLnBrk="1" hangingPunct="1"/>
            <a:r>
              <a:rPr lang="en-US" sz="2000" dirty="0" smtClean="0"/>
              <a:t>Almost as likely to be apprehended by police, but not because of sexual evidence</a:t>
            </a:r>
          </a:p>
          <a:p>
            <a:pPr lvl="1" eaLnBrk="1" hangingPunct="1"/>
            <a:r>
              <a:rPr lang="en-US" sz="2000" dirty="0" smtClean="0"/>
              <a:t>Priority = violence and torture</a:t>
            </a:r>
          </a:p>
          <a:p>
            <a:pPr eaLnBrk="1" hangingPunct="1"/>
            <a:r>
              <a:rPr lang="en-US" sz="2000" dirty="0" smtClean="0"/>
              <a:t>Forensically Aware group</a:t>
            </a:r>
          </a:p>
          <a:p>
            <a:pPr lvl="1" eaLnBrk="1" hangingPunct="1"/>
            <a:r>
              <a:rPr lang="en-US" sz="2000" dirty="0" smtClean="0"/>
              <a:t>Least likely to be apprehended</a:t>
            </a:r>
          </a:p>
          <a:p>
            <a:pPr lvl="1" eaLnBrk="1" hangingPunct="1"/>
            <a:r>
              <a:rPr lang="en-US" sz="2000" dirty="0" smtClean="0"/>
              <a:t>Priority = detection avoidance</a:t>
            </a:r>
          </a:p>
        </p:txBody>
      </p:sp>
      <p:pic>
        <p:nvPicPr>
          <p:cNvPr id="10242" name="Picture 2" descr="http://www.cbc.ca/gfx/images/news/photos/2006/11/04/sailor-stabbing-cp-2011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2971800" cy="2296392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6241473"/>
            <a:ext cx="42100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77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U_Template_Beta_0.2">
  <a:themeElements>
    <a:clrScheme name="SFU_Template_Beta_0.2 13">
      <a:dk1>
        <a:srgbClr val="000000"/>
      </a:dk1>
      <a:lt1>
        <a:srgbClr val="FFFFFF"/>
      </a:lt1>
      <a:dk2>
        <a:srgbClr val="FFFFFF"/>
      </a:dk2>
      <a:lt2>
        <a:srgbClr val="464847"/>
      </a:lt2>
      <a:accent1>
        <a:srgbClr val="9E0927"/>
      </a:accent1>
      <a:accent2>
        <a:srgbClr val="003874"/>
      </a:accent2>
      <a:accent3>
        <a:srgbClr val="FFFFFF"/>
      </a:accent3>
      <a:accent4>
        <a:srgbClr val="000000"/>
      </a:accent4>
      <a:accent5>
        <a:srgbClr val="CCAAAC"/>
      </a:accent5>
      <a:accent6>
        <a:srgbClr val="003268"/>
      </a:accent6>
      <a:hlink>
        <a:srgbClr val="006AA8"/>
      </a:hlink>
      <a:folHlink>
        <a:srgbClr val="BA2B48"/>
      </a:folHlink>
    </a:clrScheme>
    <a:fontScheme name="SFU_Template_Beta_0.2">
      <a:majorFont>
        <a:latin typeface="DINPro-Medium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SFU_Template_Beta_0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3">
        <a:dk1>
          <a:srgbClr val="000000"/>
        </a:dk1>
        <a:lt1>
          <a:srgbClr val="FFFFFF"/>
        </a:lt1>
        <a:dk2>
          <a:srgbClr val="FFFFFF"/>
        </a:dk2>
        <a:lt2>
          <a:srgbClr val="464847"/>
        </a:lt2>
        <a:accent1>
          <a:srgbClr val="9E0927"/>
        </a:accent1>
        <a:accent2>
          <a:srgbClr val="003874"/>
        </a:accent2>
        <a:accent3>
          <a:srgbClr val="FFFFFF"/>
        </a:accent3>
        <a:accent4>
          <a:srgbClr val="000000"/>
        </a:accent4>
        <a:accent5>
          <a:srgbClr val="CCAAAC"/>
        </a:accent5>
        <a:accent6>
          <a:srgbClr val="003268"/>
        </a:accent6>
        <a:hlink>
          <a:srgbClr val="006AA8"/>
        </a:hlink>
        <a:folHlink>
          <a:srgbClr val="BA2B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TC103090430[[fn=Banded]]</Template>
  <TotalTime>12924</TotalTime>
  <Words>1852</Words>
  <Application>Microsoft Office PowerPoint</Application>
  <PresentationFormat>On-screen Show (4:3)</PresentationFormat>
  <Paragraphs>360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Calibri</vt:lpstr>
      <vt:lpstr>DINPro-Medium</vt:lpstr>
      <vt:lpstr>Helvetica</vt:lpstr>
      <vt:lpstr>Times</vt:lpstr>
      <vt:lpstr>Times New Roman</vt:lpstr>
      <vt:lpstr>Wingdings</vt:lpstr>
      <vt:lpstr>SFU_Template_Beta_0.2</vt:lpstr>
      <vt:lpstr>Offense typologies related to detection avoidance in sexual homicides</vt:lpstr>
      <vt:lpstr>Introduction</vt:lpstr>
      <vt:lpstr>Research Foci</vt:lpstr>
      <vt:lpstr>Data</vt:lpstr>
      <vt:lpstr>Crime Scene Variables</vt:lpstr>
      <vt:lpstr>Latent Class Model</vt:lpstr>
      <vt:lpstr>Latent Class Model</vt:lpstr>
      <vt:lpstr>Supplementary Analyses</vt:lpstr>
      <vt:lpstr>Discussion</vt:lpstr>
      <vt:lpstr>Unsolved sexual homicides</vt:lpstr>
      <vt:lpstr>Implications</vt:lpstr>
      <vt:lpstr>Thanks for listening!</vt:lpstr>
    </vt:vector>
  </TitlesOfParts>
  <Company>Simon Fraser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Jennifer Conroy</dc:creator>
  <cp:lastModifiedBy>Samantha Balemba</cp:lastModifiedBy>
  <cp:revision>249</cp:revision>
  <dcterms:created xsi:type="dcterms:W3CDTF">2007-05-10T23:03:35Z</dcterms:created>
  <dcterms:modified xsi:type="dcterms:W3CDTF">2014-11-06T19:45:37Z</dcterms:modified>
</cp:coreProperties>
</file>