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6" r:id="rId3"/>
    <p:sldId id="277" r:id="rId4"/>
    <p:sldId id="29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05FD24-8F16-405F-B220-5E1660CCB0B9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65CD3F-1D49-42B2-8952-4B42A5634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13001-5B56-41C1-98BA-E024AED6379A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56E87-BDCA-41A6-93A8-C9C808FF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Most common – 86% said texting, 79% checked the time, 68% checked email, 66% social networking, 38% websurfing, 8% playing games, and 4% other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9B53E-CF29-48B8-976D-5FC0ED4094D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Yammer is FB for business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Piazza is specifically designed for academics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Posts are edited </a:t>
            </a:r>
            <a:r>
              <a:rPr lang="en-US" altLang="en-US" b="1" smtClean="0"/>
              <a:t>wikipedia style</a:t>
            </a:r>
            <a:r>
              <a:rPr lang="en-US" altLang="en-US" smtClean="0"/>
              <a:t>, so that your students can collaborate on the best response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Announcements</a:t>
            </a:r>
            <a:r>
              <a:rPr lang="en-US" altLang="en-US" smtClean="0"/>
              <a:t> are accompanied by email notifications, to notify your class of important information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Group messaging</a:t>
            </a:r>
            <a:r>
              <a:rPr lang="en-US" altLang="en-US" smtClean="0"/>
              <a:t> allows interaction between smaller sections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Piazza supports multimedia embedding so you and your students can </a:t>
            </a:r>
            <a:r>
              <a:rPr lang="en-US" altLang="en-US" b="1" smtClean="0"/>
              <a:t>share images and videos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Our follow-up discussion area allows students to </a:t>
            </a:r>
            <a:r>
              <a:rPr lang="en-US" altLang="en-US" b="1" smtClean="0"/>
              <a:t>further discuss</a:t>
            </a:r>
            <a:r>
              <a:rPr lang="en-US" altLang="en-US" smtClean="0"/>
              <a:t> questions and topics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Our statistics page tracks </a:t>
            </a:r>
            <a:r>
              <a:rPr lang="en-US" altLang="en-US" b="1" smtClean="0"/>
              <a:t>student participation</a:t>
            </a:r>
            <a:r>
              <a:rPr lang="en-US" altLang="en-US" smtClean="0"/>
              <a:t> for instructors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75521-07CB-4601-B5DB-453A8E374CE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D54A2D-88D7-4813-AA83-77D84D01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5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E3CB49-7F79-458B-9F6C-0810CE491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AD85A5-2C11-45C5-929C-18047378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239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1B58D2-94C6-4908-B690-AE2046AD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487AA3-B883-49FF-88B6-5FAD4BBB2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A82B38-5A0A-4CCB-A3B9-A5CD24F5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A2F8A2-35B5-4EA9-995A-D7C5966D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0FC7C0-12A5-4C6F-9D33-0306D257E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A9D22B-A5AF-44BE-8D4E-31464FD3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408840-B778-4489-9A07-35BBC40C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836B7E-14C3-46EC-93F4-D8D3A7568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A3EEEB-E7F1-42BE-9E21-4856808AB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DF757A-8587-46C6-BA68-8BD021E61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" descr="PP_Art-Presentati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8226425" y="6096000"/>
            <a:ext cx="762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9BA9F3-6DE7-4FD1-9B27-708D41BB48B5}" type="slidenum">
              <a:rPr lang="en-US" sz="3200" smtClean="0">
                <a:solidFill>
                  <a:srgbClr val="000000"/>
                </a:solidFill>
                <a:latin typeface="Times New Roman" pitchFamily="80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rammarl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aperrat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civic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phat.com/" TargetMode="External"/><Relationship Id="rId2" Type="http://schemas.openxmlformats.org/officeDocument/2006/relationships/hyperlink" Target="http://www1.iclick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lleverywhere.com/classroom-response-system" TargetMode="External"/><Relationship Id="rId4" Type="http://schemas.openxmlformats.org/officeDocument/2006/relationships/hyperlink" Target="http://www.turningtechnologie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Leah Daigle, Ph.D.</a:t>
            </a:r>
            <a:br>
              <a:rPr lang="en-US" altLang="en-US" smtClean="0"/>
            </a:br>
            <a:r>
              <a:rPr lang="en-US" altLang="en-US" smtClean="0"/>
              <a:t>Michael B. Shapiro, J.D.</a:t>
            </a:r>
            <a:br>
              <a:rPr lang="en-US" altLang="en-US" smtClean="0"/>
            </a:br>
            <a:r>
              <a:rPr lang="en-US" altLang="en-US" smtClean="0"/>
              <a:t>Georgia State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Technology in the Classroom</a:t>
            </a:r>
            <a:br>
              <a:rPr lang="en-US" dirty="0" smtClean="0"/>
            </a:br>
            <a:r>
              <a:rPr lang="en-US" i="1" dirty="0" smtClean="0"/>
              <a:t>Prohibit, Adapt or Adopt?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1295400"/>
            <a:ext cx="7680325" cy="47244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en-US" sz="2400" smtClean="0"/>
              <a:t>Students purchase proprietary response devices ($35-65).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400" smtClean="0"/>
              <a:t>Available in Windows and Mac formats.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Turning Point</a:t>
            </a:r>
          </a:p>
        </p:txBody>
      </p:sp>
      <p:pic>
        <p:nvPicPr>
          <p:cNvPr id="23556" name="Picture 2" descr="https://answers.syr.edu/download/attachments/7111328/Screen+Shot+2013-07-08+at+3.31.18+PM.png?version=1&amp;modificationDate=137331189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5434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371600" y="1006475"/>
            <a:ext cx="7680325" cy="4724400"/>
          </a:xfrm>
        </p:spPr>
        <p:txBody>
          <a:bodyPr/>
          <a:lstStyle/>
          <a:p>
            <a:r>
              <a:rPr lang="en-US" altLang="en-US" sz="2800" smtClean="0"/>
              <a:t>Poll Everywhere uses simple text messaging.  Students use their own cellular telephones and incur no charges other than for the text messaging.</a:t>
            </a:r>
          </a:p>
          <a:p>
            <a:r>
              <a:rPr lang="en-US" altLang="en-US" sz="2800" smtClean="0"/>
              <a:t>Pricing ranges from free for up to 40 respondents, to $15/month for up to 50 respondents, and $65/month for up to 250 respondents.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Poll Everywhere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32527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838200"/>
            <a:ext cx="7680325" cy="4724400"/>
          </a:xfrm>
        </p:spPr>
        <p:txBody>
          <a:bodyPr>
            <a:normAutofit/>
          </a:bodyPr>
          <a:lstStyle/>
          <a:p>
            <a:pPr>
              <a:buFont typeface="Wingdings" pitchFamily="1" charset="2"/>
              <a:buChar char="§"/>
              <a:defRPr/>
            </a:pPr>
            <a:r>
              <a:rPr lang="en-US" dirty="0" smtClean="0"/>
              <a:t>Classroom Response Systems have multiple uses, including: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Taking attendance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Gauging student preparation before the lecture to permit “on the fly” adjustment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Gauging student </a:t>
            </a:r>
            <a:r>
              <a:rPr lang="en-US" sz="2800" dirty="0" smtClean="0"/>
              <a:t>comprehension during or after the lecture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Review prior to quizzes or exams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Administration of quizzes or exams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334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Ways to Use a Classroom Response System</a:t>
            </a:r>
            <a:endParaRPr lang="en-US" sz="3200" dirty="0"/>
          </a:p>
        </p:txBody>
      </p:sp>
      <p:pic>
        <p:nvPicPr>
          <p:cNvPr id="25604" name="Picture 2" descr="http://www.dothetest.co.uk/images/do-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483100"/>
            <a:ext cx="1968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838200"/>
            <a:ext cx="7680325" cy="4724400"/>
          </a:xfrm>
        </p:spPr>
        <p:txBody>
          <a:bodyPr/>
          <a:lstStyle/>
          <a:p>
            <a:r>
              <a:rPr lang="en-US" altLang="en-US" smtClean="0"/>
              <a:t>Grammarly (</a:t>
            </a:r>
            <a:r>
              <a:rPr lang="en-US" altLang="en-US" smtClean="0">
                <a:hlinkClick r:id="rId2"/>
              </a:rPr>
              <a:t>www.grammarly.com</a:t>
            </a:r>
            <a:r>
              <a:rPr lang="en-US" altLang="en-US" smtClean="0"/>
              <a:t>) is a writing-enhancement platform with proofreading and plagiarism-detection capabilities check for a writer’s adherence to more than 250 grammar rules.</a:t>
            </a:r>
          </a:p>
          <a:p>
            <a:r>
              <a:rPr lang="en-US" altLang="en-US" smtClean="0"/>
              <a:t>Students can submit drafts to the website for almost instant critique.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 smtClean="0"/>
              <a:t>Grammarly</a:t>
            </a:r>
            <a:endParaRPr lang="en-US" sz="3200" dirty="0"/>
          </a:p>
        </p:txBody>
      </p:sp>
      <p:pic>
        <p:nvPicPr>
          <p:cNvPr id="26628" name="Picture 2" descr="http://www.grammarly.com/edu/i/scr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6600"/>
            <a:ext cx="3581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95400" y="914400"/>
            <a:ext cx="7680325" cy="4724400"/>
          </a:xfrm>
        </p:spPr>
        <p:txBody>
          <a:bodyPr/>
          <a:lstStyle/>
          <a:p>
            <a:r>
              <a:rPr lang="en-US" altLang="en-US" smtClean="0"/>
              <a:t>Like Grammarly, PaperRater  (</a:t>
            </a:r>
            <a:r>
              <a:rPr lang="en-US" altLang="en-US" smtClean="0">
                <a:hlinkClick r:id="rId2"/>
              </a:rPr>
              <a:t>http://www.paperrater.com/</a:t>
            </a:r>
            <a:r>
              <a:rPr lang="en-US" altLang="en-US" smtClean="0"/>
              <a:t>) does both proofreading and plagiarism-detection.</a:t>
            </a:r>
          </a:p>
          <a:p>
            <a:r>
              <a:rPr lang="en-US" altLang="en-US" smtClean="0"/>
              <a:t>Use of the site is free.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 smtClean="0"/>
              <a:t>PaperRater</a:t>
            </a:r>
            <a:endParaRPr lang="en-US" sz="3200" dirty="0"/>
          </a:p>
        </p:txBody>
      </p:sp>
      <p:pic>
        <p:nvPicPr>
          <p:cNvPr id="27652" name="Picture 2" descr="http://www.blogcdn.com/downloadsquad.switched.com/media/2010/03/paperra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02285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95400" y="838200"/>
            <a:ext cx="7680325" cy="4724400"/>
          </a:xfrm>
        </p:spPr>
        <p:txBody>
          <a:bodyPr/>
          <a:lstStyle/>
          <a:p>
            <a:r>
              <a:rPr lang="en-US" altLang="en-US" smtClean="0"/>
              <a:t>Founded by former Associate Supreme Court Justice Sandra Day O’Conner, icivics (</a:t>
            </a:r>
            <a:r>
              <a:rPr lang="en-US" altLang="en-US" smtClean="0">
                <a:hlinkClick r:id="rId2"/>
              </a:rPr>
              <a:t>http://www.icivics.org/</a:t>
            </a:r>
            <a:r>
              <a:rPr lang="en-US" altLang="en-US" smtClean="0"/>
              <a:t>) is an interactive website with free educational materials about our government and legal system.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 smtClean="0"/>
              <a:t>icivics</a:t>
            </a:r>
            <a:endParaRPr lang="en-US" sz="3200" dirty="0"/>
          </a:p>
        </p:txBody>
      </p:sp>
      <p:pic>
        <p:nvPicPr>
          <p:cNvPr id="28676" name="Picture 2" descr="https://skitch-img.s3.amazonaws.com/20100810-q1ei182ft3yi877h4ju8ksy8w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4048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Collaboration/Discussion</a:t>
            </a:r>
            <a:endParaRPr lang="en-US" dirty="0"/>
          </a:p>
        </p:txBody>
      </p:sp>
      <p:pic>
        <p:nvPicPr>
          <p:cNvPr id="4" name="Content Placeholder 3" descr="piazz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81016"/>
            <a:ext cx="1250987" cy="1250987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yamm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6" y="2743200"/>
            <a:ext cx="1158309" cy="1143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295400" y="4419600"/>
            <a:ext cx="7639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/>
                <a:ea typeface="Myriad Pro"/>
                <a:cs typeface="Myriad Pro"/>
              </a:rPr>
              <a:t>Post questions to Piazza or Yammer to stimulate out of class discussion,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/>
                <a:ea typeface="Myriad Pro"/>
                <a:cs typeface="Myriad Pro"/>
              </a:rPr>
              <a:t>where students work together to create the best response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AutoShape 2" descr="data:image/jpeg;base64,/9j/4AAQSkZJRgABAQAAAQABAAD/2wCEAAkGBwgHBgkIBwgKCgkLDRYPDQwMDRsUFRAWIB0iIiAdHx8kKDQsJCYxJx8fLT0tMTU3Ojo6Iys/RD84QzQ5OjcBCgoKDQwNGg8PGjclHyU3Nzc3Nzc3Nzc3Nzc3Nzc3Nzc3Nzc3Nzc3Nzc3Nzc3Nzc3Nzc3Nzc3Nzc3Nzc3Nzc3N//AABEIAIAAwAMBEQACEQEDEQH/xAAcAAEAAgMBAQEAAAAAAAAAAAAABgcBAwQFAgj/xABLEAABAwIBBAsMBwUJAQAAAAABAAIDBAURByE1cgYSFRYxUVWRk7HBNEFSVGFxc4GSstHiExQiNkJ0oSMyYpTSJCUmM0RTgqLCF//EABoBAQADAQEBAAAAAAAAAAAAAAABAgQFAwb/xAAqEQEAAgAFAwMDBQEAAAAAAAAAAQIDBBExMhITURQhUiJhYiMzQXHwkf/aAAwDAQACEQMRAD8AvFAQEBAQc9ZWU1FAZ6uZkMTeFzzgFNYm06QiZiN0Wqtn1E2QsoqOepw/EcGA9Z/Raq5S8xrM6PKceP4ad/dRyLJ0vyq3o/yV7/2N/dRyLJ0vyp6T8jvfY391HIsnS/KnpPyO99jf3UciydL8qek/I732N/dRyLJ0vyp6T8jvfY391HIsnS/KnpPyO99jf3UciydL8qek/I732Y391HIsnS/Kno/yO99jf5PyLJ0vyqfR/kd77M7+5+Rn9L8qj0f5He+zdSbPaN8gZW0c9Nj+IHbgdR/RVtk7R7xOqYx4/mEqo6ynrYGz0kzJY3cDmHELLNZrOkvaJidm9QkQEBAQEBAQEHPX1kVDRzVVQ7axRNLnFTWs2tFYRM6Rqqy4VtVshrDU1b3Ngaf2UQOZo8naV1sPDjCjSN2S1pvOsuaWshp/sQMBIzHDgV9Nd1Gg3KbvNYPUp6YNTdKfiZzJ0wam6U/EzmTpg1N0p+JnMnTBqbpT8TOZOmDU3Sn4mcydMGpulPxM5k6YNTdGfiZzJ0wam6M/8PMnTBqyLjP4LOZOmDVvjq4qj7E7GgnjzhRpMbGrpoK2qsFYKqkcXQkgSRE5nDiPYVTEw4xY0latuifZaVvrIq+kiqqc4xStDmnsXKtWazpLZE6xrDoVUiAgICAgICCF5Sal4pqOhjJH08u2d5QOD9Tj6lsydfqmzxxp9ohD66UQQNhizEjDzBbojX3ZpeYroEBAQEBAQbIIJqmZsNPE+WRxwa1jcSVEzERrKYiZ2SKm2DXqdgc8U0H8Mshx/wCoKzWzeHD0jBs37wLt/v0Ptv8A6VX1lPEp7FjeBdvGKL23/wBKetp4k7FkWLcCRxHBa9Xi9Cif9PE6GQ44DnCrMaJTHJxUP+r1tC84iGQOb5MeH9Rj61hzlfqizRgz7TCZLG9xAQEBAQEBBBMoWlbVqv7FuyfGzPj7wh1zONVh3tqFtrszy5FYEBAQEBBsp4JKmdkEDC+SRwa1o75KiZ6Y1lMRrstvY7Yaey0bY2YPncP20uGd54vN5FyMXFnFnWdmylIrD2F5LiAUFHP/AH3axXbjZz53dFvOFQPMUtsmEwyfaUueozrKx5vjV74O8pysDQICAgICAgIIJlC0ra9V/Yt2U42Z8feENuXdR1QttdmeXKrAgICAgIJNk9pmz7IBI8Y/QROePOc3aVlzdtMPTy9cGNbLRC5jWIPGvuyOhspaycvkmcMWxRgE4cZ4gvbCwL4m2ylsSKvG/wDoFJ4hUe01e3oreXn348ICc7ieM4roRDM30HdA8xS2yYTDJ/pO56jOsrDm9oe+DvKcrC0CAgICAgICCAZRpmR3i0Mdji5smGbzLfk4+mzNjz7wiFxew1ZAc3HajNitlY9ng5lYEBAQAgzm4wgluTfDdqoz/wCn7Qsed4Q9sDdZIXOamCgqTZa8v2SVxe7HCTajHvAALrZeP0oYsTnLyc3GvdR9IN9E5oqBiQMxUW2IS3J5KyS7XRrTiWsZjm8pWLOR9NZe+BvKeLA0iAgICAgICCuMp+nbJqydi6GS42ZMxyqgF+0j/wAAt+HszX3cbKiZn7sjvWcVbSFdZbm107cxLXecKOmE9ctrbifxRD1FR0p62wXBnfjdzp0p626nroXTxAtdnkaCCPKqzWdJTFo1heO5Vu8QpOhb8FxO5fy6PTHhsgoqSncXU9NDE4jAmOMNJHqSbWneTSIdCqkQcsluoZXl8tHTve7OXOiaSf0VovaPaJRpD53Lt/iNL0LfgnXfzJ0x4UNNPK6R4Mhw2xzDMu/ERo5kz7t9pz1oJ4dqVF9k13TvJppq76kfWVgzvCjTl+UrDXOahAQEBAQEBBXGU/Ttk1ZOxdDJcbMmZ5VQG/6ROoFvw9ma+7zsFdR9IGCD6CDbTd0w+kb1hRO0rV3h+jV886ogICAgwg/PEn+a/WK+ijZy53ddp7sGqVS+y1U6yaaau+pH1lYc7wo0ZflZYa5zUICAgICAgIK4yn6dsmrJ2LoZLjZkzHKqA34f3gdQLfh7M193AArqM4IGCD6CJ0ZCDo+t1XjU/Su+Kjpr4W6p8ppkqnmlvtSJZpHj6tjg55P4gsWerEUjRoy0zNp1WoFy2xg8CiRSmzCpnZsouTWTytaJswbIQOALt5ate1X2YMWZi8vIFXVeMz9IV79NfDz6p8tQUodlr7rGqVW+ya7pzk10zdtRnWVgzvCjTgcpWGuc1CAgICAgICCuMp+nbJqydi6GS42ZMxyqgV87vOoFvw9ma+7gV1GUSyEGQEGQFKWcCgm+SfT1T+WPvBYc/wAI/tpy3KVrrlNjB4FEikNmX3qufpuwLu5b9mrn4vOXkAL2eb6CDrtndQ1Sq32WhN8m2mLt6NnWVgzvCjTgcpWGuc0iAgICAgICCucp2nbJqydi6GS42/3lkzHKqBXzu86gW+k+zNfdwYK6r6CAgyApS+gEGVAm2SjT1T+WPvBYc/wj+2nLcpWsuW2MHgUSKS2Y/em5+m7Au7lv2aufi85eQAvZ5sgIl123uoapVL7JjdN8m2mLt6NnWVhzvCrTgcrLCXOaRAQEBAQEBBXOU7Tlk1ZOxdHJcLf7yyZjlVA733edQLdTZmvu4Qrqs4IM4KUsgIPoKBnBBNclOnan8sfeCw5/hH9tOW5StVctsYPAokUpsxH+Kbl6bsC7uW/Zq5+Lzl44C9lH0g6rb3UNUqmJsmN02ybaYu3o2dZWHO8KtGByssJc5qEBAQEBAQEFc5TtOWXVk7F0clwt/vLJmOVUEvQ/t2PGwLdh7M993CvRR9AIllBkKBkIMolNclWnan8sfeCw5/hH9tGW5StQLltjBUSKW2Yfei5em7Au7lv2aufi85eOvZQQdVt7qGqVW+yY3TbJtpe7ajOsrBneFWjA5SsJc5qEBAQEBAQEFf5V6d7YbbcWAkQTFjsO9jnHukesLfkbe9q+WXMxtZCbxB9PCypiz4DPh4J763UnSdHhaNfd5GC9nmygyoGQgyAiX0AgmmSvTtT+W/8AQWLP8I/toy3KVprlNjBUSKW2Yfei5em7Au7lv2aufi85eOvZQQejbohHG6aTMCM3mXnedZ0WiE2yXU7nR3GveM0sojaePDOfeCwZ63vWrRl43lO1gaRAQEBAQEBBxXe3Q3W3VFFUg/RTNwJHC094jzFWpecO0Wj+FbVi0aSp6ogqtj1a63XNp2gJ+ilw+y5vGPJ1Ls1tXGr1UYJiaT0y0T2tkv7Sle0B2fA52nzFWjE03RNYnZym21XgNPmcFfrqjpk3NqvAHtBOuDplkW6p8Ae0E66p6ZfW59T4A9oJ11OmTc+p8Ac6ddTplthpq6BxdA58RIwJZJtSeZRNqTumImNm7bXbxup/mXfFV/T8R/w+pnb3bxup/mXfFT+n4j/h9TQ+lq5Hl8h27zwuc/En1q3VWNkaS+fqNR4LedOup0y6YaBsf26hwIHe7ypN9faExDfS01TfaxlvtzCQcNu/D7LW8Z8nWq2tXCr12Wis3nSFuWi3xWq3w0UA+xE3DHvuPfJ85zrjXvN7TaW2tYrGkO1VWEBAQEBAQEBBw3W0UN2pvq9wp2TM/CXcLTxg8IKvTEthzrWVbVi26F1WTd0bybVdpI2ngZMzHD1jDqWyue+dWecv4lq3h3vlWm6M/BW9ZhfE7F/JvDvXKtN0ZT1uH8TsX8m8O9cqU3RlPW4XxOxfyyNgd55UpujPwT1uF8TsX8m8S88p03Rn4J63C+J2L+TeHeOU6boynrcL4nYv5N4l45TpujKetwvidi/lneJeeU6boynrcL4nYv5N4l55TpujKetwvidi/k3iXjlSm6MqfW4XxOxfy3UuTt0jwbldHyN8CFuGPrOPUqWz2nCqYy/mUxtVporTTiCggbEzhcRwuPGTwlY74lsSdbTq961isaQ7lRYQEBAQf//Z"/>
          <p:cNvSpPr>
            <a:spLocks noChangeAspect="1" noChangeArrowheads="1"/>
          </p:cNvSpPr>
          <p:nvPr/>
        </p:nvSpPr>
        <p:spPr bwMode="auto">
          <a:xfrm>
            <a:off x="155575" y="-579438"/>
            <a:ext cx="18288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AutoShape 4" descr="data:image/jpeg;base64,/9j/4AAQSkZJRgABAQAAAQABAAD/2wCEAAkGBwgHBgkIBwgKCgkLDRYPDQwMDRsUFRAWIB0iIiAdHx8kKDQsJCYxJx8fLT0tMTU3Ojo6Iys/RD84QzQ5OjcBCgoKDQwNGg8PGjclHyU3Nzc3Nzc3Nzc3Nzc3Nzc3Nzc3Nzc3Nzc3Nzc3Nzc3Nzc3Nzc3Nzc3Nzc3Nzc3Nzc3N//AABEIAIAAwAMBEQACEQEDEQH/xAAcAAEAAgMBAQEAAAAAAAAAAAAABgcBAwQFAgj/xABLEAABAwIBBAsMBwUJAQAAAAABAAIDBAURByE1cgYSFRYxUVWRk7HBNEFSVGFxc4GSstHiExQiNkJ0oSMyYpTSJCUmM0RTgqLCF//EABoBAQADAQEBAAAAAAAAAAAAAAABAgQFAwb/xAAqEQEAAgAFAwMDBQEAAAAAAAAAAQIDBBExMhITURQhUiJhYiMzQXHwkf/aAAwDAQACEQMRAD8AvFAQEBAQc9ZWU1FAZ6uZkMTeFzzgFNYm06QiZiN0Wqtn1E2QsoqOepw/EcGA9Z/Raq5S8xrM6PKceP4ad/dRyLJ0vyq3o/yV7/2N/dRyLJ0vyp6T8jvfY391HIsnS/KnpPyO99jf3UciydL8qek/I732N/dRyLJ0vyp6T8jvfY391HIsnS/KnpPyO99jf3UciydL8qek/I732Y391HIsnS/Kno/yO99jf5PyLJ0vyqfR/kd77M7+5+Rn9L8qj0f5He+zdSbPaN8gZW0c9Nj+IHbgdR/RVtk7R7xOqYx4/mEqo6ynrYGz0kzJY3cDmHELLNZrOkvaJidm9QkQEBAQEBAQEHPX1kVDRzVVQ7axRNLnFTWs2tFYRM6Rqqy4VtVshrDU1b3Ngaf2UQOZo8naV1sPDjCjSN2S1pvOsuaWshp/sQMBIzHDgV9Nd1Gg3KbvNYPUp6YNTdKfiZzJ0wam6U/EzmTpg1N0p+JnMnTBqbpT8TOZOmDU3Sn4mcydMGpulPxM5k6YNTdGfiZzJ0wam6M/8PMnTBqyLjP4LOZOmDVvjq4qj7E7GgnjzhRpMbGrpoK2qsFYKqkcXQkgSRE5nDiPYVTEw4xY0latuifZaVvrIq+kiqqc4xStDmnsXKtWazpLZE6xrDoVUiAgICAgICCF5Sal4pqOhjJH08u2d5QOD9Tj6lsydfqmzxxp9ohD66UQQNhizEjDzBbojX3ZpeYroEBAQEBAQbIIJqmZsNPE+WRxwa1jcSVEzERrKYiZ2SKm2DXqdgc8U0H8Mshx/wCoKzWzeHD0jBs37wLt/v0Ptv8A6VX1lPEp7FjeBdvGKL23/wBKetp4k7FkWLcCRxHBa9Xi9Cif9PE6GQ44DnCrMaJTHJxUP+r1tC84iGQOb5MeH9Rj61hzlfqizRgz7TCZLG9xAQEBAQEBBBMoWlbVqv7FuyfGzPj7wh1zONVh3tqFtrszy5FYEBAQEBBsp4JKmdkEDC+SRwa1o75KiZ6Y1lMRrstvY7Yaey0bY2YPncP20uGd54vN5FyMXFnFnWdmylIrD2F5LiAUFHP/AH3axXbjZz53dFvOFQPMUtsmEwyfaUueozrKx5vjV74O8pysDQICAgICAgIIJlC0ra9V/Yt2U42Z8feENuXdR1QttdmeXKrAgICAgIJNk9pmz7IBI8Y/QROePOc3aVlzdtMPTy9cGNbLRC5jWIPGvuyOhspaycvkmcMWxRgE4cZ4gvbCwL4m2ylsSKvG/wDoFJ4hUe01e3oreXn348ICc7ieM4roRDM30HdA8xS2yYTDJ/pO56jOsrDm9oe+DvKcrC0CAgICAgICCAZRpmR3i0Mdji5smGbzLfk4+mzNjz7wiFxew1ZAc3HajNitlY9ng5lYEBAQAgzm4wgluTfDdqoz/wCn7Qsed4Q9sDdZIXOamCgqTZa8v2SVxe7HCTajHvAALrZeP0oYsTnLyc3GvdR9IN9E5oqBiQMxUW2IS3J5KyS7XRrTiWsZjm8pWLOR9NZe+BvKeLA0iAgICAgICCuMp+nbJqydi6GS42ZMxyqgF+0j/wAAt+HszX3cbKiZn7sjvWcVbSFdZbm107cxLXecKOmE9ctrbifxRD1FR0p62wXBnfjdzp0p626nroXTxAtdnkaCCPKqzWdJTFo1heO5Vu8QpOhb8FxO5fy6PTHhsgoqSncXU9NDE4jAmOMNJHqSbWneTSIdCqkQcsluoZXl8tHTve7OXOiaSf0VovaPaJRpD53Lt/iNL0LfgnXfzJ0x4UNNPK6R4Mhw2xzDMu/ERo5kz7t9pz1oJ4dqVF9k13TvJppq76kfWVgzvCjTl+UrDXOahAQEBAQEBBXGU/Ttk1ZOxdDJcbMmZ5VQG/6ROoFvw9ma+7zsFdR9IGCD6CDbTd0w+kb1hRO0rV3h+jV886ogICAgwg/PEn+a/WK+ijZy53ddp7sGqVS+y1U6yaaau+pH1lYc7wo0ZflZYa5zUICAgICAgIK4yn6dsmrJ2LoZLjZkzHKqA34f3gdQLfh7M193AArqM4IGCD6CJ0ZCDo+t1XjU/Su+Kjpr4W6p8ppkqnmlvtSJZpHj6tjg55P4gsWerEUjRoy0zNp1WoFy2xg8CiRSmzCpnZsouTWTytaJswbIQOALt5ate1X2YMWZi8vIFXVeMz9IV79NfDz6p8tQUodlr7rGqVW+ya7pzk10zdtRnWVgzvCjTgcpWGuc1CAgICAgICCuMp+nbJqydi6GS42ZMxyqgV87vOoFvw9ma+7gV1GUSyEGQEGQFKWcCgm+SfT1T+WPvBYc/wAI/tpy3KVrrlNjB4FEikNmX3qufpuwLu5b9mrn4vOXkAL2eb6CDrtndQ1Sq32WhN8m2mLt6NnWVgzvCjTgcpWGuc0iAgICAgICCucp2nbJqydi6GS42/3lkzHKqBXzu86gW+k+zNfdwYK6r6CAgyApS+gEGVAm2SjT1T+WPvBYc/wj+2nLcpWsuW2MHgUSKS2Y/em5+m7Au7lv2aufi85eQAvZ5sgIl123uoapVL7JjdN8m2mLt6NnWVhzvCrTgcrLCXOaRAQEBAQEBBXOU7Tlk1ZOxdHJcLf7yyZjlVA733edQLdTZmvu4Qrqs4IM4KUsgIPoKBnBBNclOnan8sfeCw5/hH9tOW5StVctsYPAokUpsxH+Kbl6bsC7uW/Zq5+Lzl44C9lH0g6rb3UNUqmJsmN02ybaYu3o2dZWHO8KtGByssJc5qEBAQEBAQEFc5TtOWXVk7F0clwt/vLJmOVUEvQ/t2PGwLdh7M993CvRR9AIllBkKBkIMolNclWnan8sfeCw5/hH9tGW5StQLltjBUSKW2Yfei5em7Au7lv2aufi85eOvZQQdVt7qGqVW+yY3TbJtpe7ajOsrBneFWjA5SsJc5qEBAQEBAQEFf5V6d7YbbcWAkQTFjsO9jnHukesLfkbe9q+WXMxtZCbxB9PCypiz4DPh4J763UnSdHhaNfd5GC9nmygyoGQgyAiX0AgmmSvTtT+W/8AQWLP8I/toy3KVprlNjBUSKW2Yfei5em7Au7lv2aufi85eOvZQQejbohHG6aTMCM3mXnedZ0WiE2yXU7nR3GveM0sojaePDOfeCwZ63vWrRl43lO1gaRAQEBAQEBBxXe3Q3W3VFFUg/RTNwJHC094jzFWpecO0Wj+FbVi0aSp6ogqtj1a63XNp2gJ+ilw+y5vGPJ1Ls1tXGr1UYJiaT0y0T2tkv7Sle0B2fA52nzFWjE03RNYnZym21XgNPmcFfrqjpk3NqvAHtBOuDplkW6p8Ae0E66p6ZfW59T4A9oJ11OmTc+p8Ac6ddTplthpq6BxdA58RIwJZJtSeZRNqTumImNm7bXbxup/mXfFV/T8R/w+pnb3bxup/mXfFT+n4j/h9TQ+lq5Hl8h27zwuc/En1q3VWNkaS+fqNR4LedOup0y6YaBsf26hwIHe7ypN9faExDfS01TfaxlvtzCQcNu/D7LW8Z8nWq2tXCr12Wis3nSFuWi3xWq3w0UA+xE3DHvuPfJ85zrjXvN7TaW2tYrGkO1VWEBAQEBAQEBBw3W0UN2pvq9wp2TM/CXcLTxg8IKvTEthzrWVbVi26F1WTd0bybVdpI2ngZMzHD1jDqWyue+dWecv4lq3h3vlWm6M/BW9ZhfE7F/JvDvXKtN0ZT1uH8TsX8m8O9cqU3RlPW4XxOxfyyNgd55UpujPwT1uF8TsX8m8S88p03Rn4J63C+J2L+TeHeOU6boynrcL4nYv5N4l45TpujKetwvidi/lneJeeU6boynrcL4nYv5N4l55TpujKetwvidi/k3iXjlSm6MqfW4XxOxfy3UuTt0jwbldHyN8CFuGPrOPUqWz2nCqYy/mUxtVporTTiCggbEzhcRwuPGTwlY74lsSdbTq961isaQ7lRYQEBAQf//Z"/>
          <p:cNvSpPr>
            <a:spLocks noChangeAspect="1" noChangeArrowheads="1"/>
          </p:cNvSpPr>
          <p:nvPr/>
        </p:nvSpPr>
        <p:spPr bwMode="auto">
          <a:xfrm>
            <a:off x="307975" y="-427038"/>
            <a:ext cx="18288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AutoShape 6" descr="data:image/jpeg;base64,/9j/4AAQSkZJRgABAQAAAQABAAD/2wCEAAkGBwgHBgkIBwgKCgkLDRYPDQwMDRsUFRAWIB0iIiAdHx8kKDQsJCYxJx8fLT0tMTU3Ojo6Iys/RD84QzQ5OjcBCgoKDQwNGg8PGjclHyU3Nzc3Nzc3Nzc3Nzc3Nzc3Nzc3Nzc3Nzc3Nzc3Nzc3Nzc3Nzc3Nzc3Nzc3Nzc3Nzc3N//AABEIAIAAwAMBEQACEQEDEQH/xAAcAAEAAgMBAQEAAAAAAAAAAAAABgcBAwQFAgj/xABLEAABAwIBBAsMBwUJAQAAAAABAAIDBAURByE1cgYSFRYxUVWRk7HBNEFSVGFxc4GSstHiExQiNkJ0oSMyYpTSJCUmM0RTgqLCF//EABoBAQADAQEBAAAAAAAAAAAAAAABAgQFAwb/xAAqEQEAAgAFAwMDBQEAAAAAAAAAAQIDBBExMhITURQhUiJhYiMzQXHwkf/aAAwDAQACEQMRAD8AvFAQEBAQc9ZWU1FAZ6uZkMTeFzzgFNYm06QiZiN0Wqtn1E2QsoqOepw/EcGA9Z/Raq5S8xrM6PKceP4ad/dRyLJ0vyq3o/yV7/2N/dRyLJ0vyp6T8jvfY391HIsnS/KnpPyO99jf3UciydL8qek/I732N/dRyLJ0vyp6T8jvfY391HIsnS/KnpPyO99jf3UciydL8qek/I732Y391HIsnS/Kno/yO99jf5PyLJ0vyqfR/kd77M7+5+Rn9L8qj0f5He+zdSbPaN8gZW0c9Nj+IHbgdR/RVtk7R7xOqYx4/mEqo6ynrYGz0kzJY3cDmHELLNZrOkvaJidm9QkQEBAQEBAQEHPX1kVDRzVVQ7axRNLnFTWs2tFYRM6Rqqy4VtVshrDU1b3Ngaf2UQOZo8naV1sPDjCjSN2S1pvOsuaWshp/sQMBIzHDgV9Nd1Gg3KbvNYPUp6YNTdKfiZzJ0wam6U/EzmTpg1N0p+JnMnTBqbpT8TOZOmDU3Sn4mcydMGpulPxM5k6YNTdGfiZzJ0wam6M/8PMnTBqyLjP4LOZOmDVvjq4qj7E7GgnjzhRpMbGrpoK2qsFYKqkcXQkgSRE5nDiPYVTEw4xY0latuifZaVvrIq+kiqqc4xStDmnsXKtWazpLZE6xrDoVUiAgICAgICCF5Sal4pqOhjJH08u2d5QOD9Tj6lsydfqmzxxp9ohD66UQQNhizEjDzBbojX3ZpeYroEBAQEBAQbIIJqmZsNPE+WRxwa1jcSVEzERrKYiZ2SKm2DXqdgc8U0H8Mshx/wCoKzWzeHD0jBs37wLt/v0Ptv8A6VX1lPEp7FjeBdvGKL23/wBKetp4k7FkWLcCRxHBa9Xi9Cif9PE6GQ44DnCrMaJTHJxUP+r1tC84iGQOb5MeH9Rj61hzlfqizRgz7TCZLG9xAQEBAQEBBBMoWlbVqv7FuyfGzPj7wh1zONVh3tqFtrszy5FYEBAQEBBsp4JKmdkEDC+SRwa1o75KiZ6Y1lMRrstvY7Yaey0bY2YPncP20uGd54vN5FyMXFnFnWdmylIrD2F5LiAUFHP/AH3axXbjZz53dFvOFQPMUtsmEwyfaUueozrKx5vjV74O8pysDQICAgICAgIIJlC0ra9V/Yt2U42Z8feENuXdR1QttdmeXKrAgICAgIJNk9pmz7IBI8Y/QROePOc3aVlzdtMPTy9cGNbLRC5jWIPGvuyOhspaycvkmcMWxRgE4cZ4gvbCwL4m2ylsSKvG/wDoFJ4hUe01e3oreXn348ICc7ieM4roRDM30HdA8xS2yYTDJ/pO56jOsrDm9oe+DvKcrC0CAgICAgICCAZRpmR3i0Mdji5smGbzLfk4+mzNjz7wiFxew1ZAc3HajNitlY9ng5lYEBAQAgzm4wgluTfDdqoz/wCn7Qsed4Q9sDdZIXOamCgqTZa8v2SVxe7HCTajHvAALrZeP0oYsTnLyc3GvdR9IN9E5oqBiQMxUW2IS3J5KyS7XRrTiWsZjm8pWLOR9NZe+BvKeLA0iAgICAgICCuMp+nbJqydi6GS42ZMxyqgF+0j/wAAt+HszX3cbKiZn7sjvWcVbSFdZbm107cxLXecKOmE9ctrbifxRD1FR0p62wXBnfjdzp0p626nroXTxAtdnkaCCPKqzWdJTFo1heO5Vu8QpOhb8FxO5fy6PTHhsgoqSncXU9NDE4jAmOMNJHqSbWneTSIdCqkQcsluoZXl8tHTve7OXOiaSf0VovaPaJRpD53Lt/iNL0LfgnXfzJ0x4UNNPK6R4Mhw2xzDMu/ERo5kz7t9pz1oJ4dqVF9k13TvJppq76kfWVgzvCjTl+UrDXOahAQEBAQEBBXGU/Ttk1ZOxdDJcbMmZ5VQG/6ROoFvw9ma+7zsFdR9IGCD6CDbTd0w+kb1hRO0rV3h+jV886ogICAgwg/PEn+a/WK+ijZy53ddp7sGqVS+y1U6yaaau+pH1lYc7wo0ZflZYa5zUICAgICAgIK4yn6dsmrJ2LoZLjZkzHKqA34f3gdQLfh7M193AArqM4IGCD6CJ0ZCDo+t1XjU/Su+Kjpr4W6p8ppkqnmlvtSJZpHj6tjg55P4gsWerEUjRoy0zNp1WoFy2xg8CiRSmzCpnZsouTWTytaJswbIQOALt5ate1X2YMWZi8vIFXVeMz9IV79NfDz6p8tQUodlr7rGqVW+ya7pzk10zdtRnWVgzvCjTgcpWGuc1CAgICAgICCuMp+nbJqydi6GS42ZMxyqgV87vOoFvw9ma+7gV1GUSyEGQEGQFKWcCgm+SfT1T+WPvBYc/wAI/tpy3KVrrlNjB4FEikNmX3qufpuwLu5b9mrn4vOXkAL2eb6CDrtndQ1Sq32WhN8m2mLt6NnWVgzvCjTgcpWGuc0iAgICAgICCucp2nbJqydi6GS42/3lkzHKqBXzu86gW+k+zNfdwYK6r6CAgyApS+gEGVAm2SjT1T+WPvBYc/wj+2nLcpWsuW2MHgUSKS2Y/em5+m7Au7lv2aufi85eQAvZ5sgIl123uoapVL7JjdN8m2mLt6NnWVhzvCrTgcrLCXOaRAQEBAQEBBXOU7Tlk1ZOxdHJcLf7yyZjlVA733edQLdTZmvu4Qrqs4IM4KUsgIPoKBnBBNclOnan8sfeCw5/hH9tOW5StVctsYPAokUpsxH+Kbl6bsC7uW/Zq5+Lzl44C9lH0g6rb3UNUqmJsmN02ybaYu3o2dZWHO8KtGByssJc5qEBAQEBAQEFc5TtOWXVk7F0clwt/vLJmOVUEvQ/t2PGwLdh7M993CvRR9AIllBkKBkIMolNclWnan8sfeCw5/hH9tGW5StQLltjBUSKW2Yfei5em7Au7lv2aufi85eOvZQQdVt7qGqVW+yY3TbJtpe7ajOsrBneFWjA5SsJc5qEBAQEBAQEFf5V6d7YbbcWAkQTFjsO9jnHukesLfkbe9q+WXMxtZCbxB9PCypiz4DPh4J763UnSdHhaNfd5GC9nmygyoGQgyAiX0AgmmSvTtT+W/8AQWLP8I/toy3KVprlNjBUSKW2Yfei5em7Au7lv2aufi85eOvZQQejbohHG6aTMCM3mXnedZ0WiE2yXU7nR3GveM0sojaePDOfeCwZ63vWrRl43lO1gaRAQEBAQEBBxXe3Q3W3VFFUg/RTNwJHC094jzFWpecO0Wj+FbVi0aSp6ogqtj1a63XNp2gJ+ilw+y5vGPJ1Ls1tXGr1UYJiaT0y0T2tkv7Sle0B2fA52nzFWjE03RNYnZym21XgNPmcFfrqjpk3NqvAHtBOuDplkW6p8Ae0E66p6ZfW59T4A9oJ11OmTc+p8Ac6ddTplthpq6BxdA58RIwJZJtSeZRNqTumImNm7bXbxup/mXfFV/T8R/w+pnb3bxup/mXfFT+n4j/h9TQ+lq5Hl8h27zwuc/En1q3VWNkaS+fqNR4LedOup0y6YaBsf26hwIHe7ypN9faExDfS01TfaxlvtzCQcNu/D7LW8Z8nWq2tXCr12Wis3nSFuWi3xWq3w0UA+xE3DHvuPfJ85zrjXvN7TaW2tYrGkO1VWEBAQEBAQEBBw3W0UN2pvq9wp2TM/CXcLTxg8IKvTEthzrWVbVi26F1WTd0bybVdpI2ngZMzHD1jDqWyue+dWecv4lq3h3vlWm6M/BW9ZhfE7F/JvDvXKtN0ZT1uH8TsX8m8O9cqU3RlPW4XxOxfyyNgd55UpujPwT1uF8TsX8m8S88p03Rn4J63C+J2L+TeHeOU6boynrcL4nYv5N4l45TpujKetwvidi/lneJeeU6boynrcL4nYv5N4l55TpujKetwvidi/k3iXjlSm6MqfW4XxOxfy3UuTt0jwbldHyN8CFuGPrOPUqWz2nCqYy/mUxtVporTTiCggbEzhcRwuPGTwlY74lsSdbTq961isaQ7lRYQEBAQf//Z"/>
          <p:cNvSpPr>
            <a:spLocks noChangeAspect="1" noChangeArrowheads="1"/>
          </p:cNvSpPr>
          <p:nvPr/>
        </p:nvSpPr>
        <p:spPr bwMode="auto">
          <a:xfrm>
            <a:off x="460375" y="-274638"/>
            <a:ext cx="18288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970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97163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30723" name="Picture 2" descr="http://www.avoiceformen.com/portal/wp-content/uploads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5025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1295400"/>
            <a:ext cx="7680325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Our students are using technology everywhere in their lives:</a:t>
            </a:r>
          </a:p>
          <a:p>
            <a:pPr lvl="3">
              <a:buFont typeface="Wingdings" pitchFamily="1" charset="2"/>
              <a:buChar char="§"/>
              <a:defRPr/>
            </a:pPr>
            <a:r>
              <a:rPr lang="en-US" sz="2400" dirty="0" smtClean="0"/>
              <a:t>At home</a:t>
            </a:r>
          </a:p>
          <a:p>
            <a:pPr lvl="3">
              <a:buFont typeface="Wingdings" pitchFamily="1" charset="2"/>
              <a:buChar char="§"/>
              <a:defRPr/>
            </a:pPr>
            <a:r>
              <a:rPr lang="en-US" sz="2400" dirty="0" smtClean="0"/>
              <a:t>On the road</a:t>
            </a:r>
          </a:p>
          <a:p>
            <a:pPr lvl="3">
              <a:buFont typeface="Wingdings" pitchFamily="1" charset="2"/>
              <a:buChar char="§"/>
              <a:defRPr/>
            </a:pPr>
            <a:r>
              <a:rPr lang="en-US" sz="2400" dirty="0" smtClean="0"/>
              <a:t>In class</a:t>
            </a:r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82% of Generation Y is connected wirelessly.</a:t>
            </a:r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Do we, as faculty, attempt to prevent their use of technology in the classroom, or do we find a way to incorporate it into our lesson plans?</a:t>
            </a:r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If the latter, what are some of the options available?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Dilemma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1447800"/>
            <a:ext cx="7680325" cy="4724400"/>
          </a:xfrm>
        </p:spPr>
        <p:txBody>
          <a:bodyPr/>
          <a:lstStyle/>
          <a:p>
            <a:r>
              <a:rPr lang="en-US" altLang="en-US" sz="2800" smtClean="0"/>
              <a:t>We, and our students, are already using technology for class purposes:</a:t>
            </a:r>
          </a:p>
          <a:p>
            <a:pPr lvl="3"/>
            <a:r>
              <a:rPr lang="en-US" altLang="en-US" sz="2400" smtClean="0"/>
              <a:t>PowerPoint lectures</a:t>
            </a:r>
          </a:p>
          <a:p>
            <a:pPr lvl="3"/>
            <a:r>
              <a:rPr lang="en-US" altLang="en-US" sz="2400" smtClean="0"/>
              <a:t>ScanTron testing</a:t>
            </a:r>
          </a:p>
          <a:p>
            <a:pPr lvl="3"/>
            <a:r>
              <a:rPr lang="en-US" altLang="en-US" sz="2400" smtClean="0"/>
              <a:t>Internet searches</a:t>
            </a:r>
          </a:p>
          <a:p>
            <a:r>
              <a:rPr lang="en-US" altLang="en-US" sz="2800" smtClean="0"/>
              <a:t>Is it fair for us to prohibit the use of technology in the classroom?</a:t>
            </a:r>
          </a:p>
          <a:p>
            <a:r>
              <a:rPr lang="en-US" altLang="en-US" sz="2800" smtClean="0"/>
              <a:t>Our students are “connected” 24/7.  Should we expect them to disengage for our classes?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Our Use of Technology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487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Issues with Technology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267200"/>
          </a:xfrm>
        </p:spPr>
        <p:txBody>
          <a:bodyPr/>
          <a:lstStyle/>
          <a:p>
            <a:r>
              <a:rPr lang="en-US" altLang="en-US" sz="2300" smtClean="0"/>
              <a:t>Average student uses digital device almost 11 times during class throughout the day for non-class purposes (McCoy, 2013)</a:t>
            </a:r>
          </a:p>
          <a:p>
            <a:r>
              <a:rPr lang="en-US" altLang="en-US" sz="2300" smtClean="0"/>
              <a:t>30% of instructors have no policy regarding use of digital devices, but most students indicated that they thought instructors should have one (McCoy, 2013)</a:t>
            </a:r>
          </a:p>
          <a:p>
            <a:r>
              <a:rPr lang="en-US" altLang="en-US" sz="2300" smtClean="0"/>
              <a:t>Research shows that students who actively text during class do worse on quizzes specifically designed to measure content about that class (Froese, 2012)</a:t>
            </a:r>
          </a:p>
          <a:p>
            <a:r>
              <a:rPr lang="en-US" altLang="en-US" sz="2300" smtClean="0"/>
              <a:t>The current generation of students are known as “Digital Natives” for a reason, they’ve grown up </a:t>
            </a:r>
            <a:r>
              <a:rPr lang="en-US" altLang="en-US" sz="2300" i="1" smtClean="0"/>
              <a:t>always</a:t>
            </a:r>
            <a:r>
              <a:rPr lang="en-US" altLang="en-US" sz="2300" smtClean="0"/>
              <a:t> knowing and using technology.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7680325" cy="4724400"/>
          </a:xfrm>
        </p:spPr>
        <p:txBody>
          <a:bodyPr/>
          <a:lstStyle/>
          <a:p>
            <a:r>
              <a:rPr lang="en-US" altLang="en-US" sz="2800" smtClean="0"/>
              <a:t>Our schools are already using technology:</a:t>
            </a:r>
          </a:p>
          <a:p>
            <a:pPr lvl="3"/>
            <a:r>
              <a:rPr lang="en-US" altLang="en-US" sz="2400" smtClean="0"/>
              <a:t>Desire2Learn</a:t>
            </a:r>
          </a:p>
          <a:p>
            <a:pPr lvl="3"/>
            <a:r>
              <a:rPr lang="en-US" altLang="en-US" sz="2400" smtClean="0"/>
              <a:t>TurnItIn – Originality Report and GradeMark</a:t>
            </a:r>
          </a:p>
          <a:p>
            <a:pPr lvl="3"/>
            <a:r>
              <a:rPr lang="en-US" altLang="en-US" sz="2400" smtClean="0"/>
              <a:t>Wimba</a:t>
            </a:r>
          </a:p>
          <a:p>
            <a:pPr lvl="3"/>
            <a:r>
              <a:rPr lang="en-US" altLang="en-US" sz="2400" smtClean="0"/>
              <a:t>Video Conferencing</a:t>
            </a:r>
          </a:p>
          <a:p>
            <a:pPr lvl="3"/>
            <a:r>
              <a:rPr lang="en-US" altLang="en-US" sz="2400" smtClean="0"/>
              <a:t>Echo 360 (“GPC Rewind”)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University Technology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838200"/>
            <a:ext cx="7680325" cy="4724400"/>
          </a:xfrm>
        </p:spPr>
        <p:txBody>
          <a:bodyPr/>
          <a:lstStyle/>
          <a:p>
            <a:r>
              <a:rPr lang="en-US" altLang="en-US" sz="2800" smtClean="0"/>
              <a:t>If we permit technology in the classroom, we may wish to limit its use.  Some options include:</a:t>
            </a:r>
          </a:p>
          <a:p>
            <a:pPr lvl="3"/>
            <a:r>
              <a:rPr lang="en-US" altLang="en-US" sz="2400" smtClean="0"/>
              <a:t>Requiring technology users to sit in the back of the classroom so as not to disturb/distract others</a:t>
            </a:r>
          </a:p>
          <a:p>
            <a:pPr lvl="3"/>
            <a:r>
              <a:rPr lang="en-US" altLang="en-US" sz="2400" smtClean="0"/>
              <a:t>Requiring technology users to sit in the front of the classroom so as to be revealed when using technology.</a:t>
            </a:r>
          </a:p>
          <a:p>
            <a:pPr lvl="3"/>
            <a:r>
              <a:rPr lang="en-US" altLang="en-US" sz="2400" smtClean="0"/>
              <a:t>Allowing students to establish a classroom technology use policy, including “punishment” for violation.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334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Control Options</a:t>
            </a:r>
            <a:endParaRPr lang="en-US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25900"/>
            <a:ext cx="25146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95400" y="1219200"/>
            <a:ext cx="7680325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Classroom Response Systems allow “polling” of the audience.  Some have proprietary systems, others provide “apps” for “smart phones”.  Instant analysis.</a:t>
            </a:r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 smtClean="0"/>
              <a:t>Options include:</a:t>
            </a:r>
          </a:p>
          <a:p>
            <a:pPr marL="801688" lvl="2" indent="-457200">
              <a:buFont typeface="Wingdings" pitchFamily="1" charset="2"/>
              <a:buChar char="§"/>
              <a:defRPr/>
            </a:pPr>
            <a:r>
              <a:rPr lang="en-US" dirty="0" err="1" smtClean="0"/>
              <a:t>i</a:t>
            </a:r>
            <a:r>
              <a:rPr lang="en-US" dirty="0" smtClean="0"/>
              <a:t>&gt;clicker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http://www1.iclicker.com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marL="801688" lvl="2" indent="-457200">
              <a:buFont typeface="Wingdings" pitchFamily="1" charset="2"/>
              <a:buChar char="§"/>
              <a:defRPr/>
            </a:pPr>
            <a:r>
              <a:rPr lang="en-US" dirty="0"/>
              <a:t>Top Hat (</a:t>
            </a:r>
            <a:r>
              <a:rPr lang="en-US" dirty="0">
                <a:hlinkClick r:id="rId3"/>
              </a:rPr>
              <a:t>https://tophat.com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marL="801688" lvl="2" indent="-457200">
              <a:buFont typeface="Wingdings" pitchFamily="1" charset="2"/>
              <a:buChar char="§"/>
              <a:defRPr/>
            </a:pPr>
            <a:r>
              <a:rPr lang="en-US" dirty="0" smtClean="0"/>
              <a:t>Turning </a:t>
            </a:r>
            <a:r>
              <a:rPr lang="en-US" dirty="0"/>
              <a:t>Point (</a:t>
            </a:r>
            <a:r>
              <a:rPr lang="en-US" dirty="0">
                <a:hlinkClick r:id="rId4"/>
              </a:rPr>
              <a:t>http://www.turningtechnologies.com/</a:t>
            </a:r>
            <a:r>
              <a:rPr lang="en-US" dirty="0"/>
              <a:t>)</a:t>
            </a:r>
          </a:p>
          <a:p>
            <a:pPr marL="801688" lvl="2" indent="-457200">
              <a:buFont typeface="Wingdings" pitchFamily="1" charset="2"/>
              <a:buChar char="§"/>
              <a:defRPr/>
            </a:pPr>
            <a:r>
              <a:rPr lang="en-US" dirty="0" smtClean="0"/>
              <a:t>Poll </a:t>
            </a:r>
            <a:r>
              <a:rPr lang="en-US" dirty="0"/>
              <a:t>Everywhere (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www.polleverywhere.com/classroom-response-system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Classroom Response Systems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914400"/>
            <a:ext cx="7680325" cy="4114800"/>
          </a:xfrm>
        </p:spPr>
        <p:txBody>
          <a:bodyPr/>
          <a:lstStyle/>
          <a:p>
            <a:r>
              <a:rPr lang="en-US" altLang="en-US" sz="2800" smtClean="0"/>
              <a:t>Base unit and presentation unit provided to faculty at no charge.  Students may either purchase a proprietary response device (~$30-55) or an “app” for their “smart phone” (i&gt;clicker GO ~$10/semester).</a:t>
            </a:r>
          </a:p>
          <a:p>
            <a:r>
              <a:rPr lang="en-US" altLang="en-US" sz="2800" smtClean="0"/>
              <a:t>i&gt;clicker 2 permits multiple choice, short answer (16 characters), matching or numeric answers.</a:t>
            </a:r>
          </a:p>
          <a:p>
            <a:r>
              <a:rPr lang="en-US" altLang="en-US" sz="2800" smtClean="0"/>
              <a:t>Supported by many USG schools.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</a:t>
            </a:r>
            <a:r>
              <a:rPr lang="en-US" dirty="0"/>
              <a:t>&gt;clicker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38675"/>
            <a:ext cx="2333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508500"/>
            <a:ext cx="2990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43000" y="1066800"/>
            <a:ext cx="7680325" cy="4724400"/>
          </a:xfrm>
        </p:spPr>
        <p:txBody>
          <a:bodyPr/>
          <a:lstStyle/>
          <a:p>
            <a:r>
              <a:rPr lang="en-US" altLang="en-US" sz="2800" smtClean="0"/>
              <a:t>Cell phone based.  Students use their own device, with text messaging for “dumb” phones and either an “app” or their “browser” on “smart phones”.</a:t>
            </a:r>
          </a:p>
          <a:p>
            <a:r>
              <a:rPr lang="en-US" altLang="en-US" sz="2800" smtClean="0"/>
              <a:t>Working agreement with some publishers, including Pearson.</a:t>
            </a:r>
          </a:p>
          <a:p>
            <a:r>
              <a:rPr lang="en-US" altLang="en-US" sz="2800" smtClean="0"/>
              <a:t>Cost is either $20/semester or $38/five years.</a:t>
            </a:r>
          </a:p>
          <a:p>
            <a:r>
              <a:rPr lang="en-US" altLang="en-US" sz="2800" smtClean="0"/>
              <a:t>Top Hat permits multiple choice, short answer (500 characters), matching or numeric answers.</a:t>
            </a:r>
          </a:p>
          <a:p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 Hat by Monocle</a:t>
            </a:r>
            <a:endParaRPr lang="en-US" dirty="0"/>
          </a:p>
        </p:txBody>
      </p:sp>
      <p:pic>
        <p:nvPicPr>
          <p:cNvPr id="22532" name="Picture 2" descr="http://www.crunchbase.com/assets/images/original/0011/1211/111211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5525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P template">
  <a:themeElements>
    <a:clrScheme name="IS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P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144</TotalTime>
  <Words>905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Wingdings</vt:lpstr>
      <vt:lpstr>Calibri</vt:lpstr>
      <vt:lpstr>Myriad Pro</vt:lpstr>
      <vt:lpstr>ISP template</vt:lpstr>
      <vt:lpstr>Technology in the Classroom Prohibit, Adapt or Adopt?</vt:lpstr>
      <vt:lpstr>The Dilemma</vt:lpstr>
      <vt:lpstr>Our Use of Technology</vt:lpstr>
      <vt:lpstr>Issues with Technology</vt:lpstr>
      <vt:lpstr>University Technology</vt:lpstr>
      <vt:lpstr>Technology Control Options</vt:lpstr>
      <vt:lpstr>Classroom Response Systems</vt:lpstr>
      <vt:lpstr>i&gt;clicker</vt:lpstr>
      <vt:lpstr>Top Hat by Monocle</vt:lpstr>
      <vt:lpstr>Turning Point</vt:lpstr>
      <vt:lpstr>Poll Everywhere</vt:lpstr>
      <vt:lpstr>Ways to Use a Classroom Response System</vt:lpstr>
      <vt:lpstr>Grammarly</vt:lpstr>
      <vt:lpstr>PaperRater</vt:lpstr>
      <vt:lpstr>icivics</vt:lpstr>
      <vt:lpstr>Collaboration/Discussion</vt:lpstr>
      <vt:lpstr>Questions?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the Classroom Prohibit, Adapt or Adopt?</dc:title>
  <dc:creator>Michael B. Shapiro</dc:creator>
  <cp:lastModifiedBy>Michael B. Shapiro</cp:lastModifiedBy>
  <cp:revision>17</cp:revision>
  <cp:lastPrinted>2013-10-29T15:59:42Z</cp:lastPrinted>
  <dcterms:created xsi:type="dcterms:W3CDTF">2013-08-04T20:37:24Z</dcterms:created>
  <dcterms:modified xsi:type="dcterms:W3CDTF">2013-10-29T16:40:45Z</dcterms:modified>
</cp:coreProperties>
</file>