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3" r:id="rId3"/>
    <p:sldId id="258" r:id="rId4"/>
    <p:sldId id="257" r:id="rId5"/>
    <p:sldId id="270" r:id="rId6"/>
    <p:sldId id="262" r:id="rId7"/>
    <p:sldId id="259" r:id="rId8"/>
    <p:sldId id="26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757" autoAdjust="0"/>
  </p:normalViewPr>
  <p:slideViewPr>
    <p:cSldViewPr>
      <p:cViewPr varScale="1">
        <p:scale>
          <a:sx n="76" d="100"/>
          <a:sy n="76" d="100"/>
        </p:scale>
        <p:origin x="-19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78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3F1CC6-A2DA-4E7E-BEAE-4B1BF9BCC09A}" type="datetimeFigureOut">
              <a:rPr lang="en-US" smtClean="0"/>
              <a:t>11/8/2014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9161DB2-BCA1-4F2C-8372-213AFC5C1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9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61DB2-BCA1-4F2C-8372-213AFC5C1E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73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61DB2-BCA1-4F2C-8372-213AFC5C1E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25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study abroad program when I came </a:t>
            </a:r>
            <a:r>
              <a:rPr lang="en-US" dirty="0" smtClean="0"/>
              <a:t>on</a:t>
            </a:r>
            <a:r>
              <a:rPr lang="en-US" baseline="0" dirty="0" smtClean="0"/>
              <a:t> board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Created WISA</a:t>
            </a:r>
          </a:p>
          <a:p>
            <a:endParaRPr lang="en-US" dirty="0"/>
          </a:p>
          <a:p>
            <a:r>
              <a:rPr lang="en-US" dirty="0" smtClean="0"/>
              <a:t>Wanted to give study abroad opportunity to CJ majors (few on the market)</a:t>
            </a:r>
          </a:p>
          <a:p>
            <a:endParaRPr lang="en-US" dirty="0"/>
          </a:p>
          <a:p>
            <a:r>
              <a:rPr lang="en-US" dirty="0" smtClean="0"/>
              <a:t>Also the Caribbean destination is underrepresented here at GSU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61DB2-BCA1-4F2C-8372-213AFC5C1E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75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Wanted to set my program apart from others</a:t>
            </a:r>
          </a:p>
          <a:p>
            <a:endParaRPr lang="en-US" dirty="0"/>
          </a:p>
          <a:p>
            <a:r>
              <a:rPr lang="en-US" dirty="0" smtClean="0"/>
              <a:t>Developing nation, wanted to leave our mark there (meaningful experience)</a:t>
            </a:r>
          </a:p>
          <a:p>
            <a:endParaRPr lang="en-US" dirty="0"/>
          </a:p>
          <a:p>
            <a:r>
              <a:rPr lang="en-US" dirty="0" smtClean="0"/>
              <a:t>Not some fancy beach vacation</a:t>
            </a:r>
          </a:p>
          <a:p>
            <a:endParaRPr lang="en-US" dirty="0"/>
          </a:p>
          <a:p>
            <a:r>
              <a:rPr lang="en-US" dirty="0" smtClean="0"/>
              <a:t>Wanted students to return to the U.S. not just knowledgeable about the course material, but socially and culturally enriched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61DB2-BCA1-4F2C-8372-213AFC5C1E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16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 Real-life, hands on skills unmatched in the classroom</a:t>
            </a:r>
          </a:p>
          <a:p>
            <a:r>
              <a:rPr lang="en-US" dirty="0" smtClean="0"/>
              <a:t>Knowledge that a book just can’t </a:t>
            </a:r>
            <a:r>
              <a:rPr lang="en-US" dirty="0" smtClean="0"/>
              <a:t>teach</a:t>
            </a:r>
          </a:p>
          <a:p>
            <a:r>
              <a:rPr lang="en-US" dirty="0" smtClean="0"/>
              <a:t>Part of what we do as</a:t>
            </a:r>
            <a:r>
              <a:rPr lang="en-US" baseline="0" dirty="0" smtClean="0"/>
              <a:t> criminal justice practitioners is to serve our communities, work with others, collaboration, etc.</a:t>
            </a:r>
          </a:p>
          <a:p>
            <a:r>
              <a:rPr lang="en-US" baseline="0" dirty="0" smtClean="0"/>
              <a:t>(from policing in the community to advocating for clients in court,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)</a:t>
            </a:r>
            <a:endParaRPr lang="en-US" dirty="0" smtClean="0"/>
          </a:p>
          <a:p>
            <a:endParaRPr lang="en-US" dirty="0"/>
          </a:p>
          <a:p>
            <a:pPr marL="232943" indent="-232943">
              <a:buAutoNum type="arabicPeriod" startAt="2"/>
            </a:pPr>
            <a:r>
              <a:rPr lang="en-US" dirty="0" smtClean="0"/>
              <a:t>Classroom = competitive atmosphere</a:t>
            </a:r>
          </a:p>
          <a:p>
            <a:r>
              <a:rPr lang="en-US" dirty="0" smtClean="0"/>
              <a:t>Service learning = encourages teamwork, sense of community, trust building, citizenship</a:t>
            </a:r>
          </a:p>
          <a:p>
            <a:r>
              <a:rPr lang="en-US" dirty="0" smtClean="0"/>
              <a:t>Connects us all</a:t>
            </a:r>
          </a:p>
          <a:p>
            <a:r>
              <a:rPr lang="en-US" dirty="0" smtClean="0"/>
              <a:t>Global </a:t>
            </a:r>
            <a:r>
              <a:rPr lang="en-US" dirty="0" smtClean="0"/>
              <a:t>connectedness,</a:t>
            </a:r>
            <a:r>
              <a:rPr lang="en-US" baseline="0" dirty="0" smtClean="0"/>
              <a:t> collaboration</a:t>
            </a:r>
            <a:endParaRPr lang="en-US" dirty="0" smtClean="0"/>
          </a:p>
          <a:p>
            <a:endParaRPr lang="en-US" dirty="0"/>
          </a:p>
          <a:p>
            <a:pPr marL="232943" indent="-232943">
              <a:buAutoNum type="arabicPeriod" startAt="3"/>
            </a:pPr>
            <a:r>
              <a:rPr lang="en-US" dirty="0" smtClean="0"/>
              <a:t>Positive </a:t>
            </a:r>
            <a:r>
              <a:rPr lang="en-US" dirty="0" smtClean="0"/>
              <a:t>benefits for everyone involved</a:t>
            </a:r>
            <a:endParaRPr lang="en-US" dirty="0" smtClean="0"/>
          </a:p>
          <a:p>
            <a:r>
              <a:rPr lang="en-US" dirty="0" smtClean="0"/>
              <a:t>Building relationships </a:t>
            </a:r>
          </a:p>
          <a:p>
            <a:r>
              <a:rPr lang="en-US" dirty="0" smtClean="0"/>
              <a:t>Rewarding to know students made a difference</a:t>
            </a:r>
          </a:p>
          <a:p>
            <a:r>
              <a:rPr lang="en-US" dirty="0" smtClean="0"/>
              <a:t>Tears at the </a:t>
            </a:r>
            <a:r>
              <a:rPr lang="en-US" dirty="0" smtClean="0"/>
              <a:t>end of our interaction</a:t>
            </a:r>
            <a:endParaRPr lang="en-US" dirty="0" smtClean="0"/>
          </a:p>
          <a:p>
            <a:endParaRPr lang="en-US" dirty="0"/>
          </a:p>
          <a:p>
            <a:pPr marL="232943" indent="-232943">
              <a:buAutoNum type="arabicPeriod" startAt="4"/>
            </a:pPr>
            <a:r>
              <a:rPr lang="en-US" dirty="0" smtClean="0"/>
              <a:t>Helps students appreciate diversity and different worldviews/perspectives</a:t>
            </a:r>
          </a:p>
          <a:p>
            <a:r>
              <a:rPr lang="en-US" dirty="0" smtClean="0"/>
              <a:t>Encourages adaptability, interpersonal/communication skills, foreign language </a:t>
            </a:r>
            <a:r>
              <a:rPr lang="en-US" dirty="0" smtClean="0"/>
              <a:t>skills, leadership skills</a:t>
            </a:r>
            <a:endParaRPr lang="en-US" dirty="0" smtClean="0"/>
          </a:p>
          <a:p>
            <a:r>
              <a:rPr lang="en-US" dirty="0" smtClean="0"/>
              <a:t>Service</a:t>
            </a:r>
            <a:r>
              <a:rPr lang="en-US" baseline="0" dirty="0" smtClean="0"/>
              <a:t> work c</a:t>
            </a:r>
            <a:r>
              <a:rPr lang="en-US" dirty="0" smtClean="0"/>
              <a:t>onnects </a:t>
            </a:r>
            <a:r>
              <a:rPr lang="en-US" dirty="0" smtClean="0"/>
              <a:t>us all/unites us in purpose</a:t>
            </a:r>
          </a:p>
          <a:p>
            <a:r>
              <a:rPr lang="en-US" dirty="0" smtClean="0"/>
              <a:t>Allows students to see themselves within a global context (understand our own culture by looking through other lenses </a:t>
            </a:r>
          </a:p>
          <a:p>
            <a:r>
              <a:rPr lang="en-US" dirty="0" smtClean="0"/>
              <a:t>“</a:t>
            </a:r>
            <a:r>
              <a:rPr lang="en-US" dirty="0" smtClean="0"/>
              <a:t>When in Rome, do as the Romans do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5. Benefits for Faculty</a:t>
            </a:r>
          </a:p>
          <a:p>
            <a:r>
              <a:rPr lang="en-US" dirty="0" smtClean="0"/>
              <a:t>Can</a:t>
            </a:r>
            <a:r>
              <a:rPr lang="en-US" baseline="0" dirty="0" smtClean="0"/>
              <a:t> lead to new avenues for research and publications</a:t>
            </a:r>
          </a:p>
          <a:p>
            <a:r>
              <a:rPr lang="en-US" baseline="0" dirty="0" smtClean="0"/>
              <a:t>Incorporate new innovative techniques to engage students outside the classroom</a:t>
            </a:r>
          </a:p>
          <a:p>
            <a:r>
              <a:rPr lang="en-US" baseline="0" dirty="0" smtClean="0"/>
              <a:t>Help prepare leaders tomorrow</a:t>
            </a:r>
          </a:p>
          <a:p>
            <a:r>
              <a:rPr lang="en-US" baseline="0" dirty="0" smtClean="0"/>
              <a:t>Increase course enrollments, interesting component of the course attracts students</a:t>
            </a:r>
          </a:p>
          <a:p>
            <a:endParaRPr lang="en-US" baseline="0" dirty="0" smtClean="0"/>
          </a:p>
          <a:p>
            <a:pPr marL="228600" indent="-228600">
              <a:buAutoNum type="arabicPeriod" startAt="6"/>
            </a:pPr>
            <a:r>
              <a:rPr lang="en-US" baseline="0" dirty="0" smtClean="0"/>
              <a:t>Benefits for Community Partners</a:t>
            </a:r>
          </a:p>
          <a:p>
            <a:pPr marL="0" indent="0">
              <a:buNone/>
            </a:pPr>
            <a:r>
              <a:rPr lang="en-US" baseline="0" dirty="0" smtClean="0"/>
              <a:t>Brings new ideas and perspectives into their organization</a:t>
            </a:r>
          </a:p>
          <a:p>
            <a:pPr marL="0" indent="0">
              <a:buNone/>
            </a:pPr>
            <a:r>
              <a:rPr lang="en-US" baseline="0" dirty="0" smtClean="0"/>
              <a:t>Provides activities for residents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61DB2-BCA1-4F2C-8372-213AFC5C1E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79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5790"/>
            <a:ext cx="5608320" cy="4803140"/>
          </a:xfrm>
        </p:spPr>
        <p:txBody>
          <a:bodyPr/>
          <a:lstStyle/>
          <a:p>
            <a:r>
              <a:rPr lang="en-US" dirty="0" smtClean="0"/>
              <a:t>Social Work, Psychology</a:t>
            </a:r>
          </a:p>
          <a:p>
            <a:r>
              <a:rPr lang="en-US" dirty="0" smtClean="0"/>
              <a:t> - lend a helping hand/visit local shelter</a:t>
            </a:r>
          </a:p>
          <a:p>
            <a:endParaRPr lang="en-US" dirty="0" smtClean="0"/>
          </a:p>
          <a:p>
            <a:r>
              <a:rPr lang="en-US" dirty="0" smtClean="0"/>
              <a:t>CJ majors</a:t>
            </a:r>
          </a:p>
          <a:p>
            <a:r>
              <a:rPr lang="en-US" dirty="0"/>
              <a:t> </a:t>
            </a:r>
            <a:r>
              <a:rPr lang="en-US" dirty="0" smtClean="0"/>
              <a:t>- Visit local residential drug treatment facility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Collect/Save hotel incidentals and donate to battered women’s shelters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If</a:t>
            </a:r>
            <a:r>
              <a:rPr lang="en-US" baseline="0" dirty="0" smtClean="0"/>
              <a:t> you’re teaching VICTIMOLOGY to POLICING, consider your options</a:t>
            </a:r>
            <a:r>
              <a:rPr lang="en-US" dirty="0" smtClean="0"/>
              <a:t>  </a:t>
            </a:r>
          </a:p>
          <a:p>
            <a:endParaRPr lang="en-US" dirty="0"/>
          </a:p>
          <a:p>
            <a:r>
              <a:rPr lang="en-US" dirty="0" smtClean="0"/>
              <a:t>Nursing</a:t>
            </a:r>
          </a:p>
          <a:p>
            <a:r>
              <a:rPr lang="en-US" dirty="0" smtClean="0"/>
              <a:t>-  Visit local geriatric home, Play cards with them, Help prepare a meal</a:t>
            </a:r>
          </a:p>
          <a:p>
            <a:r>
              <a:rPr lang="en-US" dirty="0" smtClean="0"/>
              <a:t>- Clean out junk closet – recreational room</a:t>
            </a:r>
          </a:p>
          <a:p>
            <a:r>
              <a:rPr lang="en-US" dirty="0" smtClean="0"/>
              <a:t>- Organize a community walking program</a:t>
            </a:r>
          </a:p>
          <a:p>
            <a:endParaRPr lang="en-US" dirty="0"/>
          </a:p>
          <a:p>
            <a:r>
              <a:rPr lang="en-US" dirty="0" smtClean="0"/>
              <a:t>Other</a:t>
            </a:r>
          </a:p>
          <a:p>
            <a:r>
              <a:rPr lang="en-US" dirty="0" smtClean="0"/>
              <a:t>-Spend time mentoring at-risk teenage youths</a:t>
            </a:r>
          </a:p>
          <a:p>
            <a:r>
              <a:rPr lang="en-US" dirty="0" smtClean="0"/>
              <a:t>-Encourage small steps </a:t>
            </a:r>
          </a:p>
          <a:p>
            <a:r>
              <a:rPr lang="en-US" dirty="0" smtClean="0"/>
              <a:t>-Try new things, new menu choices (</a:t>
            </a:r>
            <a:r>
              <a:rPr lang="en-US" dirty="0" err="1" smtClean="0"/>
              <a:t>horchata</a:t>
            </a:r>
            <a:r>
              <a:rPr lang="en-US" dirty="0" smtClean="0"/>
              <a:t> vs. Diet Coke)</a:t>
            </a:r>
          </a:p>
          <a:p>
            <a:r>
              <a:rPr lang="en-US" dirty="0" smtClean="0"/>
              <a:t>-Read to children, build a bookshelf and donate books, start a library</a:t>
            </a:r>
          </a:p>
          <a:p>
            <a:r>
              <a:rPr lang="en-US" dirty="0" smtClean="0"/>
              <a:t>-Help students write letters to legislators expressing opinions on laws concerning humane issues</a:t>
            </a:r>
          </a:p>
          <a:p>
            <a:endParaRPr lang="en-US" dirty="0" smtClean="0"/>
          </a:p>
          <a:p>
            <a:r>
              <a:rPr lang="en-US" dirty="0" smtClean="0"/>
              <a:t>Technology/computer science</a:t>
            </a:r>
          </a:p>
          <a:p>
            <a:pPr marL="174708" indent="-174708">
              <a:buFontTx/>
              <a:buChar char="-"/>
            </a:pPr>
            <a:r>
              <a:rPr lang="en-US" dirty="0" smtClean="0"/>
              <a:t>Help agency set up FB page or Twitter account for networking</a:t>
            </a:r>
          </a:p>
          <a:p>
            <a:pPr marL="174708" indent="-174708">
              <a:buFontTx/>
              <a:buChar char="-"/>
            </a:pPr>
            <a:r>
              <a:rPr lang="en-US" dirty="0" smtClean="0"/>
              <a:t>Create them a website</a:t>
            </a:r>
          </a:p>
          <a:p>
            <a:pPr marL="174708" indent="-174708">
              <a:buFontTx/>
              <a:buChar char="-"/>
            </a:pPr>
            <a:r>
              <a:rPr lang="en-US" dirty="0" smtClean="0"/>
              <a:t>Create a video (Adobe</a:t>
            </a:r>
            <a:r>
              <a:rPr lang="en-US" baseline="0" dirty="0" smtClean="0"/>
              <a:t> Pro, iMovie)</a:t>
            </a:r>
          </a:p>
          <a:p>
            <a:pPr marL="174708" indent="-174708">
              <a:buFontTx/>
              <a:buChar char="-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61DB2-BCA1-4F2C-8372-213AFC5C1E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433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61DB2-BCA1-4F2C-8372-213AFC5C1E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9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E81B-9362-4E08-A791-A549C1DA5C7E}" type="datetimeFigureOut">
              <a:rPr lang="en-US" smtClean="0"/>
              <a:t>11/8/2014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D02F-4B9E-407D-BF00-951D3ABF9C7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E81B-9362-4E08-A791-A549C1DA5C7E}" type="datetimeFigureOut">
              <a:rPr lang="en-US" smtClean="0"/>
              <a:t>11/8/2014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D02F-4B9E-407D-BF00-951D3ABF9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E81B-9362-4E08-A791-A549C1DA5C7E}" type="datetimeFigureOut">
              <a:rPr lang="en-US" smtClean="0"/>
              <a:t>11/8/2014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D02F-4B9E-407D-BF00-951D3ABF9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E81B-9362-4E08-A791-A549C1DA5C7E}" type="datetimeFigureOut">
              <a:rPr lang="en-US" smtClean="0"/>
              <a:t>11/8/2014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D02F-4B9E-407D-BF00-951D3ABF9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E81B-9362-4E08-A791-A549C1DA5C7E}" type="datetimeFigureOut">
              <a:rPr lang="en-US" smtClean="0"/>
              <a:t>11/8/2014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3DD02F-4B9E-407D-BF00-951D3ABF9C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E81B-9362-4E08-A791-A549C1DA5C7E}" type="datetimeFigureOut">
              <a:rPr lang="en-US" smtClean="0"/>
              <a:t>11/8/2014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D02F-4B9E-407D-BF00-951D3ABF9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E81B-9362-4E08-A791-A549C1DA5C7E}" type="datetimeFigureOut">
              <a:rPr lang="en-US" smtClean="0"/>
              <a:t>11/8/2014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D02F-4B9E-407D-BF00-951D3ABF9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E81B-9362-4E08-A791-A549C1DA5C7E}" type="datetimeFigureOut">
              <a:rPr lang="en-US" smtClean="0"/>
              <a:t>11/8/2014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D02F-4B9E-407D-BF00-951D3ABF9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E81B-9362-4E08-A791-A549C1DA5C7E}" type="datetimeFigureOut">
              <a:rPr lang="en-US" smtClean="0"/>
              <a:t>11/8/2014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D02F-4B9E-407D-BF00-951D3ABF9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E81B-9362-4E08-A791-A549C1DA5C7E}" type="datetimeFigureOut">
              <a:rPr lang="en-US" smtClean="0"/>
              <a:t>11/8/2014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D02F-4B9E-407D-BF00-951D3ABF9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E81B-9362-4E08-A791-A549C1DA5C7E}" type="datetimeFigureOut">
              <a:rPr lang="en-US" smtClean="0"/>
              <a:t>11/8/2014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D02F-4B9E-407D-BF00-951D3ABF9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5CFE81B-9362-4E08-A791-A549C1DA5C7E}" type="datetimeFigureOut">
              <a:rPr lang="en-US" smtClean="0"/>
              <a:t>11/8/2014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3DD02F-4B9E-407D-BF00-951D3ABF9C7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ervice-learni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Incorporating Service learning into the classroom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0"/>
            <a:ext cx="8153400" cy="259080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Cyntoria Johnson, J.D.</a:t>
            </a:r>
          </a:p>
          <a:p>
            <a:r>
              <a:rPr lang="en-US" sz="2000" dirty="0" smtClean="0"/>
              <a:t>Department of Criminal Justice &amp; Criminology</a:t>
            </a:r>
          </a:p>
          <a:p>
            <a:r>
              <a:rPr lang="en-US" sz="2000" dirty="0" smtClean="0"/>
              <a:t>Andrew Young School of Policy Studies</a:t>
            </a:r>
          </a:p>
          <a:p>
            <a:r>
              <a:rPr lang="en-US" sz="2000" dirty="0" smtClean="0"/>
              <a:t>Georgia State University</a:t>
            </a:r>
          </a:p>
          <a:p>
            <a:endParaRPr lang="en-US" dirty="0"/>
          </a:p>
          <a:p>
            <a:r>
              <a:rPr lang="en-US" dirty="0" smtClean="0"/>
              <a:t>Criminal Justice Association of Georgia Conference</a:t>
            </a:r>
          </a:p>
          <a:p>
            <a:r>
              <a:rPr lang="en-US" dirty="0" smtClean="0"/>
              <a:t>November 7,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698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 Today</a:t>
            </a:r>
            <a:endParaRPr lang="en-US" dirty="0"/>
          </a:p>
        </p:txBody>
      </p:sp>
      <p:pic>
        <p:nvPicPr>
          <p:cNvPr id="6" name="Picture 5" descr="MM91000110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2538" y="2051050"/>
            <a:ext cx="2165350" cy="216535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4709160"/>
          </a:xfrm>
        </p:spPr>
        <p:txBody>
          <a:bodyPr>
            <a:normAutofit/>
          </a:bodyPr>
          <a:lstStyle/>
          <a:p>
            <a:r>
              <a:rPr lang="en-US" dirty="0" smtClean="0"/>
              <a:t>Background as Study Abroad Program Director</a:t>
            </a:r>
          </a:p>
          <a:p>
            <a:r>
              <a:rPr lang="en-US" dirty="0" smtClean="0"/>
              <a:t>Benefits of Service Learning</a:t>
            </a:r>
          </a:p>
          <a:p>
            <a:r>
              <a:rPr lang="en-US" dirty="0" smtClean="0"/>
              <a:t>Project Ideas</a:t>
            </a:r>
          </a:p>
          <a:p>
            <a:r>
              <a:rPr lang="en-US" dirty="0" smtClean="0"/>
              <a:t>Incorporating Service Learning into Curriculum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334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Many Hats of a</a:t>
            </a:r>
            <a:br>
              <a:rPr lang="en-US" dirty="0" smtClean="0"/>
            </a:br>
            <a:r>
              <a:rPr lang="en-US" dirty="0" smtClean="0"/>
              <a:t>Study Abroad Program Director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Accountant/Banker</a:t>
            </a:r>
          </a:p>
          <a:p>
            <a:r>
              <a:rPr lang="en-US" dirty="0" smtClean="0"/>
              <a:t>Travel Agent</a:t>
            </a:r>
          </a:p>
          <a:p>
            <a:r>
              <a:rPr lang="en-US" dirty="0" smtClean="0"/>
              <a:t>Promoter</a:t>
            </a:r>
          </a:p>
          <a:p>
            <a:r>
              <a:rPr lang="en-US" dirty="0" smtClean="0"/>
              <a:t>Recruiter</a:t>
            </a:r>
          </a:p>
          <a:p>
            <a:r>
              <a:rPr lang="en-US" dirty="0" smtClean="0"/>
              <a:t>Investigator</a:t>
            </a:r>
          </a:p>
          <a:p>
            <a:r>
              <a:rPr lang="en-US" dirty="0" smtClean="0"/>
              <a:t>Parent/Guardian</a:t>
            </a:r>
          </a:p>
          <a:p>
            <a:r>
              <a:rPr lang="en-US" dirty="0" smtClean="0"/>
              <a:t>Doctor/Nurse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Cattle Herder</a:t>
            </a:r>
          </a:p>
          <a:p>
            <a:r>
              <a:rPr lang="en-US" dirty="0" smtClean="0"/>
              <a:t>Tour Guide</a:t>
            </a:r>
          </a:p>
          <a:p>
            <a:r>
              <a:rPr lang="en-US" dirty="0" smtClean="0"/>
              <a:t>Crisis Counselor/ Psychologist/ Drug and Alcohol Counselor</a:t>
            </a:r>
          </a:p>
          <a:p>
            <a:r>
              <a:rPr lang="en-US" dirty="0" smtClean="0"/>
              <a:t>Diplomat/Mediator</a:t>
            </a:r>
          </a:p>
          <a:p>
            <a:r>
              <a:rPr lang="en-US" dirty="0" smtClean="0"/>
              <a:t>And finally, Professor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75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you’re leading a study abroad program…now what? 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will you bridge the gap between theory and practice? 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will you make the experience meaningful for both students and the communities they </a:t>
            </a:r>
            <a:r>
              <a:rPr lang="en-US" dirty="0" smtClean="0"/>
              <a:t>serve?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218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Service Learning?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 </a:t>
            </a:r>
            <a:r>
              <a:rPr lang="en-US" dirty="0"/>
              <a:t>method of teaching that combines classroom instruction with meaningful community service. This form of learning emphasizes critical thinking and personal reflection while encouraging a heightened sense of community, civic engagement, and personal responsibility</a:t>
            </a:r>
            <a:r>
              <a:rPr lang="en-US" dirty="0" smtClean="0"/>
              <a:t>.” 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en.wikipedia.org/wiki/Service-learning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004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Service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learn by doing (real hands-on experience)</a:t>
            </a:r>
          </a:p>
          <a:p>
            <a:r>
              <a:rPr lang="en-US" dirty="0" smtClean="0"/>
              <a:t>Cooperative vs. competitive learning (teamwork, community involvement, citizenship)</a:t>
            </a:r>
          </a:p>
          <a:p>
            <a:r>
              <a:rPr lang="en-US" dirty="0" smtClean="0"/>
              <a:t>Positive, rewarding, and meaningful experience for both student and community</a:t>
            </a:r>
          </a:p>
          <a:p>
            <a:r>
              <a:rPr lang="en-US" dirty="0" smtClean="0"/>
              <a:t>Immediate, uncontrived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79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you do?</a:t>
            </a:r>
            <a:br>
              <a:rPr lang="en-US" dirty="0" smtClean="0"/>
            </a:br>
            <a:r>
              <a:rPr lang="en-US" dirty="0" smtClean="0"/>
              <a:t>Project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Endless &amp; diverse possibilities</a:t>
            </a:r>
          </a:p>
          <a:p>
            <a:r>
              <a:rPr lang="en-US" dirty="0" smtClean="0"/>
              <a:t>Think outside the box</a:t>
            </a:r>
          </a:p>
          <a:p>
            <a:r>
              <a:rPr lang="en-US" dirty="0" smtClean="0"/>
              <a:t>Assess the needs &amp; tailor your efforts there</a:t>
            </a:r>
          </a:p>
          <a:p>
            <a:r>
              <a:rPr lang="en-US" dirty="0" smtClean="0"/>
              <a:t>Ethnographic research/shadow experiments</a:t>
            </a:r>
          </a:p>
          <a:p>
            <a:r>
              <a:rPr lang="en-US" dirty="0" smtClean="0"/>
              <a:t>Volunteer at local agencies in your field</a:t>
            </a:r>
          </a:p>
          <a:p>
            <a:r>
              <a:rPr lang="en-US" dirty="0" smtClean="0"/>
              <a:t>Create a video/poster, art murals, write poems</a:t>
            </a:r>
          </a:p>
          <a:p>
            <a:r>
              <a:rPr lang="en-US" dirty="0" smtClean="0"/>
              <a:t>Design something useful</a:t>
            </a:r>
          </a:p>
          <a:p>
            <a:r>
              <a:rPr lang="en-US" dirty="0" smtClean="0"/>
              <a:t>Mentorship, read to children, donate books</a:t>
            </a:r>
          </a:p>
          <a:p>
            <a:r>
              <a:rPr lang="en-US" dirty="0" smtClean="0"/>
              <a:t>Brainstorm fundraising ideas</a:t>
            </a:r>
          </a:p>
          <a:p>
            <a:r>
              <a:rPr lang="en-US" dirty="0" smtClean="0"/>
              <a:t>Organize a beach/park clean-up day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010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Incorporating Service Learning into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Partnering</a:t>
            </a:r>
          </a:p>
          <a:p>
            <a:pPr lvl="1"/>
            <a:r>
              <a:rPr lang="en-US" dirty="0" smtClean="0"/>
              <a:t>Identify which agencies could use your help</a:t>
            </a:r>
          </a:p>
          <a:p>
            <a:pPr lvl="1"/>
            <a:r>
              <a:rPr lang="en-US" dirty="0" smtClean="0"/>
              <a:t>Reach out to them</a:t>
            </a:r>
          </a:p>
          <a:p>
            <a:r>
              <a:rPr lang="en-US" dirty="0" smtClean="0"/>
              <a:t>Include </a:t>
            </a:r>
            <a:r>
              <a:rPr lang="en-US" dirty="0"/>
              <a:t>Assignments in Syllabus</a:t>
            </a:r>
          </a:p>
          <a:p>
            <a:pPr lvl="1"/>
            <a:r>
              <a:rPr lang="en-US" dirty="0"/>
              <a:t>Measureable student learning </a:t>
            </a:r>
            <a:r>
              <a:rPr lang="en-US" dirty="0" smtClean="0"/>
              <a:t>outcomes</a:t>
            </a:r>
          </a:p>
          <a:p>
            <a:pPr lvl="1"/>
            <a:r>
              <a:rPr lang="en-US" dirty="0" smtClean="0"/>
              <a:t>Encourage participation</a:t>
            </a:r>
            <a:endParaRPr lang="en-US" dirty="0"/>
          </a:p>
          <a:p>
            <a:r>
              <a:rPr lang="en-US" dirty="0" smtClean="0"/>
              <a:t>Facilitate Student Reflection</a:t>
            </a:r>
          </a:p>
          <a:p>
            <a:pPr lvl="1"/>
            <a:r>
              <a:rPr lang="en-US" dirty="0" smtClean="0"/>
              <a:t>Study abroad journals/blogs</a:t>
            </a:r>
          </a:p>
          <a:p>
            <a:pPr lvl="1"/>
            <a:r>
              <a:rPr lang="en-US" dirty="0" smtClean="0"/>
              <a:t>Reflective essays</a:t>
            </a:r>
          </a:p>
        </p:txBody>
      </p:sp>
    </p:spTree>
    <p:extLst>
      <p:ext uri="{BB962C8B-B14F-4D97-AF65-F5344CB8AC3E}">
        <p14:creationId xmlns:p14="http://schemas.microsoft.com/office/powerpoint/2010/main" val="4194854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112</TotalTime>
  <Words>766</Words>
  <Application>Microsoft Office PowerPoint</Application>
  <PresentationFormat>On-screen Show (4:3)</PresentationFormat>
  <Paragraphs>136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Incorporating Service learning into the classroom</vt:lpstr>
      <vt:lpstr>Topics Covered Today</vt:lpstr>
      <vt:lpstr>The Many Hats of a Study Abroad Program Director</vt:lpstr>
      <vt:lpstr>Now What?</vt:lpstr>
      <vt:lpstr>What is Service Learning?</vt:lpstr>
      <vt:lpstr>Benefits of Service Learning</vt:lpstr>
      <vt:lpstr>What can you do? Project Ideas</vt:lpstr>
      <vt:lpstr>Incorporating Service Learning into Curriculum</vt:lpstr>
    </vt:vector>
  </TitlesOfParts>
  <Company>GSU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Service learning projects abroad</dc:title>
  <dc:creator>CHHS</dc:creator>
  <cp:lastModifiedBy>CHHS</cp:lastModifiedBy>
  <cp:revision>20</cp:revision>
  <cp:lastPrinted>2014-11-07T02:03:14Z</cp:lastPrinted>
  <dcterms:created xsi:type="dcterms:W3CDTF">2014-04-18T11:57:33Z</dcterms:created>
  <dcterms:modified xsi:type="dcterms:W3CDTF">2014-11-08T20:22:12Z</dcterms:modified>
</cp:coreProperties>
</file>