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D731BF7B-DCB0-4F53-9DD2-13693A60164E}">
  <a:tblStyle styleId="{D731BF7B-DCB0-4F53-9DD2-13693A60164E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841AE557-8C63-49A9-A47A-CB3C0F7A9FE8}" styleName="Table_1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-6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6133382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69018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/>
          <p:nvPr/>
        </p:nvSpPr>
        <p:spPr>
          <a:xfrm flipH="1">
            <a:off x="-3832" y="16052"/>
            <a:ext cx="10925833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14659" y="881"/>
            <a:ext cx="10500940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846666" y="-881"/>
            <a:ext cx="2167466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 rot="10800000" flipH="1">
            <a:off x="-524933" y="-4974"/>
            <a:ext cx="1403434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4038599" cy="48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648200" y="1658990"/>
            <a:ext cx="4038599" cy="48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Shape 34"/>
          <p:cNvGrpSpPr/>
          <p:nvPr/>
        </p:nvGrpSpPr>
        <p:grpSpPr>
          <a:xfrm>
            <a:off x="-6264" y="4933386"/>
            <a:ext cx="9150267" cy="3100650"/>
            <a:chOff x="-6264" y="4933386"/>
            <a:chExt cx="9150267" cy="3100650"/>
          </a:xfrm>
        </p:grpSpPr>
        <p:sp>
          <p:nvSpPr>
            <p:cNvPr id="35" name="Shape 35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buNone/>
              <a:defRPr sz="24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727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School Violence in Rural Areas: Prevalence, Explanation and Prevention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Dr. Timothy C. Hayes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University of North Georgia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YRBS Data 2013 (Totals by Gender)</a:t>
            </a:r>
          </a:p>
        </p:txBody>
      </p:sp>
      <p:graphicFrame>
        <p:nvGraphicFramePr>
          <p:cNvPr id="94" name="Shape 94"/>
          <p:cNvGraphicFramePr/>
          <p:nvPr/>
        </p:nvGraphicFramePr>
        <p:xfrm>
          <a:off x="952500" y="1577000"/>
          <a:ext cx="7239025" cy="3962099"/>
        </p:xfrm>
        <a:graphic>
          <a:graphicData uri="http://schemas.openxmlformats.org/drawingml/2006/table">
            <a:tbl>
              <a:tblPr>
                <a:noFill/>
                <a:tableStyleId>{D731BF7B-DCB0-4F53-9DD2-13693A60164E}</a:tableStyleId>
              </a:tblPr>
              <a:tblGrid>
                <a:gridCol w="3450175"/>
                <a:gridCol w="1262950"/>
                <a:gridCol w="1262950"/>
                <a:gridCol w="1262950"/>
              </a:tblGrid>
              <a:tr h="3363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>
                        <a:solidFill>
                          <a:srgbClr val="00387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387E"/>
                          </a:solidFill>
                        </a:rPr>
                        <a:t>Male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387E"/>
                          </a:solidFill>
                        </a:rPr>
                        <a:t>Female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387E"/>
                          </a:solidFill>
                        </a:rPr>
                        <a:t>Total</a:t>
                      </a:r>
                    </a:p>
                  </a:txBody>
                  <a:tcPr marL="91425" marR="91425" marT="91425" marB="91425"/>
                </a:tc>
              </a:tr>
              <a:tr h="3363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387E"/>
                          </a:solidFill>
                        </a:rPr>
                        <a:t>Carried a weapon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rgbClr val="00387E"/>
                          </a:solidFill>
                        </a:rPr>
                        <a:t>28.14%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387E"/>
                          </a:solidFill>
                        </a:rPr>
                        <a:t>7.87%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387E"/>
                          </a:solidFill>
                        </a:rPr>
                        <a:t>17.91%</a:t>
                      </a:r>
                    </a:p>
                  </a:txBody>
                  <a:tcPr marL="91425" marR="91425" marT="91425" marB="91425"/>
                </a:tc>
              </a:tr>
              <a:tr h="3363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387E"/>
                          </a:solidFill>
                        </a:rPr>
                        <a:t>Carried a gun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rgbClr val="00387E"/>
                          </a:solidFill>
                        </a:rPr>
                        <a:t>9.44%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387E"/>
                          </a:solidFill>
                        </a:rPr>
                        <a:t>1.63%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387E"/>
                          </a:solidFill>
                        </a:rPr>
                        <a:t>5.51%</a:t>
                      </a:r>
                    </a:p>
                  </a:txBody>
                  <a:tcPr marL="91425" marR="91425" marT="91425" marB="91425"/>
                </a:tc>
              </a:tr>
              <a:tr h="3363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387E"/>
                          </a:solidFill>
                        </a:rPr>
                        <a:t>Threatened or Injured w/ Weapon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rgbClr val="00387E"/>
                          </a:solidFill>
                        </a:rPr>
                        <a:t>7.73%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387E"/>
                          </a:solidFill>
                        </a:rPr>
                        <a:t>6.09%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387E"/>
                          </a:solidFill>
                        </a:rPr>
                        <a:t>6.91%</a:t>
                      </a:r>
                    </a:p>
                  </a:txBody>
                  <a:tcPr marL="91425" marR="91425" marT="91425" marB="91425"/>
                </a:tc>
              </a:tr>
              <a:tr h="3363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387E"/>
                          </a:solidFill>
                        </a:rPr>
                        <a:t>In a physical fight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rgbClr val="00387E"/>
                          </a:solidFill>
                        </a:rPr>
                        <a:t>30.17%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387E"/>
                          </a:solidFill>
                        </a:rPr>
                        <a:t>19.21%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387E"/>
                          </a:solidFill>
                        </a:rPr>
                        <a:t>24.66%</a:t>
                      </a:r>
                    </a:p>
                  </a:txBody>
                  <a:tcPr marL="91425" marR="91425" marT="91425" marB="91425"/>
                </a:tc>
              </a:tr>
              <a:tr h="336300"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387E"/>
                          </a:solidFill>
                        </a:rPr>
                        <a:t>Injured in a physical fight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rgbClr val="00387E"/>
                          </a:solidFill>
                        </a:rPr>
                        <a:t>3.80%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387E"/>
                          </a:solidFill>
                        </a:rPr>
                        <a:t>2.39%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387E"/>
                          </a:solidFill>
                        </a:rPr>
                        <a:t>3.09%</a:t>
                      </a:r>
                    </a:p>
                  </a:txBody>
                  <a:tcPr marL="91425" marR="91425" marT="91425" marB="91425"/>
                </a:tc>
              </a:tr>
              <a:tr h="336300"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387E"/>
                          </a:solidFill>
                        </a:rPr>
                        <a:t>Fight on school property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rgbClr val="00387E"/>
                          </a:solidFill>
                        </a:rPr>
                        <a:t>10.66%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387E"/>
                          </a:solidFill>
                        </a:rPr>
                        <a:t>5.64%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387E"/>
                          </a:solidFill>
                        </a:rPr>
                        <a:t>8.15%</a:t>
                      </a:r>
                    </a:p>
                  </a:txBody>
                  <a:tcPr marL="91425" marR="91425" marT="91425" marB="91425"/>
                </a:tc>
              </a:tr>
              <a:tr h="336300"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387E"/>
                          </a:solidFill>
                        </a:rPr>
                        <a:t>Did not go to school - not feeling safe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387E"/>
                          </a:solidFill>
                        </a:rPr>
                        <a:t>5.43%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rgbClr val="00387E"/>
                          </a:solidFill>
                        </a:rPr>
                        <a:t>8.71%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387E"/>
                          </a:solidFill>
                        </a:rPr>
                        <a:t>7.07%</a:t>
                      </a:r>
                    </a:p>
                  </a:txBody>
                  <a:tcPr marL="91425" marR="91425" marT="91425" marB="91425"/>
                </a:tc>
              </a:tr>
              <a:tr h="336300"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387E"/>
                          </a:solidFill>
                        </a:rPr>
                        <a:t>Bullied on school property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387E"/>
                          </a:solidFill>
                        </a:rPr>
                        <a:t>15.55%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rgbClr val="00387E"/>
                          </a:solidFill>
                        </a:rPr>
                        <a:t>23.72%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387E"/>
                          </a:solidFill>
                        </a:rPr>
                        <a:t>19.65%</a:t>
                      </a:r>
                    </a:p>
                  </a:txBody>
                  <a:tcPr marL="91425" marR="91425" marT="91425" marB="91425"/>
                </a:tc>
              </a:tr>
              <a:tr h="336300"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387E"/>
                          </a:solidFill>
                        </a:rPr>
                        <a:t>Electronically Bullied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387E"/>
                          </a:solidFill>
                        </a:rPr>
                        <a:t>8.54%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rgbClr val="00387E"/>
                          </a:solidFill>
                        </a:rPr>
                        <a:t>21.01%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387E"/>
                          </a:solidFill>
                        </a:rPr>
                        <a:t>14.77%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YBRS Data 2013 (Totals by Gender)</a:t>
            </a:r>
          </a:p>
        </p:txBody>
      </p:sp>
      <p:graphicFrame>
        <p:nvGraphicFramePr>
          <p:cNvPr id="100" name="Shape 100"/>
          <p:cNvGraphicFramePr/>
          <p:nvPr/>
        </p:nvGraphicFramePr>
        <p:xfrm>
          <a:off x="952500" y="1577000"/>
          <a:ext cx="7239025" cy="1584839"/>
        </p:xfrm>
        <a:graphic>
          <a:graphicData uri="http://schemas.openxmlformats.org/drawingml/2006/table">
            <a:tbl>
              <a:tblPr>
                <a:noFill/>
                <a:tableStyleId>{841AE557-8C63-49A9-A47A-CB3C0F7A9FE8}</a:tableStyleId>
              </a:tblPr>
              <a:tblGrid>
                <a:gridCol w="3450175"/>
                <a:gridCol w="1262950"/>
                <a:gridCol w="1262950"/>
                <a:gridCol w="1262950"/>
              </a:tblGrid>
              <a:tr h="3363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>
                        <a:solidFill>
                          <a:srgbClr val="00387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387E"/>
                          </a:solidFill>
                        </a:rPr>
                        <a:t>Male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387E"/>
                          </a:solidFill>
                        </a:rPr>
                        <a:t>Female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387E"/>
                          </a:solidFill>
                        </a:rPr>
                        <a:t>Total</a:t>
                      </a:r>
                    </a:p>
                  </a:txBody>
                  <a:tcPr marL="91425" marR="91425" marT="91425" marB="91425"/>
                </a:tc>
              </a:tr>
              <a:tr h="3363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387E"/>
                          </a:solidFill>
                        </a:rPr>
                        <a:t>Physically Forced to Have Intercourse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387E"/>
                          </a:solidFill>
                        </a:rPr>
                        <a:t>4.18%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rgbClr val="00387E"/>
                          </a:solidFill>
                        </a:rPr>
                        <a:t>10.46%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387E"/>
                          </a:solidFill>
                        </a:rPr>
                        <a:t>7.33%</a:t>
                      </a:r>
                    </a:p>
                  </a:txBody>
                  <a:tcPr marL="91425" marR="91425" marT="91425" marB="91425"/>
                </a:tc>
              </a:tr>
              <a:tr h="3363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387E"/>
                          </a:solidFill>
                        </a:rPr>
                        <a:t>Physical Dating Violence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387E"/>
                          </a:solidFill>
                        </a:rPr>
                        <a:t>7.43%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rgbClr val="00387E"/>
                          </a:solidFill>
                        </a:rPr>
                        <a:t>12.99%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387E"/>
                          </a:solidFill>
                        </a:rPr>
                        <a:t>10.25%</a:t>
                      </a:r>
                    </a:p>
                  </a:txBody>
                  <a:tcPr marL="91425" marR="91425" marT="91425" marB="91425"/>
                </a:tc>
              </a:tr>
              <a:tr h="3363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387E"/>
                          </a:solidFill>
                        </a:rPr>
                        <a:t>Sexual Dating Violence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387E"/>
                          </a:solidFill>
                        </a:rPr>
                        <a:t>6.23%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rgbClr val="00387E"/>
                          </a:solidFill>
                        </a:rPr>
                        <a:t>14.36%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00387E"/>
                          </a:solidFill>
                        </a:rPr>
                        <a:t>10.36%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Rural Urban Differences in CDC data…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Evaluation of any existing SRO programs in known areas of CDC data collection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Other structural factors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Further Study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Theories that do not account for variations in rural crime are being viewed as limited (Weisheit and Donnermeyer 2000)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In Addition: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Rural Crime has not declined as rapidly as crime in the urban setting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Rural crime represents a relatively small proportion of the volume of crime in the US, but...</a:t>
            </a:r>
          </a:p>
          <a:p>
            <a:pPr marL="457200" lvl="0" indent="-3810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The share of rural crime (compared to cities and suburbs) has grown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Why Rural?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Relative risk of violence within rural areas is largely unchanged over the past few decades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4318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Rural crime has not changed in the same manner as urban crime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Why Rural Violence/Crime (contd.)?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Shape 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0675" y="458525"/>
            <a:ext cx="4842649" cy="5056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14437" y="754787"/>
            <a:ext cx="6715124" cy="452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Bullying 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Dating Violence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Presence of Drugs / Alcohol - Is this a factor? 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School Violence and other Issues in Rural Areas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Wide range of estimates due to difference in definitions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Study in Rural Illinois - 34% of students reported that they had been bullied. (Stockdale, et al. 2002)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Significantly higher than in urban locations. (9.7% reported being bullied in rural vs 6.7% in urban) (DeVoe, et al, 2004)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Bullying in Rural Schools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/>
              <a:t>Foshee, et al. (1998) - 34.9% of females and 38% of males reported being a victim at least once</a:t>
            </a:r>
          </a:p>
          <a:p>
            <a:pPr rtl="0">
              <a:spcBef>
                <a:spcPts val="0"/>
              </a:spcBef>
              <a:buNone/>
            </a:pPr>
            <a:endParaRPr sz="3000"/>
          </a:p>
          <a:p>
            <a:pPr rtl="0">
              <a:spcBef>
                <a:spcPts val="0"/>
              </a:spcBef>
              <a:buNone/>
            </a:pPr>
            <a:r>
              <a:rPr lang="en" sz="3000"/>
              <a:t>Spencer and Bryant (2000) -  12% of rural teens report experiencing dating violence once, 16% report several times</a:t>
            </a:r>
          </a:p>
          <a:p>
            <a:pPr rtl="0">
              <a:spcBef>
                <a:spcPts val="0"/>
              </a:spcBef>
              <a:buNone/>
            </a:pP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McDonell, Ott and Mitchell (2010) - 27% of females and 17.8% of males report dating violence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Dating Violence in Rural Schools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Second Step Program (1st through 5th grade)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RIPP - Responding in Peaceful and Positive Ways (6th, 7th, 8th grade)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Safe Dates - Aimed at Dating Violence in 8th and 9th grade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School Resource Officer Programs - little formal evaluation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Prevention Programs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505</Words>
  <Application>Microsoft Macintosh PowerPoint</Application>
  <PresentationFormat>On-screen Show (4:3)</PresentationFormat>
  <Paragraphs>105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</vt:lpstr>
      <vt:lpstr>School Violence in Rural Areas: Prevalence, Explanation and Prevention</vt:lpstr>
      <vt:lpstr>Why Rural?</vt:lpstr>
      <vt:lpstr>Why Rural Violence/Crime (contd.)?</vt:lpstr>
      <vt:lpstr>PowerPoint Presentation</vt:lpstr>
      <vt:lpstr>PowerPoint Presentation</vt:lpstr>
      <vt:lpstr>School Violence and other Issues in Rural Areas</vt:lpstr>
      <vt:lpstr>Bullying in Rural Schools</vt:lpstr>
      <vt:lpstr>Dating Violence in Rural Schools</vt:lpstr>
      <vt:lpstr>Prevention Programs</vt:lpstr>
      <vt:lpstr>YRBS Data 2013 (Totals by Gender)</vt:lpstr>
      <vt:lpstr>YBRS Data 2013 (Totals by Gender)</vt:lpstr>
      <vt:lpstr>Further Study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Violence in Rural Areas: Prevalence, Explanation and Prevention</dc:title>
  <cp:lastModifiedBy>NGCSUIIT</cp:lastModifiedBy>
  <cp:revision>1</cp:revision>
  <dcterms:modified xsi:type="dcterms:W3CDTF">2014-11-07T03:33:36Z</dcterms:modified>
</cp:coreProperties>
</file>