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notesMasterIdLst>
    <p:notesMasterId r:id="rId33"/>
  </p:notesMasterIdLst>
  <p:sldIdLst>
    <p:sldId id="256" r:id="rId2"/>
    <p:sldId id="282" r:id="rId3"/>
    <p:sldId id="257" r:id="rId4"/>
    <p:sldId id="258" r:id="rId5"/>
    <p:sldId id="259" r:id="rId6"/>
    <p:sldId id="278" r:id="rId7"/>
    <p:sldId id="283" r:id="rId8"/>
    <p:sldId id="284" r:id="rId9"/>
    <p:sldId id="285" r:id="rId10"/>
    <p:sldId id="286" r:id="rId11"/>
    <p:sldId id="287" r:id="rId12"/>
    <p:sldId id="262" r:id="rId13"/>
    <p:sldId id="263" r:id="rId14"/>
    <p:sldId id="264" r:id="rId15"/>
    <p:sldId id="267" r:id="rId16"/>
    <p:sldId id="268" r:id="rId17"/>
    <p:sldId id="291" r:id="rId18"/>
    <p:sldId id="293" r:id="rId19"/>
    <p:sldId id="295" r:id="rId20"/>
    <p:sldId id="294" r:id="rId21"/>
    <p:sldId id="296" r:id="rId22"/>
    <p:sldId id="300" r:id="rId23"/>
    <p:sldId id="305" r:id="rId24"/>
    <p:sldId id="306" r:id="rId25"/>
    <p:sldId id="307" r:id="rId26"/>
    <p:sldId id="308" r:id="rId27"/>
    <p:sldId id="309" r:id="rId28"/>
    <p:sldId id="312" r:id="rId29"/>
    <p:sldId id="311" r:id="rId30"/>
    <p:sldId id="313" r:id="rId31"/>
    <p:sldId id="31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445" autoAdjust="0"/>
  </p:normalViewPr>
  <p:slideViewPr>
    <p:cSldViewPr>
      <p:cViewPr varScale="1">
        <p:scale>
          <a:sx n="56" d="100"/>
          <a:sy n="56" d="100"/>
        </p:scale>
        <p:origin x="-15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69BA23-7AED-42B7-A4B7-178AA90D3A00}" type="datetimeFigureOut">
              <a:rPr lang="en-US" smtClean="0"/>
              <a:t>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AFFC8-E117-4AA3-A6FB-3A918F61832F}" type="slidenum">
              <a:rPr lang="en-US" smtClean="0"/>
              <a:t>‹#›</a:t>
            </a:fld>
            <a:endParaRPr lang="en-US"/>
          </a:p>
        </p:txBody>
      </p:sp>
    </p:spTree>
    <p:extLst>
      <p:ext uri="{BB962C8B-B14F-4D97-AF65-F5344CB8AC3E}">
        <p14:creationId xmlns:p14="http://schemas.microsoft.com/office/powerpoint/2010/main" val="183315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Behavioral observations by investigator</a:t>
            </a:r>
          </a:p>
          <a:p>
            <a:pPr marL="228600" indent="-228600">
              <a:buAutoNum type="arabicPeriod"/>
            </a:pPr>
            <a:r>
              <a:rPr lang="en-US" dirty="0" smtClean="0"/>
              <a:t>Perceptions received by investigator</a:t>
            </a:r>
          </a:p>
          <a:p>
            <a:pPr marL="228600" indent="-228600">
              <a:buAutoNum type="arabicPeriod"/>
            </a:pPr>
            <a:r>
              <a:rPr lang="en-US" dirty="0" smtClean="0"/>
              <a:t>Overall treatment of crime victims </a:t>
            </a:r>
          </a:p>
          <a:p>
            <a:pPr marL="228600" indent="-228600">
              <a:buAutoNum type="arabicPeriod"/>
            </a:pPr>
            <a:r>
              <a:rPr lang="en-US" dirty="0" smtClean="0"/>
              <a:t>Job knowledge of investigator</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5AEAFFC8-E117-4AA3-A6FB-3A918F61832F}" type="slidenum">
              <a:rPr lang="en-US" smtClean="0"/>
              <a:t>4</a:t>
            </a:fld>
            <a:endParaRPr lang="en-US"/>
          </a:p>
        </p:txBody>
      </p:sp>
    </p:spTree>
    <p:extLst>
      <p:ext uri="{BB962C8B-B14F-4D97-AF65-F5344CB8AC3E}">
        <p14:creationId xmlns:p14="http://schemas.microsoft.com/office/powerpoint/2010/main" val="2166631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Community cohesiveness</a:t>
            </a:r>
            <a:r>
              <a:rPr lang="en-US" baseline="0" dirty="0" smtClean="0"/>
              <a:t> fostering better relationships with citizens/law enforcement</a:t>
            </a:r>
          </a:p>
          <a:p>
            <a:pPr marL="171450" indent="-171450">
              <a:buFont typeface="Arial" charset="0"/>
              <a:buChar char="•"/>
            </a:pPr>
            <a:r>
              <a:rPr lang="en-US" baseline="0" dirty="0" smtClean="0"/>
              <a:t>Agencies can assess their effectiveness </a:t>
            </a:r>
            <a:endParaRPr lang="en-US" dirty="0"/>
          </a:p>
        </p:txBody>
      </p:sp>
      <p:sp>
        <p:nvSpPr>
          <p:cNvPr id="4" name="Slide Number Placeholder 3"/>
          <p:cNvSpPr>
            <a:spLocks noGrp="1"/>
          </p:cNvSpPr>
          <p:nvPr>
            <p:ph type="sldNum" sz="quarter" idx="10"/>
          </p:nvPr>
        </p:nvSpPr>
        <p:spPr/>
        <p:txBody>
          <a:bodyPr/>
          <a:lstStyle/>
          <a:p>
            <a:fld id="{5AEAFFC8-E117-4AA3-A6FB-3A918F61832F}" type="slidenum">
              <a:rPr lang="en-US" smtClean="0"/>
              <a:t>6</a:t>
            </a:fld>
            <a:endParaRPr lang="en-US"/>
          </a:p>
        </p:txBody>
      </p:sp>
    </p:spTree>
    <p:extLst>
      <p:ext uri="{BB962C8B-B14F-4D97-AF65-F5344CB8AC3E}">
        <p14:creationId xmlns:p14="http://schemas.microsoft.com/office/powerpoint/2010/main" val="2887257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Socialization</a:t>
            </a:r>
            <a:r>
              <a:rPr lang="en-US" baseline="0" dirty="0" smtClean="0"/>
              <a:t> is the key to understanding the relationship between the victim and the investigator.</a:t>
            </a:r>
          </a:p>
          <a:p>
            <a:pPr marL="171450" indent="-171450">
              <a:buFont typeface="Arial" panose="020B0604020202020204" pitchFamily="34" charset="0"/>
              <a:buChar char="•"/>
            </a:pPr>
            <a:r>
              <a:rPr lang="en-US" baseline="0" dirty="0" smtClean="0"/>
              <a:t>Past interviews</a:t>
            </a:r>
          </a:p>
          <a:p>
            <a:pPr marL="171450" indent="-171450">
              <a:buFont typeface="Arial" panose="020B0604020202020204" pitchFamily="34" charset="0"/>
              <a:buChar char="•"/>
            </a:pPr>
            <a:r>
              <a:rPr lang="en-US" baseline="0" dirty="0" smtClean="0"/>
              <a:t>Organizational stressors</a:t>
            </a:r>
          </a:p>
          <a:p>
            <a:pPr marL="171450" indent="-171450">
              <a:buFont typeface="Arial" panose="020B0604020202020204" pitchFamily="34" charset="0"/>
              <a:buChar char="•"/>
            </a:pPr>
            <a:r>
              <a:rPr lang="en-US" baseline="0" dirty="0" smtClean="0"/>
              <a:t>Publics view about law enforcement</a:t>
            </a:r>
          </a:p>
          <a:p>
            <a:pPr marL="171450" indent="-171450">
              <a:buFont typeface="Arial" panose="020B0604020202020204" pitchFamily="34" charset="0"/>
              <a:buChar char="•"/>
            </a:pPr>
            <a:r>
              <a:rPr lang="en-US" baseline="0" dirty="0" smtClean="0"/>
              <a:t>Interactions day to day with citizens</a:t>
            </a:r>
            <a:endParaRPr lang="en-US" dirty="0"/>
          </a:p>
        </p:txBody>
      </p:sp>
      <p:sp>
        <p:nvSpPr>
          <p:cNvPr id="4" name="Slide Number Placeholder 3"/>
          <p:cNvSpPr>
            <a:spLocks noGrp="1"/>
          </p:cNvSpPr>
          <p:nvPr>
            <p:ph type="sldNum" sz="quarter" idx="10"/>
          </p:nvPr>
        </p:nvSpPr>
        <p:spPr/>
        <p:txBody>
          <a:bodyPr/>
          <a:lstStyle/>
          <a:p>
            <a:fld id="{5AEAFFC8-E117-4AA3-A6FB-3A918F61832F}" type="slidenum">
              <a:rPr lang="en-US" smtClean="0"/>
              <a:t>7</a:t>
            </a:fld>
            <a:endParaRPr lang="en-US"/>
          </a:p>
        </p:txBody>
      </p:sp>
    </p:spTree>
    <p:extLst>
      <p:ext uri="{BB962C8B-B14F-4D97-AF65-F5344CB8AC3E}">
        <p14:creationId xmlns:p14="http://schemas.microsoft.com/office/powerpoint/2010/main" val="3108589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felt I was giving a voice to law enforcement to defend their reputation.</a:t>
            </a:r>
            <a:endParaRPr lang="en-US" dirty="0"/>
          </a:p>
        </p:txBody>
      </p:sp>
      <p:sp>
        <p:nvSpPr>
          <p:cNvPr id="4" name="Slide Number Placeholder 3"/>
          <p:cNvSpPr>
            <a:spLocks noGrp="1"/>
          </p:cNvSpPr>
          <p:nvPr>
            <p:ph type="sldNum" sz="quarter" idx="10"/>
          </p:nvPr>
        </p:nvSpPr>
        <p:spPr/>
        <p:txBody>
          <a:bodyPr/>
          <a:lstStyle/>
          <a:p>
            <a:fld id="{5AEAFFC8-E117-4AA3-A6FB-3A918F61832F}" type="slidenum">
              <a:rPr lang="en-US" smtClean="0"/>
              <a:t>8</a:t>
            </a:fld>
            <a:endParaRPr lang="en-US"/>
          </a:p>
        </p:txBody>
      </p:sp>
    </p:spTree>
    <p:extLst>
      <p:ext uri="{BB962C8B-B14F-4D97-AF65-F5344CB8AC3E}">
        <p14:creationId xmlns:p14="http://schemas.microsoft.com/office/powerpoint/2010/main" val="353289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Investigations pose both positive</a:t>
            </a:r>
            <a:r>
              <a:rPr lang="en-US" baseline="0" dirty="0" smtClean="0"/>
              <a:t> and negative effects when conducting interviews/interrogations. These groups can have a conflict of their subcultures norms.</a:t>
            </a:r>
            <a:endParaRPr lang="en-US" dirty="0"/>
          </a:p>
        </p:txBody>
      </p:sp>
      <p:sp>
        <p:nvSpPr>
          <p:cNvPr id="4" name="Slide Number Placeholder 3"/>
          <p:cNvSpPr>
            <a:spLocks noGrp="1"/>
          </p:cNvSpPr>
          <p:nvPr>
            <p:ph type="sldNum" sz="quarter" idx="10"/>
          </p:nvPr>
        </p:nvSpPr>
        <p:spPr/>
        <p:txBody>
          <a:bodyPr/>
          <a:lstStyle/>
          <a:p>
            <a:fld id="{5AEAFFC8-E117-4AA3-A6FB-3A918F61832F}" type="slidenum">
              <a:rPr lang="en-US" smtClean="0"/>
              <a:t>10</a:t>
            </a:fld>
            <a:endParaRPr lang="en-US"/>
          </a:p>
        </p:txBody>
      </p:sp>
    </p:spTree>
    <p:extLst>
      <p:ext uri="{BB962C8B-B14F-4D97-AF65-F5344CB8AC3E}">
        <p14:creationId xmlns:p14="http://schemas.microsoft.com/office/powerpoint/2010/main" val="1815561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Patterns</a:t>
            </a:r>
            <a:r>
              <a:rPr lang="en-US" baseline="0" dirty="0" smtClean="0"/>
              <a:t> of relationships exist between victims and investigators. Again, they can be both positive and negative be we are all part of one large community with a need to be cohesive.</a:t>
            </a:r>
            <a:endParaRPr lang="en-US" dirty="0"/>
          </a:p>
        </p:txBody>
      </p:sp>
      <p:sp>
        <p:nvSpPr>
          <p:cNvPr id="4" name="Slide Number Placeholder 3"/>
          <p:cNvSpPr>
            <a:spLocks noGrp="1"/>
          </p:cNvSpPr>
          <p:nvPr>
            <p:ph type="sldNum" sz="quarter" idx="10"/>
          </p:nvPr>
        </p:nvSpPr>
        <p:spPr/>
        <p:txBody>
          <a:bodyPr/>
          <a:lstStyle/>
          <a:p>
            <a:fld id="{5AEAFFC8-E117-4AA3-A6FB-3A918F61832F}" type="slidenum">
              <a:rPr lang="en-US" smtClean="0"/>
              <a:t>11</a:t>
            </a:fld>
            <a:endParaRPr lang="en-US"/>
          </a:p>
        </p:txBody>
      </p:sp>
    </p:spTree>
    <p:extLst>
      <p:ext uri="{BB962C8B-B14F-4D97-AF65-F5344CB8AC3E}">
        <p14:creationId xmlns:p14="http://schemas.microsoft.com/office/powerpoint/2010/main" val="4094126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1: Demographics= gender, age</a:t>
            </a:r>
          </a:p>
          <a:p>
            <a:r>
              <a:rPr lang="en-US" dirty="0" smtClean="0"/>
              <a:t>Section 2: Employment</a:t>
            </a:r>
            <a:r>
              <a:rPr lang="en-US" baseline="0" dirty="0" smtClean="0"/>
              <a:t> status= </a:t>
            </a:r>
            <a:r>
              <a:rPr lang="en-US" dirty="0" smtClean="0"/>
              <a:t>employment years, amount of encounters with victims</a:t>
            </a:r>
          </a:p>
          <a:p>
            <a:r>
              <a:rPr lang="en-US" dirty="0" smtClean="0"/>
              <a:t>Section 3: Personal</a:t>
            </a:r>
            <a:r>
              <a:rPr lang="en-US" baseline="0" dirty="0" smtClean="0"/>
              <a:t> observations by investigator= </a:t>
            </a:r>
            <a:r>
              <a:rPr lang="en-US" dirty="0" smtClean="0"/>
              <a:t>emotions of victims expressed, victim</a:t>
            </a:r>
            <a:r>
              <a:rPr lang="en-US" baseline="0" dirty="0" smtClean="0"/>
              <a:t> blame, male v female expression of emotions</a:t>
            </a:r>
          </a:p>
          <a:p>
            <a:r>
              <a:rPr lang="en-US" baseline="0" dirty="0" smtClean="0"/>
              <a:t>Section 4: Personal perceptions= willingness to give information, expressions opposite of expectation, negative/positive emotions, inability to explain details, delayed reactions, victim/perpetrator relationship, traumatization, conveying information</a:t>
            </a:r>
          </a:p>
          <a:p>
            <a:r>
              <a:rPr lang="en-US" baseline="0" dirty="0" smtClean="0"/>
              <a:t>Section 5: Victim encounters/treatment = how the investigator treats victim (importance), time associated in contact with victim</a:t>
            </a:r>
          </a:p>
          <a:p>
            <a:r>
              <a:rPr lang="en-US" baseline="0" dirty="0" smtClean="0"/>
              <a:t>Section 6: investigators understanding of the psychological responses by victim, knowledge compared to coworkers, need for additional training, specialized training regarding victimization</a:t>
            </a:r>
            <a:endParaRPr lang="en-US" dirty="0"/>
          </a:p>
        </p:txBody>
      </p:sp>
      <p:sp>
        <p:nvSpPr>
          <p:cNvPr id="4" name="Slide Number Placeholder 3"/>
          <p:cNvSpPr>
            <a:spLocks noGrp="1"/>
          </p:cNvSpPr>
          <p:nvPr>
            <p:ph type="sldNum" sz="quarter" idx="10"/>
          </p:nvPr>
        </p:nvSpPr>
        <p:spPr/>
        <p:txBody>
          <a:bodyPr/>
          <a:lstStyle/>
          <a:p>
            <a:fld id="{5AEAFFC8-E117-4AA3-A6FB-3A918F61832F}" type="slidenum">
              <a:rPr lang="en-US" smtClean="0"/>
              <a:t>15</a:t>
            </a:fld>
            <a:endParaRPr lang="en-US"/>
          </a:p>
        </p:txBody>
      </p:sp>
    </p:spTree>
    <p:extLst>
      <p:ext uri="{BB962C8B-B14F-4D97-AF65-F5344CB8AC3E}">
        <p14:creationId xmlns:p14="http://schemas.microsoft.com/office/powerpoint/2010/main" val="4064525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F454CB-A6B9-4389-AB04-B40EB8A01EC3}"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DB5C8-2FB4-4690-88CD-D03B7CF135B1}"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454CB-A6B9-4389-AB04-B40EB8A01EC3}"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DB5C8-2FB4-4690-88CD-D03B7CF135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454CB-A6B9-4389-AB04-B40EB8A01EC3}"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DB5C8-2FB4-4690-88CD-D03B7CF135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454CB-A6B9-4389-AB04-B40EB8A01EC3}"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DB5C8-2FB4-4690-88CD-D03B7CF135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454CB-A6B9-4389-AB04-B40EB8A01EC3}"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DB5C8-2FB4-4690-88CD-D03B7CF135B1}"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F454CB-A6B9-4389-AB04-B40EB8A01EC3}"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DB5C8-2FB4-4690-88CD-D03B7CF135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F454CB-A6B9-4389-AB04-B40EB8A01EC3}" type="datetimeFigureOut">
              <a:rPr lang="en-US" smtClean="0"/>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2DB5C8-2FB4-4690-88CD-D03B7CF135B1}"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F454CB-A6B9-4389-AB04-B40EB8A01EC3}" type="datetimeFigureOut">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2DB5C8-2FB4-4690-88CD-D03B7CF135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454CB-A6B9-4389-AB04-B40EB8A01EC3}" type="datetimeFigureOut">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2DB5C8-2FB4-4690-88CD-D03B7CF135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454CB-A6B9-4389-AB04-B40EB8A01EC3}"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DB5C8-2FB4-4690-88CD-D03B7CF135B1}"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454CB-A6B9-4389-AB04-B40EB8A01EC3}"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DB5C8-2FB4-4690-88CD-D03B7CF135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DF454CB-A6B9-4389-AB04-B40EB8A01EC3}" type="datetimeFigureOut">
              <a:rPr lang="en-US" smtClean="0"/>
              <a:t>11/8/2013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92DB5C8-2FB4-4690-88CD-D03B7CF135B1}"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Police Investigators’ Attitudes Toward Victims of Crime:  A Quantitative Study</a:t>
            </a:r>
            <a:endParaRPr lang="en-US" sz="3600" dirty="0"/>
          </a:p>
        </p:txBody>
      </p:sp>
      <p:sp>
        <p:nvSpPr>
          <p:cNvPr id="3" name="Subtitle 2"/>
          <p:cNvSpPr>
            <a:spLocks noGrp="1"/>
          </p:cNvSpPr>
          <p:nvPr>
            <p:ph type="subTitle" idx="1"/>
          </p:nvPr>
        </p:nvSpPr>
        <p:spPr/>
        <p:txBody>
          <a:bodyPr>
            <a:normAutofit/>
          </a:bodyPr>
          <a:lstStyle/>
          <a:p>
            <a:pPr algn="ctr"/>
            <a:r>
              <a:rPr lang="en-US" dirty="0" smtClean="0"/>
              <a:t>Marcy </a:t>
            </a:r>
            <a:r>
              <a:rPr lang="en-US" dirty="0" err="1" smtClean="0"/>
              <a:t>Hehnly</a:t>
            </a:r>
            <a:endParaRPr lang="en-US" dirty="0" smtClean="0"/>
          </a:p>
        </p:txBody>
      </p:sp>
    </p:spTree>
    <p:extLst>
      <p:ext uri="{BB962C8B-B14F-4D97-AF65-F5344CB8AC3E}">
        <p14:creationId xmlns:p14="http://schemas.microsoft.com/office/powerpoint/2010/main" val="2676478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Framework</a:t>
            </a:r>
            <a:endParaRPr lang="en-US" dirty="0"/>
          </a:p>
        </p:txBody>
      </p:sp>
      <p:sp>
        <p:nvSpPr>
          <p:cNvPr id="3" name="Content Placeholder 2"/>
          <p:cNvSpPr>
            <a:spLocks noGrp="1"/>
          </p:cNvSpPr>
          <p:nvPr>
            <p:ph idx="1"/>
          </p:nvPr>
        </p:nvSpPr>
        <p:spPr/>
        <p:txBody>
          <a:bodyPr>
            <a:normAutofit fontScale="92500"/>
          </a:bodyPr>
          <a:lstStyle/>
          <a:p>
            <a:r>
              <a:rPr lang="en-US" dirty="0"/>
              <a:t>The </a:t>
            </a:r>
            <a:r>
              <a:rPr lang="en-US" b="1" dirty="0"/>
              <a:t>social conflict theory </a:t>
            </a:r>
            <a:r>
              <a:rPr lang="en-US" dirty="0"/>
              <a:t>recognizes how relationships exist within groups of people, social relations, and the way individuals interpret social situations. This is recognized in police, victim, and suspect relationships as well as police to police </a:t>
            </a:r>
            <a:r>
              <a:rPr lang="en-US" dirty="0" smtClean="0"/>
              <a:t>relationships. </a:t>
            </a:r>
            <a:r>
              <a:rPr lang="en-US" dirty="0"/>
              <a:t>Through this theoretical foundation, research recognizes that criminal investigations have influencing factors on the investigators’ behaviors which in many instances is a level of prestige and cultural norms within law enforcement as a whole. In recognizing these biases, investigations and interrogations can produce both positive and negative </a:t>
            </a:r>
            <a:r>
              <a:rPr lang="en-US" dirty="0" smtClean="0"/>
              <a:t>results. </a:t>
            </a:r>
            <a:endParaRPr lang="en-US" dirty="0"/>
          </a:p>
        </p:txBody>
      </p:sp>
    </p:spTree>
    <p:extLst>
      <p:ext uri="{BB962C8B-B14F-4D97-AF65-F5344CB8AC3E}">
        <p14:creationId xmlns:p14="http://schemas.microsoft.com/office/powerpoint/2010/main" val="2919685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Framework</a:t>
            </a:r>
          </a:p>
        </p:txBody>
      </p:sp>
      <p:sp>
        <p:nvSpPr>
          <p:cNvPr id="3" name="Content Placeholder 2"/>
          <p:cNvSpPr>
            <a:spLocks noGrp="1"/>
          </p:cNvSpPr>
          <p:nvPr>
            <p:ph idx="1"/>
          </p:nvPr>
        </p:nvSpPr>
        <p:spPr/>
        <p:txBody>
          <a:bodyPr>
            <a:normAutofit lnSpcReduction="10000"/>
          </a:bodyPr>
          <a:lstStyle/>
          <a:p>
            <a:r>
              <a:rPr lang="en-US" dirty="0"/>
              <a:t>The </a:t>
            </a:r>
            <a:r>
              <a:rPr lang="en-US" b="1" dirty="0"/>
              <a:t>social structure theory </a:t>
            </a:r>
            <a:r>
              <a:rPr lang="en-US" dirty="0"/>
              <a:t>focuses on established patterns of relationships among groups of people. This theory recognizes the propensity to treat others differently based on created subcultures or understood expectations of one another. Within law enforcement subcultures researchers have recognized that there exist varying attitudes among the same type of </a:t>
            </a:r>
            <a:r>
              <a:rPr lang="en-US" dirty="0" smtClean="0"/>
              <a:t>subculture. </a:t>
            </a:r>
            <a:r>
              <a:rPr lang="en-US" dirty="0"/>
              <a:t>It also recognizes that many different groups are all connected in some form or fashion, thus showing that in fact police and victims of crime do have some type of relationship with one </a:t>
            </a:r>
            <a:r>
              <a:rPr lang="en-US" dirty="0" smtClean="0"/>
              <a:t>another. </a:t>
            </a:r>
            <a:endParaRPr lang="en-US" dirty="0"/>
          </a:p>
        </p:txBody>
      </p:sp>
    </p:spTree>
    <p:extLst>
      <p:ext uri="{BB962C8B-B14F-4D97-AF65-F5344CB8AC3E}">
        <p14:creationId xmlns:p14="http://schemas.microsoft.com/office/powerpoint/2010/main" val="2651021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lstStyle/>
          <a:p>
            <a:r>
              <a:rPr lang="en-US" dirty="0"/>
              <a:t>The researcher </a:t>
            </a:r>
            <a:r>
              <a:rPr lang="en-US" dirty="0" smtClean="0"/>
              <a:t>used quantitative analysis to study specialized </a:t>
            </a:r>
            <a:r>
              <a:rPr lang="en-US" dirty="0"/>
              <a:t>unit investigators’ attitudes toward victims of crime through </a:t>
            </a:r>
            <a:r>
              <a:rPr lang="en-US" dirty="0" smtClean="0"/>
              <a:t>surveys. </a:t>
            </a:r>
          </a:p>
          <a:p>
            <a:endParaRPr lang="en-US" dirty="0" smtClean="0"/>
          </a:p>
          <a:p>
            <a:r>
              <a:rPr lang="en-US" dirty="0" smtClean="0"/>
              <a:t>Justification: When </a:t>
            </a:r>
            <a:r>
              <a:rPr lang="en-US" dirty="0"/>
              <a:t>attempting to gain data from a larger population which can be representative of a group, quantitative analysis and methodology are considered the most practiced method through the use of surveys. </a:t>
            </a:r>
          </a:p>
        </p:txBody>
      </p:sp>
    </p:spTree>
    <p:extLst>
      <p:ext uri="{BB962C8B-B14F-4D97-AF65-F5344CB8AC3E}">
        <p14:creationId xmlns:p14="http://schemas.microsoft.com/office/powerpoint/2010/main" val="670540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Design</a:t>
            </a:r>
            <a:endParaRPr lang="en-US" dirty="0"/>
          </a:p>
        </p:txBody>
      </p:sp>
      <p:sp>
        <p:nvSpPr>
          <p:cNvPr id="3" name="Content Placeholder 2"/>
          <p:cNvSpPr>
            <a:spLocks noGrp="1"/>
          </p:cNvSpPr>
          <p:nvPr>
            <p:ph idx="1"/>
          </p:nvPr>
        </p:nvSpPr>
        <p:spPr/>
        <p:txBody>
          <a:bodyPr>
            <a:normAutofit lnSpcReduction="10000"/>
          </a:bodyPr>
          <a:lstStyle/>
          <a:p>
            <a:r>
              <a:rPr lang="en-US" dirty="0"/>
              <a:t>The sample population </a:t>
            </a:r>
            <a:r>
              <a:rPr lang="en-US" dirty="0" smtClean="0"/>
              <a:t>was originally supposed to come </a:t>
            </a:r>
            <a:r>
              <a:rPr lang="en-US" dirty="0"/>
              <a:t>from </a:t>
            </a:r>
            <a:r>
              <a:rPr lang="en-US" dirty="0" smtClean="0"/>
              <a:t>7 metropolitan </a:t>
            </a:r>
            <a:r>
              <a:rPr lang="en-US" dirty="0"/>
              <a:t>Atlanta Police </a:t>
            </a:r>
            <a:r>
              <a:rPr lang="en-US" dirty="0" smtClean="0"/>
              <a:t>Departments which were </a:t>
            </a:r>
            <a:r>
              <a:rPr lang="en-US" dirty="0"/>
              <a:t>considered large in the state of </a:t>
            </a:r>
            <a:r>
              <a:rPr lang="en-US" dirty="0" smtClean="0"/>
              <a:t>Georgia; however, only 6 agencies participated in the final survey distribution.</a:t>
            </a:r>
          </a:p>
          <a:p>
            <a:endParaRPr lang="en-US" dirty="0"/>
          </a:p>
          <a:p>
            <a:r>
              <a:rPr lang="en-US" dirty="0" smtClean="0"/>
              <a:t>All agencies had 125 certified officers or more.</a:t>
            </a:r>
          </a:p>
          <a:p>
            <a:endParaRPr lang="en-US" dirty="0"/>
          </a:p>
          <a:p>
            <a:r>
              <a:rPr lang="en-US" dirty="0"/>
              <a:t>For this particular research, it was the goal of the researcher to obtain a minimum of 90 respondents. </a:t>
            </a:r>
          </a:p>
        </p:txBody>
      </p:sp>
    </p:spTree>
    <p:extLst>
      <p:ext uri="{BB962C8B-B14F-4D97-AF65-F5344CB8AC3E}">
        <p14:creationId xmlns:p14="http://schemas.microsoft.com/office/powerpoint/2010/main" val="2068360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Design</a:t>
            </a:r>
            <a:endParaRPr lang="en-US" dirty="0"/>
          </a:p>
        </p:txBody>
      </p:sp>
      <p:sp>
        <p:nvSpPr>
          <p:cNvPr id="3" name="Content Placeholder 2"/>
          <p:cNvSpPr>
            <a:spLocks noGrp="1"/>
          </p:cNvSpPr>
          <p:nvPr>
            <p:ph idx="1"/>
          </p:nvPr>
        </p:nvSpPr>
        <p:spPr/>
        <p:txBody>
          <a:bodyPr>
            <a:normAutofit/>
          </a:bodyPr>
          <a:lstStyle/>
          <a:p>
            <a:r>
              <a:rPr lang="en-US" dirty="0"/>
              <a:t>Research </a:t>
            </a:r>
            <a:r>
              <a:rPr lang="en-US" dirty="0" smtClean="0"/>
              <a:t>was conducted </a:t>
            </a:r>
            <a:r>
              <a:rPr lang="en-US" dirty="0"/>
              <a:t>in </a:t>
            </a:r>
            <a:r>
              <a:rPr lang="en-US" dirty="0" smtClean="0"/>
              <a:t>investigatory units which work aggravated assault, </a:t>
            </a:r>
            <a:r>
              <a:rPr lang="en-US" dirty="0"/>
              <a:t>robbery, rape, </a:t>
            </a:r>
            <a:r>
              <a:rPr lang="en-US" dirty="0" smtClean="0"/>
              <a:t>and domestic violence cases.</a:t>
            </a:r>
          </a:p>
          <a:p>
            <a:endParaRPr lang="en-US" dirty="0"/>
          </a:p>
          <a:p>
            <a:r>
              <a:rPr lang="en-US" dirty="0" smtClean="0"/>
              <a:t>The survey </a:t>
            </a:r>
            <a:r>
              <a:rPr lang="en-US" dirty="0"/>
              <a:t>which was </a:t>
            </a:r>
            <a:r>
              <a:rPr lang="en-US" dirty="0" smtClean="0"/>
              <a:t>distributed to all participants was originally created </a:t>
            </a:r>
            <a:r>
              <a:rPr lang="en-US" dirty="0"/>
              <a:t>and used by Dr. Karl Ask (2011) in his research within the Journal of Interpersonal Violence titled “Police officers’ and prosecutors’ beliefs about crime victim behaviors.”</a:t>
            </a:r>
            <a:endParaRPr lang="en-US" dirty="0" smtClean="0"/>
          </a:p>
          <a:p>
            <a:pPr marL="0" indent="0">
              <a:buNone/>
            </a:pPr>
            <a:endParaRPr lang="en-US" dirty="0"/>
          </a:p>
        </p:txBody>
      </p:sp>
    </p:spTree>
    <p:extLst>
      <p:ext uri="{BB962C8B-B14F-4D97-AF65-F5344CB8AC3E}">
        <p14:creationId xmlns:p14="http://schemas.microsoft.com/office/powerpoint/2010/main" val="222735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p:txBody>
          <a:bodyPr/>
          <a:lstStyle/>
          <a:p>
            <a:r>
              <a:rPr lang="en-US" dirty="0" smtClean="0"/>
              <a:t>Section 1- demographics</a:t>
            </a:r>
          </a:p>
          <a:p>
            <a:r>
              <a:rPr lang="en-US" dirty="0" smtClean="0"/>
              <a:t>Section 2- employment status </a:t>
            </a:r>
          </a:p>
          <a:p>
            <a:r>
              <a:rPr lang="en-US" dirty="0" smtClean="0"/>
              <a:t>Section 3- personal observations</a:t>
            </a:r>
          </a:p>
          <a:p>
            <a:r>
              <a:rPr lang="en-US" dirty="0" smtClean="0"/>
              <a:t>Section 4- personal perceptions</a:t>
            </a:r>
          </a:p>
          <a:p>
            <a:r>
              <a:rPr lang="en-US" dirty="0" smtClean="0"/>
              <a:t>Section 5- victim encounters/treatment</a:t>
            </a:r>
          </a:p>
          <a:p>
            <a:r>
              <a:rPr lang="en-US" dirty="0" smtClean="0"/>
              <a:t>Section 6- self-knowledge of investigator</a:t>
            </a:r>
          </a:p>
        </p:txBody>
      </p:sp>
    </p:spTree>
    <p:extLst>
      <p:ext uri="{BB962C8B-B14F-4D97-AF65-F5344CB8AC3E}">
        <p14:creationId xmlns:p14="http://schemas.microsoft.com/office/powerpoint/2010/main" val="2889018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Collection Procedures</a:t>
            </a:r>
            <a:endParaRPr lang="en-US" dirty="0"/>
          </a:p>
        </p:txBody>
      </p:sp>
      <p:sp>
        <p:nvSpPr>
          <p:cNvPr id="3" name="Content Placeholder 2"/>
          <p:cNvSpPr>
            <a:spLocks noGrp="1"/>
          </p:cNvSpPr>
          <p:nvPr>
            <p:ph idx="1"/>
          </p:nvPr>
        </p:nvSpPr>
        <p:spPr/>
        <p:txBody>
          <a:bodyPr/>
          <a:lstStyle/>
          <a:p>
            <a:r>
              <a:rPr lang="en-US" dirty="0" smtClean="0"/>
              <a:t>Meeting with department head/instructions</a:t>
            </a:r>
          </a:p>
          <a:p>
            <a:r>
              <a:rPr lang="en-US" dirty="0" smtClean="0"/>
              <a:t>Distribution of cover letters, surveys, consent forms, drop box</a:t>
            </a:r>
          </a:p>
          <a:p>
            <a:r>
              <a:rPr lang="en-US" dirty="0" smtClean="0"/>
              <a:t>Pick up date announced as well as posted on the side of the drop box</a:t>
            </a:r>
          </a:p>
          <a:p>
            <a:r>
              <a:rPr lang="en-US" dirty="0" smtClean="0"/>
              <a:t>Anonymity </a:t>
            </a:r>
            <a:endParaRPr lang="en-US" dirty="0"/>
          </a:p>
        </p:txBody>
      </p:sp>
    </p:spTree>
    <p:extLst>
      <p:ext uri="{BB962C8B-B14F-4D97-AF65-F5344CB8AC3E}">
        <p14:creationId xmlns:p14="http://schemas.microsoft.com/office/powerpoint/2010/main" val="3493954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 </a:t>
            </a:r>
          </a:p>
        </p:txBody>
      </p:sp>
      <p:sp>
        <p:nvSpPr>
          <p:cNvPr id="3" name="Content Placeholder 2"/>
          <p:cNvSpPr>
            <a:spLocks noGrp="1"/>
          </p:cNvSpPr>
          <p:nvPr>
            <p:ph idx="1"/>
          </p:nvPr>
        </p:nvSpPr>
        <p:spPr>
          <a:xfrm>
            <a:off x="762000" y="685800"/>
            <a:ext cx="7543800" cy="4419600"/>
          </a:xfrm>
        </p:spPr>
        <p:txBody>
          <a:bodyPr>
            <a:normAutofit fontScale="92500" lnSpcReduction="10000"/>
          </a:bodyPr>
          <a:lstStyle/>
          <a:p>
            <a:r>
              <a:rPr lang="en-US" dirty="0" smtClean="0"/>
              <a:t>By </a:t>
            </a:r>
            <a:r>
              <a:rPr lang="en-US" dirty="0"/>
              <a:t>using multiple linear regression, the researcher was able to “see what impact multiple variables have on an </a:t>
            </a:r>
            <a:r>
              <a:rPr lang="en-US" dirty="0" smtClean="0"/>
              <a:t>outcome.” </a:t>
            </a:r>
          </a:p>
          <a:p>
            <a:endParaRPr lang="en-US" dirty="0" smtClean="0"/>
          </a:p>
          <a:p>
            <a:r>
              <a:rPr lang="en-US" dirty="0" smtClean="0"/>
              <a:t>By </a:t>
            </a:r>
            <a:r>
              <a:rPr lang="en-US" dirty="0"/>
              <a:t>running multiple linear regressions on the collected data, the researcher could predict whether a person's age or work experience would impact (Positively or Negatively) his or her personal observation of a victim, predicted whether a person's age or work experience impacted (Positively or Negatively) his or her personal perceptions of a victim, predicted whether a person's age or work experience impacted (Positively or Negatively) his or her encounters with a victim, and predicted whether a person's age or work experience correlated with how much they knew about their job. </a:t>
            </a:r>
          </a:p>
        </p:txBody>
      </p:sp>
    </p:spTree>
    <p:extLst>
      <p:ext uri="{BB962C8B-B14F-4D97-AF65-F5344CB8AC3E}">
        <p14:creationId xmlns:p14="http://schemas.microsoft.com/office/powerpoint/2010/main" val="585603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idx="1"/>
          </p:nvPr>
        </p:nvSpPr>
        <p:spPr>
          <a:xfrm>
            <a:off x="762000" y="685800"/>
            <a:ext cx="7543800" cy="4267200"/>
          </a:xfrm>
        </p:spPr>
        <p:txBody>
          <a:bodyPr>
            <a:normAutofit fontScale="92500" lnSpcReduction="20000"/>
          </a:bodyPr>
          <a:lstStyle/>
          <a:p>
            <a:r>
              <a:rPr lang="en-US" dirty="0"/>
              <a:t>The overall potential sample consisted of 197 possible participants. </a:t>
            </a:r>
            <a:endParaRPr lang="en-US" dirty="0" smtClean="0"/>
          </a:p>
          <a:p>
            <a:r>
              <a:rPr lang="en-US" dirty="0" smtClean="0"/>
              <a:t>The </a:t>
            </a:r>
            <a:r>
              <a:rPr lang="en-US" dirty="0"/>
              <a:t>respondents included a total of 143 investigators’ who met the guidelines to participate in the study which reflected a 72.58% return rate of the surveys distributed. </a:t>
            </a:r>
            <a:endParaRPr lang="en-US" dirty="0" smtClean="0"/>
          </a:p>
          <a:p>
            <a:r>
              <a:rPr lang="en-US" dirty="0" smtClean="0"/>
              <a:t>As </a:t>
            </a:r>
            <a:r>
              <a:rPr lang="en-US" dirty="0"/>
              <a:t>the surveys were returned, it was easily recognized that although many worked in a specific crime type unit, they, in fact worked multiple crime types. </a:t>
            </a:r>
            <a:endParaRPr lang="en-US" dirty="0" smtClean="0"/>
          </a:p>
          <a:p>
            <a:r>
              <a:rPr lang="en-US" dirty="0" smtClean="0"/>
              <a:t>119 </a:t>
            </a:r>
            <a:r>
              <a:rPr lang="en-US" dirty="0"/>
              <a:t>participants worked all crime types while only 24 worked less than 4 crime types. </a:t>
            </a:r>
          </a:p>
          <a:p>
            <a:r>
              <a:rPr lang="en-US" dirty="0" smtClean="0"/>
              <a:t>Another </a:t>
            </a:r>
            <a:r>
              <a:rPr lang="en-US" dirty="0"/>
              <a:t>observable fact potentially indicated the investigators were able to provide additional information based on their overall diversity of handling various types of crimes outside of their specialization.</a:t>
            </a:r>
          </a:p>
          <a:p>
            <a:endParaRPr lang="en-US" dirty="0"/>
          </a:p>
        </p:txBody>
      </p:sp>
    </p:spTree>
    <p:extLst>
      <p:ext uri="{BB962C8B-B14F-4D97-AF65-F5344CB8AC3E}">
        <p14:creationId xmlns:p14="http://schemas.microsoft.com/office/powerpoint/2010/main" val="4483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a:t>
            </a:r>
          </a:p>
        </p:txBody>
      </p:sp>
      <p:sp>
        <p:nvSpPr>
          <p:cNvPr id="3" name="Content Placeholder 2"/>
          <p:cNvSpPr>
            <a:spLocks noGrp="1"/>
          </p:cNvSpPr>
          <p:nvPr>
            <p:ph idx="1"/>
          </p:nvPr>
        </p:nvSpPr>
        <p:spPr/>
        <p:txBody>
          <a:bodyPr/>
          <a:lstStyle/>
          <a:p>
            <a:r>
              <a:rPr lang="en-US" dirty="0"/>
              <a:t>Hypothesis #1: The relationship between an investigator’s work experience and age will be associated with less bias based on their personal observations. </a:t>
            </a:r>
          </a:p>
          <a:p>
            <a:pPr marL="0" indent="0">
              <a:buNone/>
            </a:pPr>
            <a:endParaRPr lang="en-US" dirty="0"/>
          </a:p>
          <a:p>
            <a:r>
              <a:rPr lang="en-US" dirty="0"/>
              <a:t>Hypothesis #2: The relationship between an investigator’s work experience and age will be associated with less bias during an investigation based on personal perceptions of a victim.</a:t>
            </a:r>
          </a:p>
          <a:p>
            <a:endParaRPr lang="en-US" dirty="0"/>
          </a:p>
        </p:txBody>
      </p:sp>
    </p:spTree>
    <p:extLst>
      <p:ext uri="{BB962C8B-B14F-4D97-AF65-F5344CB8AC3E}">
        <p14:creationId xmlns:p14="http://schemas.microsoft.com/office/powerpoint/2010/main" val="3789281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dirty="0"/>
              <a:t>?</a:t>
            </a:r>
          </a:p>
          <a:p>
            <a:pPr marL="0" indent="0">
              <a:buNone/>
            </a:pPr>
            <a:endParaRPr lang="en-US" dirty="0" smtClean="0"/>
          </a:p>
          <a:p>
            <a:pPr marL="0" indent="0" algn="ctr">
              <a:buNone/>
            </a:pPr>
            <a:r>
              <a:rPr lang="en-US" dirty="0" smtClean="0"/>
              <a:t>How my research began and why I chose to focus on attitudes of citizens towards victims of crime.</a:t>
            </a:r>
            <a:endParaRPr lang="en-US" dirty="0"/>
          </a:p>
        </p:txBody>
      </p:sp>
    </p:spTree>
    <p:extLst>
      <p:ext uri="{BB962C8B-B14F-4D97-AF65-F5344CB8AC3E}">
        <p14:creationId xmlns:p14="http://schemas.microsoft.com/office/powerpoint/2010/main" val="3586692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a:t>Hypothesis #3: The relationship between an investigator’s work experience and age will be associated with less bias during an investigation based on their victim encounters and treatment.</a:t>
            </a:r>
          </a:p>
          <a:p>
            <a:pPr marL="0" indent="0">
              <a:buNone/>
            </a:pPr>
            <a:endParaRPr lang="en-US" dirty="0"/>
          </a:p>
          <a:p>
            <a:r>
              <a:rPr lang="en-US" dirty="0"/>
              <a:t>Hypothesis #4: The relationship between an investigator’s work experience and age will be associated with less bias during an investigation based on his/her self-knowledge.</a:t>
            </a:r>
          </a:p>
          <a:p>
            <a:endParaRPr lang="en-US" dirty="0"/>
          </a:p>
        </p:txBody>
      </p:sp>
    </p:spTree>
    <p:extLst>
      <p:ext uri="{BB962C8B-B14F-4D97-AF65-F5344CB8AC3E}">
        <p14:creationId xmlns:p14="http://schemas.microsoft.com/office/powerpoint/2010/main" val="2987619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a:t>
            </a:r>
          </a:p>
        </p:txBody>
      </p:sp>
      <p:sp>
        <p:nvSpPr>
          <p:cNvPr id="3" name="Content Placeholder 2"/>
          <p:cNvSpPr>
            <a:spLocks noGrp="1"/>
          </p:cNvSpPr>
          <p:nvPr>
            <p:ph idx="1"/>
          </p:nvPr>
        </p:nvSpPr>
        <p:spPr/>
        <p:txBody>
          <a:bodyPr/>
          <a:lstStyle/>
          <a:p>
            <a:r>
              <a:rPr lang="en-US" dirty="0"/>
              <a:t>Null hypothesis:  There was no difference between an investigator’s work experience and age in terms of their personal observations of a victim, their personal perceptions of a victim, their victim encounters and treatment, and the investigator’s self-knowledge of victim interactions.</a:t>
            </a:r>
          </a:p>
          <a:p>
            <a:endParaRPr lang="en-US" dirty="0"/>
          </a:p>
        </p:txBody>
      </p:sp>
    </p:spTree>
    <p:extLst>
      <p:ext uri="{BB962C8B-B14F-4D97-AF65-F5344CB8AC3E}">
        <p14:creationId xmlns:p14="http://schemas.microsoft.com/office/powerpoint/2010/main" val="2384371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normAutofit/>
          </a:bodyPr>
          <a:lstStyle/>
          <a:p>
            <a:r>
              <a:rPr lang="en-US" dirty="0" smtClean="0"/>
              <a:t>The </a:t>
            </a:r>
            <a:r>
              <a:rPr lang="en-US" dirty="0"/>
              <a:t>youngest investigator was 26 years old while the oldest was 56 years old; the average age of an officer being 38 and a half years old. </a:t>
            </a:r>
            <a:endParaRPr lang="en-US" dirty="0" smtClean="0"/>
          </a:p>
          <a:p>
            <a:endParaRPr lang="en-US" dirty="0"/>
          </a:p>
          <a:p>
            <a:r>
              <a:rPr lang="en-US" dirty="0"/>
              <a:t>The shortest amount of time an investigator had been working in an investigatory capacity totaled 2 years while the longest time was 28 years. The average amount of time an investigator worked within an investigatory unit was approximately 12.7 years. </a:t>
            </a:r>
          </a:p>
          <a:p>
            <a:endParaRPr lang="en-US" dirty="0"/>
          </a:p>
        </p:txBody>
      </p:sp>
    </p:spTree>
    <p:extLst>
      <p:ext uri="{BB962C8B-B14F-4D97-AF65-F5344CB8AC3E}">
        <p14:creationId xmlns:p14="http://schemas.microsoft.com/office/powerpoint/2010/main" val="3028563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a:t>
            </a:r>
            <a:r>
              <a:rPr lang="en-US" dirty="0"/>
              <a:t>investigator’s age and work experience did not demonstrate a significant relationship toward the overall personal observation of a crime victim. </a:t>
            </a:r>
            <a:endParaRPr lang="en-US" dirty="0" smtClean="0"/>
          </a:p>
          <a:p>
            <a:r>
              <a:rPr lang="en-US" dirty="0" smtClean="0"/>
              <a:t>Age </a:t>
            </a:r>
            <a:r>
              <a:rPr lang="en-US" dirty="0"/>
              <a:t>and work experience also were not viewed as a significant factor in an investigator’s personal perceptions showing bias towards a crime victim. </a:t>
            </a:r>
            <a:endParaRPr lang="en-US" dirty="0" smtClean="0"/>
          </a:p>
          <a:p>
            <a:r>
              <a:rPr lang="en-US" dirty="0" smtClean="0"/>
              <a:t>An </a:t>
            </a:r>
            <a:r>
              <a:rPr lang="en-US" dirty="0"/>
              <a:t>investigator’s age and work experience also did not reflect biases towards victims of crime as they related to victim encounters and treatment. </a:t>
            </a:r>
            <a:endParaRPr lang="en-US" dirty="0" smtClean="0"/>
          </a:p>
          <a:p>
            <a:r>
              <a:rPr lang="en-US" dirty="0" smtClean="0"/>
              <a:t>Last</a:t>
            </a:r>
            <a:r>
              <a:rPr lang="en-US" dirty="0"/>
              <a:t>, age and work experience of investigator’s did not influence biases towards victims of crimes based on their self-knowledge of crime victims; thus, showing they are receiving adequate training in their specialization.</a:t>
            </a:r>
          </a:p>
          <a:p>
            <a:endParaRPr lang="en-US" dirty="0"/>
          </a:p>
        </p:txBody>
      </p:sp>
    </p:spTree>
    <p:extLst>
      <p:ext uri="{BB962C8B-B14F-4D97-AF65-F5344CB8AC3E}">
        <p14:creationId xmlns:p14="http://schemas.microsoft.com/office/powerpoint/2010/main" val="809603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The results of this research study showed that law enforcement investigators’ working in specialized crime units did not show significant proportions of variance within their investigations towards victims of criminal activity and remained neutral throughout the course of their duties. This varies from studies within law enforcement in that the creditability of witnesses could influence how an investigator handles a case when the victim presents actions of lying and deceit within the investigation of a </a:t>
            </a:r>
            <a:r>
              <a:rPr lang="en-US" dirty="0" smtClean="0"/>
              <a:t>crime. </a:t>
            </a:r>
            <a:endParaRPr lang="en-US" dirty="0"/>
          </a:p>
        </p:txBody>
      </p:sp>
    </p:spTree>
    <p:extLst>
      <p:ext uri="{BB962C8B-B14F-4D97-AF65-F5344CB8AC3E}">
        <p14:creationId xmlns:p14="http://schemas.microsoft.com/office/powerpoint/2010/main" val="2559867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Upon receipt of the current research surveys being returned, the results showed that investigators’ have a genuine concern for those they come in contact with and negate previous studies which show general biases towards the public. </a:t>
            </a:r>
            <a:endParaRPr lang="en-US" dirty="0" smtClean="0"/>
          </a:p>
          <a:p>
            <a:r>
              <a:rPr lang="en-US" dirty="0"/>
              <a:t>This survey varied in the results from Ask (2010) based on his comparison of prosecutors and law enforcement. This survey did not include prosecutors; therefore, it is not surprising that the results were different.</a:t>
            </a:r>
          </a:p>
        </p:txBody>
      </p:sp>
    </p:spTree>
    <p:extLst>
      <p:ext uri="{BB962C8B-B14F-4D97-AF65-F5344CB8AC3E}">
        <p14:creationId xmlns:p14="http://schemas.microsoft.com/office/powerpoint/2010/main" val="8640090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normAutofit fontScale="92500"/>
          </a:bodyPr>
          <a:lstStyle/>
          <a:p>
            <a:r>
              <a:rPr lang="en-US" dirty="0"/>
              <a:t>Regardless of the victims background, race, gender, or other factors such as socioeconomic status these investigators treated the victim as a person and handled the case in a nonbiased fashion to see the case to a resolution. In showing this and recognizing various social structures and conflict theories, the research showed that regardless of cultural norms between groups of people, law enforcement investigators treat their victims fairly and equally. It also showed that socially, these two groups of people can form a relationship together that can be positive versus a stigma of having a negative relationship with community members. </a:t>
            </a:r>
          </a:p>
        </p:txBody>
      </p:sp>
    </p:spTree>
    <p:extLst>
      <p:ext uri="{BB962C8B-B14F-4D97-AF65-F5344CB8AC3E}">
        <p14:creationId xmlns:p14="http://schemas.microsoft.com/office/powerpoint/2010/main" val="2814978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normAutofit/>
          </a:bodyPr>
          <a:lstStyle/>
          <a:p>
            <a:r>
              <a:rPr lang="en-US" dirty="0" smtClean="0"/>
              <a:t>Data </a:t>
            </a:r>
            <a:r>
              <a:rPr lang="en-US" dirty="0"/>
              <a:t>was not gained in regards to comparing sizes of law enforcement agencies, an investigators race or their gender. </a:t>
            </a:r>
            <a:endParaRPr lang="en-US" dirty="0" smtClean="0"/>
          </a:p>
          <a:p>
            <a:endParaRPr lang="en-US" dirty="0"/>
          </a:p>
          <a:p>
            <a:r>
              <a:rPr lang="en-US" dirty="0" smtClean="0"/>
              <a:t>Additionally</a:t>
            </a:r>
            <a:r>
              <a:rPr lang="en-US" dirty="0"/>
              <a:t>, more data can be gained by conducting surveys of individual crime types instead of multiple which could potentially show varied differences among types of investigations. </a:t>
            </a:r>
          </a:p>
          <a:p>
            <a:endParaRPr lang="en-US" dirty="0"/>
          </a:p>
        </p:txBody>
      </p:sp>
    </p:spTree>
    <p:extLst>
      <p:ext uri="{BB962C8B-B14F-4D97-AF65-F5344CB8AC3E}">
        <p14:creationId xmlns:p14="http://schemas.microsoft.com/office/powerpoint/2010/main" val="3931361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a:t>One limitation of the study was that one law enforcement agency failed to respond to the survey distribution which eliminated additional information that could have been used within this this study to further assist in answering the research questions. The lack of participation by this agency decreased the sample population by 30 surveys.</a:t>
            </a:r>
          </a:p>
        </p:txBody>
      </p:sp>
    </p:spTree>
    <p:extLst>
      <p:ext uri="{BB962C8B-B14F-4D97-AF65-F5344CB8AC3E}">
        <p14:creationId xmlns:p14="http://schemas.microsoft.com/office/powerpoint/2010/main" val="2560811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p:txBody>
          <a:bodyPr/>
          <a:lstStyle/>
          <a:p>
            <a:r>
              <a:rPr lang="en-US" dirty="0"/>
              <a:t>Another limitation is that although the request to participate was specific to investigators, the survey may have led participants to believe they were answering questions that spanned across their entire career versus only their time within an investigatory unit. </a:t>
            </a:r>
          </a:p>
        </p:txBody>
      </p:sp>
    </p:spTree>
    <p:extLst>
      <p:ext uri="{BB962C8B-B14F-4D97-AF65-F5344CB8AC3E}">
        <p14:creationId xmlns:p14="http://schemas.microsoft.com/office/powerpoint/2010/main" val="2880812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Statement of the Problem</a:t>
            </a:r>
            <a:endParaRPr lang="en-US" dirty="0"/>
          </a:p>
        </p:txBody>
      </p:sp>
      <p:sp>
        <p:nvSpPr>
          <p:cNvPr id="2" name="Content Placeholder 1"/>
          <p:cNvSpPr>
            <a:spLocks noGrp="1"/>
          </p:cNvSpPr>
          <p:nvPr>
            <p:ph idx="1"/>
          </p:nvPr>
        </p:nvSpPr>
        <p:spPr/>
        <p:txBody>
          <a:bodyPr/>
          <a:lstStyle/>
          <a:p>
            <a:pPr algn="ctr"/>
            <a:endParaRPr lang="en-US" dirty="0" smtClean="0"/>
          </a:p>
          <a:p>
            <a:pPr algn="ctr"/>
            <a:endParaRPr lang="en-US" dirty="0"/>
          </a:p>
          <a:p>
            <a:r>
              <a:rPr lang="en-US" dirty="0"/>
              <a:t>There is limited research on the attitudes of specialized unit investigators toward victims they interact with while attempting to solve crime.  Based on the fact that there </a:t>
            </a:r>
            <a:r>
              <a:rPr lang="en-US" dirty="0" smtClean="0"/>
              <a:t>exists </a:t>
            </a:r>
            <a:r>
              <a:rPr lang="en-US" dirty="0"/>
              <a:t>limited research, there </a:t>
            </a:r>
            <a:r>
              <a:rPr lang="en-US" dirty="0" smtClean="0"/>
              <a:t>is </a:t>
            </a:r>
            <a:r>
              <a:rPr lang="en-US" dirty="0"/>
              <a:t>a need to understand why investigators react toward victims in the manner in which they </a:t>
            </a:r>
            <a:r>
              <a:rPr lang="en-US" dirty="0" smtClean="0"/>
              <a:t>do.</a:t>
            </a:r>
            <a:endParaRPr lang="en-US" dirty="0"/>
          </a:p>
        </p:txBody>
      </p:sp>
    </p:spTree>
    <p:extLst>
      <p:ext uri="{BB962C8B-B14F-4D97-AF65-F5344CB8AC3E}">
        <p14:creationId xmlns:p14="http://schemas.microsoft.com/office/powerpoint/2010/main" val="6185325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for Further Research</a:t>
            </a:r>
            <a:endParaRPr lang="en-US" dirty="0"/>
          </a:p>
        </p:txBody>
      </p:sp>
      <p:sp>
        <p:nvSpPr>
          <p:cNvPr id="3" name="Content Placeholder 2"/>
          <p:cNvSpPr>
            <a:spLocks noGrp="1"/>
          </p:cNvSpPr>
          <p:nvPr>
            <p:ph idx="1"/>
          </p:nvPr>
        </p:nvSpPr>
        <p:spPr/>
        <p:txBody>
          <a:bodyPr>
            <a:normAutofit lnSpcReduction="10000"/>
          </a:bodyPr>
          <a:lstStyle/>
          <a:p>
            <a:r>
              <a:rPr lang="en-US" dirty="0"/>
              <a:t>Further research should be considered in the area of comparing gender as they relate to handling victims of crime to see if there are differences among investigator’s and citizens. Additionally, it is recommended that research be conducted on individual crime types instead of several on one questionnaire. </a:t>
            </a:r>
            <a:endParaRPr lang="en-US" dirty="0" smtClean="0"/>
          </a:p>
          <a:p>
            <a:r>
              <a:rPr lang="en-US" dirty="0"/>
              <a:t>It is also recommended that practitioners examine more closely the self-knowledge section to determine the overall training that is provided to investigators and recognize if there is a need for furtherance of education within organizations. </a:t>
            </a:r>
          </a:p>
        </p:txBody>
      </p:sp>
    </p:spTree>
    <p:extLst>
      <p:ext uri="{BB962C8B-B14F-4D97-AF65-F5344CB8AC3E}">
        <p14:creationId xmlns:p14="http://schemas.microsoft.com/office/powerpoint/2010/main" val="34353951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Recommendations for Further Research</a:t>
            </a:r>
          </a:p>
        </p:txBody>
      </p:sp>
      <p:sp>
        <p:nvSpPr>
          <p:cNvPr id="3" name="Content Placeholder 2"/>
          <p:cNvSpPr>
            <a:spLocks noGrp="1"/>
          </p:cNvSpPr>
          <p:nvPr>
            <p:ph idx="1"/>
          </p:nvPr>
        </p:nvSpPr>
        <p:spPr/>
        <p:txBody>
          <a:bodyPr/>
          <a:lstStyle/>
          <a:p>
            <a:r>
              <a:rPr lang="en-US" dirty="0"/>
              <a:t>Lastly, continued research could also focus on comparing non-violent crimes to that of violent crimes to see if there is a relationship between the crime types and how victims respond. </a:t>
            </a:r>
          </a:p>
        </p:txBody>
      </p:sp>
    </p:spTree>
    <p:extLst>
      <p:ext uri="{BB962C8B-B14F-4D97-AF65-F5344CB8AC3E}">
        <p14:creationId xmlns:p14="http://schemas.microsoft.com/office/powerpoint/2010/main" val="1565000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sp>
        <p:nvSpPr>
          <p:cNvPr id="3" name="Content Placeholder 2"/>
          <p:cNvSpPr>
            <a:spLocks noGrp="1"/>
          </p:cNvSpPr>
          <p:nvPr>
            <p:ph idx="1"/>
          </p:nvPr>
        </p:nvSpPr>
        <p:spPr>
          <a:xfrm>
            <a:off x="762000" y="685800"/>
            <a:ext cx="7543800" cy="4114800"/>
          </a:xfrm>
        </p:spPr>
        <p:txBody>
          <a:bodyPr>
            <a:normAutofit fontScale="92500" lnSpcReduction="10000"/>
          </a:bodyPr>
          <a:lstStyle/>
          <a:p>
            <a:pPr algn="ctr"/>
            <a:endParaRPr lang="en-US" dirty="0" smtClean="0"/>
          </a:p>
          <a:p>
            <a:r>
              <a:rPr lang="en-US" dirty="0"/>
              <a:t>This research set out to prove or disprove that there may or may not exist a relationship between the investigating officer and the victim of a violent crime which can be influenced by the investigators professional experiences of behavioral observations, perceptions of victims of these crime types, the overall treatment of crime victims, and their job knowledge regarding crime victim behaviors. Specifically, it sought to predict if an investigator’s age and work experience positively or negatively affected the personal observations of a victim, personal experience with a victim, perceptions of a victim, and determine if these two factors influenced what they know about their job. </a:t>
            </a:r>
          </a:p>
        </p:txBody>
      </p:sp>
    </p:spTree>
    <p:extLst>
      <p:ext uri="{BB962C8B-B14F-4D97-AF65-F5344CB8AC3E}">
        <p14:creationId xmlns:p14="http://schemas.microsoft.com/office/powerpoint/2010/main" val="2325994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lnSpcReduction="10000"/>
          </a:bodyPr>
          <a:lstStyle/>
          <a:p>
            <a:pPr lvl="0"/>
            <a:endParaRPr lang="en-US" dirty="0" smtClean="0"/>
          </a:p>
          <a:p>
            <a:pPr lvl="0"/>
            <a:r>
              <a:rPr lang="en-US" dirty="0"/>
              <a:t>What is the relationship between an investigators work experience, age, and their personal observations of a victim(s)?</a:t>
            </a:r>
          </a:p>
          <a:p>
            <a:pPr lvl="0"/>
            <a:r>
              <a:rPr lang="en-US" dirty="0"/>
              <a:t>What is the relationship between an investigators work experience, age, and personal perceptions of a victim(s)?</a:t>
            </a:r>
          </a:p>
          <a:p>
            <a:pPr lvl="0"/>
            <a:r>
              <a:rPr lang="en-US" dirty="0"/>
              <a:t>What is the relationship between an investigators work experience, age, and their victim encounters/treatment?</a:t>
            </a:r>
          </a:p>
          <a:p>
            <a:pPr lvl="0"/>
            <a:r>
              <a:rPr lang="en-US" dirty="0"/>
              <a:t>What is the relationship between an investigators work experience, age and his/her self-knowledge?</a:t>
            </a:r>
          </a:p>
          <a:p>
            <a:pPr marL="0" indent="0">
              <a:buNone/>
            </a:pPr>
            <a:endParaRPr lang="en-US" dirty="0"/>
          </a:p>
        </p:txBody>
      </p:sp>
    </p:spTree>
    <p:extLst>
      <p:ext uri="{BB962C8B-B14F-4D97-AF65-F5344CB8AC3E}">
        <p14:creationId xmlns:p14="http://schemas.microsoft.com/office/powerpoint/2010/main" val="1683571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 of the Study</a:t>
            </a:r>
            <a:endParaRPr lang="en-US" dirty="0"/>
          </a:p>
        </p:txBody>
      </p:sp>
      <p:sp>
        <p:nvSpPr>
          <p:cNvPr id="3" name="Content Placeholder 2"/>
          <p:cNvSpPr>
            <a:spLocks noGrp="1"/>
          </p:cNvSpPr>
          <p:nvPr>
            <p:ph idx="1"/>
          </p:nvPr>
        </p:nvSpPr>
        <p:spPr>
          <a:xfrm>
            <a:off x="762000" y="685800"/>
            <a:ext cx="7543800" cy="4114800"/>
          </a:xfrm>
        </p:spPr>
        <p:txBody>
          <a:bodyPr>
            <a:normAutofit lnSpcReduction="10000"/>
          </a:bodyPr>
          <a:lstStyle/>
          <a:p>
            <a:r>
              <a:rPr lang="en-US" dirty="0"/>
              <a:t>By recognizing and understanding if there </a:t>
            </a:r>
            <a:r>
              <a:rPr lang="en-US" dirty="0" smtClean="0"/>
              <a:t>were </a:t>
            </a:r>
            <a:r>
              <a:rPr lang="en-US" dirty="0"/>
              <a:t>significant explanations toward the relationship between investigators and citizens, communities as a whole </a:t>
            </a:r>
            <a:r>
              <a:rPr lang="en-US" dirty="0" smtClean="0"/>
              <a:t>could </a:t>
            </a:r>
            <a:r>
              <a:rPr lang="en-US" dirty="0"/>
              <a:t>function more cohesively, thus explaining why it </a:t>
            </a:r>
            <a:r>
              <a:rPr lang="en-US" dirty="0" smtClean="0"/>
              <a:t>was </a:t>
            </a:r>
            <a:r>
              <a:rPr lang="en-US" dirty="0"/>
              <a:t>important for further research in this area. </a:t>
            </a:r>
            <a:endParaRPr lang="en-US" dirty="0" smtClean="0"/>
          </a:p>
          <a:p>
            <a:endParaRPr lang="en-US" dirty="0"/>
          </a:p>
          <a:p>
            <a:r>
              <a:rPr lang="en-US" dirty="0" smtClean="0"/>
              <a:t>Additionally</a:t>
            </a:r>
            <a:r>
              <a:rPr lang="en-US" dirty="0"/>
              <a:t>, by conducting research of investigating officers, agencies </a:t>
            </a:r>
            <a:r>
              <a:rPr lang="en-US" dirty="0" smtClean="0"/>
              <a:t>were </a:t>
            </a:r>
            <a:r>
              <a:rPr lang="en-US" dirty="0"/>
              <a:t>better able to determine if they need to professionalize and provide more training to their officers to meet the goals of not only the agency but the partnership which exists with community members.</a:t>
            </a:r>
          </a:p>
        </p:txBody>
      </p:sp>
    </p:spTree>
    <p:extLst>
      <p:ext uri="{BB962C8B-B14F-4D97-AF65-F5344CB8AC3E}">
        <p14:creationId xmlns:p14="http://schemas.microsoft.com/office/powerpoint/2010/main" val="3157284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Assumptions of the Research</a:t>
            </a:r>
            <a:endParaRPr lang="en-US" dirty="0"/>
          </a:p>
        </p:txBody>
      </p:sp>
      <p:sp>
        <p:nvSpPr>
          <p:cNvPr id="3" name="Content Placeholder 2"/>
          <p:cNvSpPr>
            <a:spLocks noGrp="1"/>
          </p:cNvSpPr>
          <p:nvPr>
            <p:ph idx="1"/>
          </p:nvPr>
        </p:nvSpPr>
        <p:spPr/>
        <p:txBody>
          <a:bodyPr/>
          <a:lstStyle/>
          <a:p>
            <a:r>
              <a:rPr lang="en-US" dirty="0"/>
              <a:t>There are both positive and negative perceptions received by investigators of violent crimes which affect their overall attitude of the case and assisting the victim of the crime. These attitudes are recognized to have come from the socialization process and experiences of past victim interviews. This can also come in the form of many other police stressors to include overall organizational stress, the public’s views of law enforcement, and the day to day interactions with citizens. </a:t>
            </a:r>
          </a:p>
        </p:txBody>
      </p:sp>
    </p:spTree>
    <p:extLst>
      <p:ext uri="{BB962C8B-B14F-4D97-AF65-F5344CB8AC3E}">
        <p14:creationId xmlns:p14="http://schemas.microsoft.com/office/powerpoint/2010/main" val="1210326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Assumptions of the Research</a:t>
            </a:r>
          </a:p>
        </p:txBody>
      </p:sp>
      <p:sp>
        <p:nvSpPr>
          <p:cNvPr id="3" name="Content Placeholder 2"/>
          <p:cNvSpPr>
            <a:spLocks noGrp="1"/>
          </p:cNvSpPr>
          <p:nvPr>
            <p:ph idx="1"/>
          </p:nvPr>
        </p:nvSpPr>
        <p:spPr/>
        <p:txBody>
          <a:bodyPr/>
          <a:lstStyle/>
          <a:p>
            <a:r>
              <a:rPr lang="en-US" dirty="0"/>
              <a:t>It was further assumed that investigators will be stakeholders within the study so that others are better able to understand their perceptions and to show how they themselves as well as victims had the propensity to influence the overall case thus answering the questions to the best of their ability and truthfully.</a:t>
            </a:r>
          </a:p>
        </p:txBody>
      </p:sp>
    </p:spTree>
    <p:extLst>
      <p:ext uri="{BB962C8B-B14F-4D97-AF65-F5344CB8AC3E}">
        <p14:creationId xmlns:p14="http://schemas.microsoft.com/office/powerpoint/2010/main" val="2592107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of Research</a:t>
            </a:r>
            <a:endParaRPr lang="en-US" dirty="0"/>
          </a:p>
        </p:txBody>
      </p:sp>
      <p:sp>
        <p:nvSpPr>
          <p:cNvPr id="3" name="Content Placeholder 2"/>
          <p:cNvSpPr>
            <a:spLocks noGrp="1"/>
          </p:cNvSpPr>
          <p:nvPr>
            <p:ph idx="1"/>
          </p:nvPr>
        </p:nvSpPr>
        <p:spPr/>
        <p:txBody>
          <a:bodyPr/>
          <a:lstStyle/>
          <a:p>
            <a:r>
              <a:rPr lang="en-US" dirty="0"/>
              <a:t>The number of participants that had the potential to participate in the research was limited based on the size of the investigatory units of each police agency, more specifically those who currently worked within the domestic violence, rape, robbery and/or aggravated assault units.</a:t>
            </a:r>
          </a:p>
        </p:txBody>
      </p:sp>
    </p:spTree>
    <p:extLst>
      <p:ext uri="{BB962C8B-B14F-4D97-AF65-F5344CB8AC3E}">
        <p14:creationId xmlns:p14="http://schemas.microsoft.com/office/powerpoint/2010/main" val="6282093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183</TotalTime>
  <Words>2384</Words>
  <Application>Microsoft Office PowerPoint</Application>
  <PresentationFormat>On-screen Show (4:3)</PresentationFormat>
  <Paragraphs>134</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NewsPrint</vt:lpstr>
      <vt:lpstr>Police Investigators’ Attitudes Toward Victims of Crime:  A Quantitative Study</vt:lpstr>
      <vt:lpstr>PowerPoint Presentation</vt:lpstr>
      <vt:lpstr>Statement of the Problem</vt:lpstr>
      <vt:lpstr>Purpose of the Study</vt:lpstr>
      <vt:lpstr>Research Questions</vt:lpstr>
      <vt:lpstr>Significance of the Study</vt:lpstr>
      <vt:lpstr>Assumptions of the Research</vt:lpstr>
      <vt:lpstr>Assumptions of the Research</vt:lpstr>
      <vt:lpstr>Limitations of Research</vt:lpstr>
      <vt:lpstr>Theoretical Framework</vt:lpstr>
      <vt:lpstr>Theoretical Framework</vt:lpstr>
      <vt:lpstr>Research Design</vt:lpstr>
      <vt:lpstr>Research Design</vt:lpstr>
      <vt:lpstr>Research Design</vt:lpstr>
      <vt:lpstr>Measures</vt:lpstr>
      <vt:lpstr>Data Collection Procedures</vt:lpstr>
      <vt:lpstr>Data Analysis </vt:lpstr>
      <vt:lpstr>Sample</vt:lpstr>
      <vt:lpstr>Hypothesis</vt:lpstr>
      <vt:lpstr>Hypothesis</vt:lpstr>
      <vt:lpstr>Hypothesis</vt:lpstr>
      <vt:lpstr>Results</vt:lpstr>
      <vt:lpstr>Results</vt:lpstr>
      <vt:lpstr>Results</vt:lpstr>
      <vt:lpstr>Results</vt:lpstr>
      <vt:lpstr>Results</vt:lpstr>
      <vt:lpstr>Results</vt:lpstr>
      <vt:lpstr>Limitations</vt:lpstr>
      <vt:lpstr>Limitations</vt:lpstr>
      <vt:lpstr>Recommendations for Further Research</vt:lpstr>
      <vt:lpstr>Recommendations for Further Research</vt:lpstr>
    </vt:vector>
  </TitlesOfParts>
  <Company>Chattahoochee Technical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CTC</dc:creator>
  <cp:lastModifiedBy>CTC</cp:lastModifiedBy>
  <cp:revision>63</cp:revision>
  <dcterms:created xsi:type="dcterms:W3CDTF">2011-10-03T12:21:10Z</dcterms:created>
  <dcterms:modified xsi:type="dcterms:W3CDTF">2013-11-08T16:50:47Z</dcterms:modified>
</cp:coreProperties>
</file>