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4" r:id="rId1"/>
  </p:sldMasterIdLst>
  <p:sldIdLst>
    <p:sldId id="256" r:id="rId2"/>
    <p:sldId id="257" r:id="rId3"/>
    <p:sldId id="289" r:id="rId4"/>
    <p:sldId id="259" r:id="rId5"/>
    <p:sldId id="286" r:id="rId6"/>
    <p:sldId id="263" r:id="rId7"/>
    <p:sldId id="262" r:id="rId8"/>
    <p:sldId id="282" r:id="rId9"/>
    <p:sldId id="287" r:id="rId10"/>
    <p:sldId id="288" r:id="rId11"/>
    <p:sldId id="278" r:id="rId12"/>
    <p:sldId id="28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34" autoAdjust="0"/>
    <p:restoredTop sz="94660"/>
  </p:normalViewPr>
  <p:slideViewPr>
    <p:cSldViewPr snapToGrid="0" snapToObjects="1">
      <p:cViewPr varScale="1">
        <p:scale>
          <a:sx n="66" d="100"/>
          <a:sy n="66" d="100"/>
        </p:scale>
        <p:origin x="754"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E72B6F-514F-CB4E-8A16-0C615B5D3386}"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B7270-FDF5-9444-8561-85ADA0977DC9}" type="slidenum">
              <a:rPr lang="en-US" smtClean="0"/>
              <a:t>‹#›</a:t>
            </a:fld>
            <a:endParaRPr lang="en-US"/>
          </a:p>
        </p:txBody>
      </p:sp>
    </p:spTree>
    <p:extLst>
      <p:ext uri="{BB962C8B-B14F-4D97-AF65-F5344CB8AC3E}">
        <p14:creationId xmlns:p14="http://schemas.microsoft.com/office/powerpoint/2010/main" val="2563222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72B6F-514F-CB4E-8A16-0C615B5D3386}"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B7270-FDF5-9444-8561-85ADA0977DC9}" type="slidenum">
              <a:rPr lang="en-US" smtClean="0"/>
              <a:t>‹#›</a:t>
            </a:fld>
            <a:endParaRPr lang="en-US"/>
          </a:p>
        </p:txBody>
      </p:sp>
    </p:spTree>
    <p:extLst>
      <p:ext uri="{BB962C8B-B14F-4D97-AF65-F5344CB8AC3E}">
        <p14:creationId xmlns:p14="http://schemas.microsoft.com/office/powerpoint/2010/main" val="260103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72B6F-514F-CB4E-8A16-0C615B5D3386}"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B7270-FDF5-9444-8561-85ADA0977DC9}" type="slidenum">
              <a:rPr lang="en-US" smtClean="0"/>
              <a:t>‹#›</a:t>
            </a:fld>
            <a:endParaRPr lang="en-US"/>
          </a:p>
        </p:txBody>
      </p:sp>
    </p:spTree>
    <p:extLst>
      <p:ext uri="{BB962C8B-B14F-4D97-AF65-F5344CB8AC3E}">
        <p14:creationId xmlns:p14="http://schemas.microsoft.com/office/powerpoint/2010/main" val="176311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72B6F-514F-CB4E-8A16-0C615B5D3386}"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B7270-FDF5-9444-8561-85ADA0977DC9}" type="slidenum">
              <a:rPr lang="en-US" smtClean="0"/>
              <a:t>‹#›</a:t>
            </a:fld>
            <a:endParaRPr lang="en-US"/>
          </a:p>
        </p:txBody>
      </p:sp>
    </p:spTree>
    <p:extLst>
      <p:ext uri="{BB962C8B-B14F-4D97-AF65-F5344CB8AC3E}">
        <p14:creationId xmlns:p14="http://schemas.microsoft.com/office/powerpoint/2010/main" val="1089464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E72B6F-514F-CB4E-8A16-0C615B5D3386}"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B7270-FDF5-9444-8561-85ADA0977DC9}" type="slidenum">
              <a:rPr lang="en-US" smtClean="0"/>
              <a:t>‹#›</a:t>
            </a:fld>
            <a:endParaRPr lang="en-US"/>
          </a:p>
        </p:txBody>
      </p:sp>
    </p:spTree>
    <p:extLst>
      <p:ext uri="{BB962C8B-B14F-4D97-AF65-F5344CB8AC3E}">
        <p14:creationId xmlns:p14="http://schemas.microsoft.com/office/powerpoint/2010/main" val="1706437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E72B6F-514F-CB4E-8A16-0C615B5D3386}" type="datetimeFigureOut">
              <a:rPr lang="en-US" smtClean="0"/>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BB7270-FDF5-9444-8561-85ADA0977DC9}" type="slidenum">
              <a:rPr lang="en-US" smtClean="0"/>
              <a:t>‹#›</a:t>
            </a:fld>
            <a:endParaRPr lang="en-US"/>
          </a:p>
        </p:txBody>
      </p:sp>
    </p:spTree>
    <p:extLst>
      <p:ext uri="{BB962C8B-B14F-4D97-AF65-F5344CB8AC3E}">
        <p14:creationId xmlns:p14="http://schemas.microsoft.com/office/powerpoint/2010/main" val="894859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E72B6F-514F-CB4E-8A16-0C615B5D3386}" type="datetimeFigureOut">
              <a:rPr lang="en-US" smtClean="0"/>
              <a:t>11/7/2014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BB7270-FDF5-9444-8561-85ADA0977DC9}" type="slidenum">
              <a:rPr lang="en-US" smtClean="0"/>
              <a:t>‹#›</a:t>
            </a:fld>
            <a:endParaRPr lang="en-US"/>
          </a:p>
        </p:txBody>
      </p:sp>
    </p:spTree>
    <p:extLst>
      <p:ext uri="{BB962C8B-B14F-4D97-AF65-F5344CB8AC3E}">
        <p14:creationId xmlns:p14="http://schemas.microsoft.com/office/powerpoint/2010/main" val="1014173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E72B6F-514F-CB4E-8A16-0C615B5D3386}" type="datetimeFigureOut">
              <a:rPr lang="en-US" smtClean="0"/>
              <a:t>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BB7270-FDF5-9444-8561-85ADA0977DC9}" type="slidenum">
              <a:rPr lang="en-US" smtClean="0"/>
              <a:t>‹#›</a:t>
            </a:fld>
            <a:endParaRPr lang="en-US"/>
          </a:p>
        </p:txBody>
      </p:sp>
    </p:spTree>
    <p:extLst>
      <p:ext uri="{BB962C8B-B14F-4D97-AF65-F5344CB8AC3E}">
        <p14:creationId xmlns:p14="http://schemas.microsoft.com/office/powerpoint/2010/main" val="3688684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72B6F-514F-CB4E-8A16-0C615B5D3386}" type="datetimeFigureOut">
              <a:rPr lang="en-US" smtClean="0"/>
              <a:t>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BB7270-FDF5-9444-8561-85ADA0977DC9}" type="slidenum">
              <a:rPr lang="en-US" smtClean="0"/>
              <a:t>‹#›</a:t>
            </a:fld>
            <a:endParaRPr lang="en-US"/>
          </a:p>
        </p:txBody>
      </p:sp>
    </p:spTree>
    <p:extLst>
      <p:ext uri="{BB962C8B-B14F-4D97-AF65-F5344CB8AC3E}">
        <p14:creationId xmlns:p14="http://schemas.microsoft.com/office/powerpoint/2010/main" val="3179547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72B6F-514F-CB4E-8A16-0C615B5D3386}" type="datetimeFigureOut">
              <a:rPr lang="en-US" smtClean="0"/>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BB7270-FDF5-9444-8561-85ADA0977DC9}" type="slidenum">
              <a:rPr lang="en-US" smtClean="0"/>
              <a:t>‹#›</a:t>
            </a:fld>
            <a:endParaRPr lang="en-US"/>
          </a:p>
        </p:txBody>
      </p:sp>
    </p:spTree>
    <p:extLst>
      <p:ext uri="{BB962C8B-B14F-4D97-AF65-F5344CB8AC3E}">
        <p14:creationId xmlns:p14="http://schemas.microsoft.com/office/powerpoint/2010/main" val="3089387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72B6F-514F-CB4E-8A16-0C615B5D3386}" type="datetimeFigureOut">
              <a:rPr lang="en-US" smtClean="0"/>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BB7270-FDF5-9444-8561-85ADA0977DC9}" type="slidenum">
              <a:rPr lang="en-US" smtClean="0"/>
              <a:t>‹#›</a:t>
            </a:fld>
            <a:endParaRPr lang="en-US"/>
          </a:p>
        </p:txBody>
      </p:sp>
    </p:spTree>
    <p:extLst>
      <p:ext uri="{BB962C8B-B14F-4D97-AF65-F5344CB8AC3E}">
        <p14:creationId xmlns:p14="http://schemas.microsoft.com/office/powerpoint/2010/main" val="3942232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72B6F-514F-CB4E-8A16-0C615B5D3386}" type="datetimeFigureOut">
              <a:rPr lang="en-US" smtClean="0"/>
              <a:t>11/7/2014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BB7270-FDF5-9444-8561-85ADA0977DC9}" type="slidenum">
              <a:rPr lang="en-US" smtClean="0"/>
              <a:t>‹#›</a:t>
            </a:fld>
            <a:endParaRPr lang="en-US"/>
          </a:p>
        </p:txBody>
      </p:sp>
    </p:spTree>
    <p:extLst>
      <p:ext uri="{BB962C8B-B14F-4D97-AF65-F5344CB8AC3E}">
        <p14:creationId xmlns:p14="http://schemas.microsoft.com/office/powerpoint/2010/main" val="3113443586"/>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457200" rtl="0" eaLnBrk="1" latinLnBrk="0" hangingPunct="1">
        <a:spcBef>
          <a:spcPct val="0"/>
        </a:spcBef>
        <a:buNone/>
        <a:defRPr sz="4400" kern="1200">
          <a:solidFill>
            <a:schemeClr val="tx1"/>
          </a:solidFill>
          <a:latin typeface="Garamond"/>
          <a:ea typeface="+mj-ea"/>
          <a:cs typeface="Garamond"/>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Garamond"/>
          <a:ea typeface="+mn-ea"/>
          <a:cs typeface="Garamond"/>
        </a:defRPr>
      </a:lvl1pPr>
      <a:lvl2pPr marL="742950" indent="-285750" algn="l" defTabSz="457200" rtl="0" eaLnBrk="1" latinLnBrk="0" hangingPunct="1">
        <a:spcBef>
          <a:spcPct val="20000"/>
        </a:spcBef>
        <a:buFont typeface="Arial"/>
        <a:buChar char="–"/>
        <a:defRPr sz="2800" kern="1200">
          <a:solidFill>
            <a:schemeClr val="tx1"/>
          </a:solidFill>
          <a:latin typeface="Garamond"/>
          <a:ea typeface="+mn-ea"/>
          <a:cs typeface="Garamond"/>
        </a:defRPr>
      </a:lvl2pPr>
      <a:lvl3pPr marL="1143000" indent="-228600" algn="l" defTabSz="457200" rtl="0" eaLnBrk="1" latinLnBrk="0" hangingPunct="1">
        <a:spcBef>
          <a:spcPct val="20000"/>
        </a:spcBef>
        <a:buFont typeface="Arial"/>
        <a:buChar char="•"/>
        <a:defRPr sz="2400" kern="1200">
          <a:solidFill>
            <a:schemeClr val="tx1"/>
          </a:solidFill>
          <a:latin typeface="Garamond"/>
          <a:ea typeface="+mn-ea"/>
          <a:cs typeface="Garamond"/>
        </a:defRPr>
      </a:lvl3pPr>
      <a:lvl4pPr marL="1600200" indent="-228600" algn="l" defTabSz="457200" rtl="0" eaLnBrk="1" latinLnBrk="0" hangingPunct="1">
        <a:spcBef>
          <a:spcPct val="20000"/>
        </a:spcBef>
        <a:buFont typeface="Arial"/>
        <a:buChar char="–"/>
        <a:defRPr sz="2000" kern="1200">
          <a:solidFill>
            <a:schemeClr val="tx1"/>
          </a:solidFill>
          <a:latin typeface="Garamond"/>
          <a:ea typeface="+mn-ea"/>
          <a:cs typeface="Garamond"/>
        </a:defRPr>
      </a:lvl4pPr>
      <a:lvl5pPr marL="2057400" indent="-228600" algn="l" defTabSz="457200" rtl="0" eaLnBrk="1" latinLnBrk="0" hangingPunct="1">
        <a:spcBef>
          <a:spcPct val="20000"/>
        </a:spcBef>
        <a:buFont typeface="Arial"/>
        <a:buChar char="»"/>
        <a:defRPr sz="2000" kern="1200">
          <a:solidFill>
            <a:schemeClr val="tx1"/>
          </a:solidFill>
          <a:latin typeface="Garamond"/>
          <a:ea typeface="+mn-ea"/>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296413" y="1171222"/>
            <a:ext cx="5593587" cy="2114381"/>
          </a:xfrm>
        </p:spPr>
        <p:txBody>
          <a:bodyPr>
            <a:noAutofit/>
          </a:bodyPr>
          <a:lstStyle/>
          <a:p>
            <a:pPr algn="l"/>
            <a:r>
              <a:rPr lang="en-US" sz="3600" b="1" dirty="0"/>
              <a:t>Perceptions of Leadership and the Willingness to Report Sexual Assault at the U.S. Military Academies </a:t>
            </a:r>
          </a:p>
        </p:txBody>
      </p:sp>
      <p:sp>
        <p:nvSpPr>
          <p:cNvPr id="3" name="Subtitle 2"/>
          <p:cNvSpPr>
            <a:spLocks noGrp="1"/>
          </p:cNvSpPr>
          <p:nvPr>
            <p:ph type="subTitle" idx="1"/>
          </p:nvPr>
        </p:nvSpPr>
        <p:spPr>
          <a:xfrm>
            <a:off x="3296413" y="3737409"/>
            <a:ext cx="6400800" cy="2222891"/>
          </a:xfrm>
        </p:spPr>
        <p:txBody>
          <a:bodyPr>
            <a:normAutofit lnSpcReduction="10000"/>
          </a:bodyPr>
          <a:lstStyle/>
          <a:p>
            <a:pPr algn="l"/>
            <a:r>
              <a:rPr lang="en-US" sz="2000" dirty="0" smtClean="0">
                <a:solidFill>
                  <a:schemeClr val="tx1"/>
                </a:solidFill>
              </a:rPr>
              <a:t>Heidi L. Scherer</a:t>
            </a:r>
          </a:p>
          <a:p>
            <a:pPr algn="l"/>
            <a:r>
              <a:rPr lang="en-US" sz="2000" dirty="0" smtClean="0">
                <a:solidFill>
                  <a:schemeClr val="tx1"/>
                </a:solidFill>
              </a:rPr>
              <a:t>Department of Sociology &amp;Criminal Justice</a:t>
            </a:r>
          </a:p>
          <a:p>
            <a:pPr algn="l"/>
            <a:r>
              <a:rPr lang="en-US" sz="2000" dirty="0" smtClean="0">
                <a:solidFill>
                  <a:schemeClr val="tx1"/>
                </a:solidFill>
              </a:rPr>
              <a:t>Kennesaw State University</a:t>
            </a:r>
          </a:p>
          <a:p>
            <a:pPr algn="l"/>
            <a:endParaRPr lang="en-US" sz="2000" dirty="0">
              <a:solidFill>
                <a:schemeClr val="tx1"/>
              </a:solidFill>
            </a:endParaRPr>
          </a:p>
          <a:p>
            <a:pPr algn="l"/>
            <a:r>
              <a:rPr lang="en-US" sz="2000" dirty="0" err="1" smtClean="0">
                <a:solidFill>
                  <a:schemeClr val="tx1"/>
                </a:solidFill>
              </a:rPr>
              <a:t>Coauthors:Jamie</a:t>
            </a:r>
            <a:r>
              <a:rPr lang="en-US" sz="2000" dirty="0" smtClean="0">
                <a:solidFill>
                  <a:schemeClr val="tx1"/>
                </a:solidFill>
              </a:rPr>
              <a:t> </a:t>
            </a:r>
            <a:r>
              <a:rPr lang="en-US" sz="2000" dirty="0" smtClean="0">
                <a:solidFill>
                  <a:schemeClr val="tx1"/>
                </a:solidFill>
              </a:rPr>
              <a:t>A. Snyder, University of West Florida </a:t>
            </a:r>
          </a:p>
          <a:p>
            <a:pPr algn="l"/>
            <a:r>
              <a:rPr lang="en-US" sz="2000" dirty="0" smtClean="0">
                <a:solidFill>
                  <a:schemeClr val="tx1"/>
                </a:solidFill>
              </a:rPr>
              <a:t>                  Bonnie S. Fisher, University of Cincinnati </a:t>
            </a:r>
          </a:p>
          <a:p>
            <a:pPr algn="l"/>
            <a:endParaRPr lang="en-US" sz="2000" dirty="0">
              <a:solidFill>
                <a:schemeClr val="tx1"/>
              </a:solidFill>
            </a:endParaRPr>
          </a:p>
          <a:p>
            <a:pPr algn="l"/>
            <a:endParaRPr lang="en-US" sz="2000" dirty="0" smtClean="0">
              <a:solidFill>
                <a:schemeClr val="tx1"/>
              </a:solidFill>
            </a:endParaRPr>
          </a:p>
          <a:p>
            <a:endParaRPr lang="en-US" dirty="0"/>
          </a:p>
        </p:txBody>
      </p:sp>
    </p:spTree>
    <p:extLst>
      <p:ext uri="{BB962C8B-B14F-4D97-AF65-F5344CB8AC3E}">
        <p14:creationId xmlns:p14="http://schemas.microsoft.com/office/powerpoint/2010/main" val="1214206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Willingness to report was significantly impacted by:</a:t>
            </a:r>
          </a:p>
          <a:p>
            <a:pPr lvl="1"/>
            <a:r>
              <a:rPr lang="en-US" dirty="0" smtClean="0"/>
              <a:t>The cadets’ and midshipmen’s perceptions of commanding officers’ morality and intolerance for sexual assault</a:t>
            </a:r>
          </a:p>
          <a:p>
            <a:pPr lvl="1"/>
            <a:r>
              <a:rPr lang="en-US" dirty="0" smtClean="0"/>
              <a:t>The climate at the academy</a:t>
            </a:r>
          </a:p>
          <a:p>
            <a:pPr lvl="2"/>
            <a:r>
              <a:rPr lang="en-US" dirty="0" smtClean="0"/>
              <a:t>Perception of support = More likely to report</a:t>
            </a:r>
          </a:p>
          <a:p>
            <a:pPr lvl="2"/>
            <a:r>
              <a:rPr lang="en-US" dirty="0" smtClean="0"/>
              <a:t>Perception of non-support = Less likely to report</a:t>
            </a:r>
          </a:p>
          <a:p>
            <a:pPr lvl="1"/>
            <a:r>
              <a:rPr lang="en-US" dirty="0" smtClean="0"/>
              <a:t>Prior rape victimization </a:t>
            </a:r>
            <a:endParaRPr lang="en-US" dirty="0"/>
          </a:p>
        </p:txBody>
      </p:sp>
      <p:pic>
        <p:nvPicPr>
          <p:cNvPr id="4" name="Picture 2" descr="http://www.kennesaw.edu/styleguide/images/official_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6324600"/>
            <a:ext cx="1733550" cy="43815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287052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Implications</a:t>
            </a:r>
            <a:endParaRPr lang="en-US" dirty="0"/>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dirty="0" smtClean="0"/>
              <a:t>Military leadership can increase reporting by setting the tone that sexual assault is not tolerated </a:t>
            </a:r>
          </a:p>
          <a:p>
            <a:pPr lvl="1"/>
            <a:r>
              <a:rPr lang="en-US" dirty="0" smtClean="0"/>
              <a:t>CO have discretion to charge; </a:t>
            </a:r>
          </a:p>
          <a:p>
            <a:pPr lvl="1"/>
            <a:r>
              <a:rPr lang="en-US" dirty="0" smtClean="0"/>
              <a:t>Only 13% of eligible court martial cases resulted in a conviction (DOD, 2013)</a:t>
            </a:r>
          </a:p>
          <a:p>
            <a:pPr lvl="1"/>
            <a:endParaRPr lang="en-US" dirty="0"/>
          </a:p>
          <a:p>
            <a:r>
              <a:rPr lang="en-US" dirty="0" smtClean="0"/>
              <a:t>Increase bystander intervention awareness and acts among cadets and midshipmen (see Coker et al., 2011)</a:t>
            </a:r>
            <a:endParaRPr lang="en-US" dirty="0"/>
          </a:p>
        </p:txBody>
      </p:sp>
      <p:pic>
        <p:nvPicPr>
          <p:cNvPr id="4" name="Picture 2" descr="http://www.kennesaw.edu/styleguide/images/official_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6324600"/>
            <a:ext cx="1733550" cy="43815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4976030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019046" y="2550590"/>
            <a:ext cx="4610908" cy="1470025"/>
          </a:xfrm>
        </p:spPr>
        <p:txBody>
          <a:bodyPr>
            <a:normAutofit/>
          </a:bodyPr>
          <a:lstStyle/>
          <a:p>
            <a:pPr algn="l"/>
            <a:r>
              <a:rPr lang="en-US" sz="6000" dirty="0" smtClean="0"/>
              <a:t>Questions?</a:t>
            </a:r>
            <a:endParaRPr lang="en-US" sz="6000" dirty="0"/>
          </a:p>
        </p:txBody>
      </p:sp>
    </p:spTree>
    <p:extLst>
      <p:ext uri="{BB962C8B-B14F-4D97-AF65-F5344CB8AC3E}">
        <p14:creationId xmlns:p14="http://schemas.microsoft.com/office/powerpoint/2010/main" val="1373645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a:t>
            </a:r>
            <a:endParaRPr lang="en-US" dirty="0"/>
          </a:p>
        </p:txBody>
      </p:sp>
      <p:pic>
        <p:nvPicPr>
          <p:cNvPr id="4" name="Picture 2" descr="http://www.kennesaw.edu/styleguide/images/official_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6324600"/>
            <a:ext cx="1733550" cy="438151"/>
          </a:xfrm>
          <a:prstGeom prst="rect">
            <a:avLst/>
          </a:prstGeom>
          <a:noFill/>
          <a:extLst>
            <a:ext uri="{909E8E84-426E-40dd-AFC4-6F175D3DCCD1}">
              <a14:hiddenFill xmlns="" xmlns:a14="http://schemas.microsoft.com/office/drawing/2010/main">
                <a:solidFill>
                  <a:srgbClr val="FFFFFF"/>
                </a:solidFill>
              </a14:hiddenFill>
            </a:ext>
          </a:extLst>
        </p:spPr>
      </p:pic>
      <p:sp>
        <p:nvSpPr>
          <p:cNvPr id="5" name="Content Placeholder 4"/>
          <p:cNvSpPr>
            <a:spLocks noGrp="1"/>
          </p:cNvSpPr>
          <p:nvPr>
            <p:ph idx="1"/>
          </p:nvPr>
        </p:nvSpPr>
        <p:spPr/>
        <p:txBody>
          <a:bodyPr>
            <a:normAutofit lnSpcReduction="10000"/>
          </a:bodyPr>
          <a:lstStyle/>
          <a:p>
            <a:r>
              <a:rPr lang="en-US" dirty="0" smtClean="0"/>
              <a:t>A notable proportion of cadets/midshipman report experiencing sexual victimization at the military academies (Snyder, Fisher, Scherer, and Daigle, 2012)</a:t>
            </a:r>
          </a:p>
          <a:p>
            <a:pPr lvl="1"/>
            <a:r>
              <a:rPr lang="en-US" dirty="0" smtClean="0"/>
              <a:t>Unwanted sexual attention: 23%</a:t>
            </a:r>
          </a:p>
          <a:p>
            <a:pPr lvl="1"/>
            <a:r>
              <a:rPr lang="en-US" dirty="0" smtClean="0"/>
              <a:t>Sexual harassment: 56%</a:t>
            </a:r>
          </a:p>
          <a:p>
            <a:pPr lvl="1"/>
            <a:r>
              <a:rPr lang="en-US" dirty="0" smtClean="0"/>
              <a:t>Unwanted sexual contact: 16%</a:t>
            </a:r>
          </a:p>
          <a:p>
            <a:pPr lvl="1"/>
            <a:r>
              <a:rPr lang="en-US" dirty="0" smtClean="0"/>
              <a:t>Sexual coercion: 8%</a:t>
            </a:r>
          </a:p>
          <a:p>
            <a:pPr lvl="1"/>
            <a:r>
              <a:rPr lang="en-US" dirty="0" smtClean="0"/>
              <a:t>Rape: 4%</a:t>
            </a:r>
          </a:p>
          <a:p>
            <a:pPr lvl="1"/>
            <a:endParaRPr lang="en-US" dirty="0"/>
          </a:p>
        </p:txBody>
      </p:sp>
    </p:spTree>
    <p:extLst>
      <p:ext uri="{BB962C8B-B14F-4D97-AF65-F5344CB8AC3E}">
        <p14:creationId xmlns:p14="http://schemas.microsoft.com/office/powerpoint/2010/main" val="3326106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a:t>
            </a:r>
            <a:endParaRPr lang="en-US" dirty="0"/>
          </a:p>
        </p:txBody>
      </p:sp>
      <p:pic>
        <p:nvPicPr>
          <p:cNvPr id="4" name="Picture 2" descr="http://www.kennesaw.edu/styleguide/images/official_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6324600"/>
            <a:ext cx="1733550" cy="438151"/>
          </a:xfrm>
          <a:prstGeom prst="rect">
            <a:avLst/>
          </a:prstGeom>
          <a:noFill/>
          <a:extLst>
            <a:ext uri="{909E8E84-426E-40dd-AFC4-6F175D3DCCD1}">
              <a14:hiddenFill xmlns="" xmlns:a14="http://schemas.microsoft.com/office/drawing/2010/main">
                <a:solidFill>
                  <a:srgbClr val="FFFFFF"/>
                </a:solidFill>
              </a14:hiddenFill>
            </a:ext>
          </a:extLst>
        </p:spPr>
      </p:pic>
      <p:sp>
        <p:nvSpPr>
          <p:cNvPr id="5" name="Content Placeholder 4"/>
          <p:cNvSpPr>
            <a:spLocks noGrp="1"/>
          </p:cNvSpPr>
          <p:nvPr>
            <p:ph idx="1"/>
          </p:nvPr>
        </p:nvSpPr>
        <p:spPr>
          <a:xfrm>
            <a:off x="457200" y="1600200"/>
            <a:ext cx="8686800" cy="5162551"/>
          </a:xfrm>
        </p:spPr>
        <p:txBody>
          <a:bodyPr>
            <a:normAutofit fontScale="92500" lnSpcReduction="20000"/>
          </a:bodyPr>
          <a:lstStyle/>
          <a:p>
            <a:r>
              <a:rPr lang="en-US" dirty="0" smtClean="0"/>
              <a:t>Estimated that less than 20% of cadets and midshipmen report sexual assaults to military authorities (DOD, 2012)</a:t>
            </a:r>
          </a:p>
          <a:p>
            <a:endParaRPr lang="en-US" dirty="0" smtClean="0"/>
          </a:p>
          <a:p>
            <a:r>
              <a:rPr lang="en-US" dirty="0" smtClean="0"/>
              <a:t>Military culture, perceptions of leadership, and organizational structure shape victimization and reporting</a:t>
            </a:r>
          </a:p>
          <a:p>
            <a:pPr lvl="1"/>
            <a:r>
              <a:rPr lang="en-US" dirty="0" smtClean="0"/>
              <a:t>Victimization: male-dominated culture, informal code of silence, and power differentials  (Pershing, 2003, DOD, 2012)</a:t>
            </a:r>
          </a:p>
          <a:p>
            <a:pPr lvl="1"/>
            <a:r>
              <a:rPr lang="en-US" dirty="0" smtClean="0"/>
              <a:t>Reporting</a:t>
            </a:r>
            <a:r>
              <a:rPr lang="en-US" dirty="0"/>
              <a:t>: fear of reprisal/retaliation, lack of support from chain of command, and concern about peer response (GAO, 1995; Bastian et al., 1996)</a:t>
            </a:r>
          </a:p>
          <a:p>
            <a:endParaRPr lang="en-US" dirty="0"/>
          </a:p>
        </p:txBody>
      </p:sp>
    </p:spTree>
    <p:extLst>
      <p:ext uri="{BB962C8B-B14F-4D97-AF65-F5344CB8AC3E}">
        <p14:creationId xmlns:p14="http://schemas.microsoft.com/office/powerpoint/2010/main" val="747359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Study</a:t>
            </a:r>
            <a:endParaRPr lang="en-US" dirty="0"/>
          </a:p>
        </p:txBody>
      </p:sp>
      <p:sp>
        <p:nvSpPr>
          <p:cNvPr id="3" name="Content Placeholder 2"/>
          <p:cNvSpPr>
            <a:spLocks noGrp="1"/>
          </p:cNvSpPr>
          <p:nvPr>
            <p:ph idx="1"/>
          </p:nvPr>
        </p:nvSpPr>
        <p:spPr>
          <a:xfrm>
            <a:off x="457200" y="1600200"/>
            <a:ext cx="8229600" cy="5162551"/>
          </a:xfrm>
        </p:spPr>
        <p:txBody>
          <a:bodyPr>
            <a:normAutofit fontScale="92500" lnSpcReduction="20000"/>
          </a:bodyPr>
          <a:lstStyle/>
          <a:p>
            <a:r>
              <a:rPr lang="en-US" dirty="0" smtClean="0"/>
              <a:t>Past studies on the reporting of sexual assault in the military academies have been limited methodologically </a:t>
            </a:r>
          </a:p>
          <a:p>
            <a:pPr lvl="1"/>
            <a:r>
              <a:rPr lang="en-US" dirty="0" smtClean="0"/>
              <a:t>Small n’s, qualitative interviews, female-only samples, analyses restricted to descriptive statistics/bivariate relationships </a:t>
            </a:r>
          </a:p>
          <a:p>
            <a:pPr lvl="1"/>
            <a:endParaRPr lang="en-US" dirty="0"/>
          </a:p>
          <a:p>
            <a:r>
              <a:rPr lang="en-US" dirty="0" smtClean="0"/>
              <a:t>Examines the willingness to report sexual assault to the military chain of command and how willingness is affected by: 1) prior sexual assault, 2) perceptions of leadership, and 3) academy climate</a:t>
            </a:r>
          </a:p>
          <a:p>
            <a:pPr lvl="1"/>
            <a:r>
              <a:rPr lang="en-US" dirty="0" smtClean="0"/>
              <a:t>Multivariate analyses</a:t>
            </a:r>
          </a:p>
        </p:txBody>
      </p:sp>
      <p:pic>
        <p:nvPicPr>
          <p:cNvPr id="4" name="Picture 2" descr="http://www.kennesaw.edu/styleguide/images/official_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6324600"/>
            <a:ext cx="1733550" cy="43815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6984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idx="1"/>
          </p:nvPr>
        </p:nvSpPr>
        <p:spPr>
          <a:xfrm>
            <a:off x="457200" y="1600200"/>
            <a:ext cx="8229600" cy="5109889"/>
          </a:xfrm>
        </p:spPr>
        <p:txBody>
          <a:bodyPr>
            <a:normAutofit lnSpcReduction="10000"/>
          </a:bodyPr>
          <a:lstStyle/>
          <a:p>
            <a:r>
              <a:rPr lang="en-US" dirty="0" smtClean="0"/>
              <a:t>The Service Academy 2005 Sexual Harassment and Assault Survey (SASA2005)</a:t>
            </a:r>
          </a:p>
          <a:p>
            <a:pPr lvl="1"/>
            <a:r>
              <a:rPr lang="en-US" dirty="0" smtClean="0"/>
              <a:t>Congressionally mandated survey to track sexual harassment and assault</a:t>
            </a:r>
          </a:p>
          <a:p>
            <a:pPr lvl="1"/>
            <a:r>
              <a:rPr lang="en-US" dirty="0" smtClean="0"/>
              <a:t>Administered at the Army, Naval, and Air Force Academies </a:t>
            </a:r>
          </a:p>
          <a:p>
            <a:pPr lvl="1"/>
            <a:r>
              <a:rPr lang="en-US" dirty="0" smtClean="0"/>
              <a:t>Includes questions on academy climate, perceptions of leadership, and sexual victimization</a:t>
            </a:r>
          </a:p>
          <a:p>
            <a:pPr lvl="1"/>
            <a:r>
              <a:rPr lang="en-US" dirty="0" smtClean="0"/>
              <a:t>N = 5,200 male (62%) and female (38%) cadets and midshipmen</a:t>
            </a:r>
          </a:p>
        </p:txBody>
      </p:sp>
      <p:pic>
        <p:nvPicPr>
          <p:cNvPr id="4" name="Picture 2" descr="http://www.kennesaw.edu/styleguide/images/official_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6324600"/>
            <a:ext cx="1733550" cy="43815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2827582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Dependent Variable</a:t>
            </a:r>
            <a:endParaRPr lang="en-US" dirty="0"/>
          </a:p>
        </p:txBody>
      </p:sp>
      <p:sp>
        <p:nvSpPr>
          <p:cNvPr id="3" name="Content Placeholder 2"/>
          <p:cNvSpPr>
            <a:spLocks noGrp="1"/>
          </p:cNvSpPr>
          <p:nvPr>
            <p:ph idx="1"/>
          </p:nvPr>
        </p:nvSpPr>
        <p:spPr>
          <a:xfrm>
            <a:off x="457200" y="1600200"/>
            <a:ext cx="8229600" cy="5109889"/>
          </a:xfrm>
        </p:spPr>
        <p:txBody>
          <a:bodyPr>
            <a:normAutofit/>
          </a:bodyPr>
          <a:lstStyle/>
          <a:p>
            <a:r>
              <a:rPr lang="en-US" dirty="0" smtClean="0"/>
              <a:t>Willingness to Report Sexual Assault </a:t>
            </a:r>
          </a:p>
          <a:p>
            <a:endParaRPr lang="en-US" dirty="0"/>
          </a:p>
          <a:p>
            <a:r>
              <a:rPr lang="en-US" dirty="0" smtClean="0"/>
              <a:t>Respondents were asked: “Would you be willing to report a personal experience of sexual assault to officer/non-commission officer chain of command</a:t>
            </a:r>
            <a:r>
              <a:rPr lang="en-US" dirty="0" smtClean="0"/>
              <a:t>?”</a:t>
            </a:r>
            <a:endParaRPr lang="en-US" dirty="0" smtClean="0"/>
          </a:p>
        </p:txBody>
      </p:sp>
      <p:pic>
        <p:nvPicPr>
          <p:cNvPr id="4" name="Picture 2" descr="http://www.kennesaw.edu/styleguide/images/official_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6324600"/>
            <a:ext cx="1733550" cy="43815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7691013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Variables </a:t>
            </a:r>
            <a:endParaRPr lang="en-US" dirty="0"/>
          </a:p>
        </p:txBody>
      </p:sp>
      <p:sp>
        <p:nvSpPr>
          <p:cNvPr id="3" name="Content Placeholder 2"/>
          <p:cNvSpPr>
            <a:spLocks noGrp="1"/>
          </p:cNvSpPr>
          <p:nvPr>
            <p:ph idx="1"/>
          </p:nvPr>
        </p:nvSpPr>
        <p:spPr>
          <a:xfrm>
            <a:off x="457200" y="1600201"/>
            <a:ext cx="8515350" cy="5162550"/>
          </a:xfrm>
        </p:spPr>
        <p:txBody>
          <a:bodyPr>
            <a:normAutofit fontScale="85000" lnSpcReduction="20000"/>
          </a:bodyPr>
          <a:lstStyle/>
          <a:p>
            <a:r>
              <a:rPr lang="en-US" dirty="0" smtClean="0"/>
              <a:t>Prior Sexual Victimization:  Rape</a:t>
            </a:r>
          </a:p>
          <a:p>
            <a:endParaRPr lang="en-US" dirty="0"/>
          </a:p>
          <a:p>
            <a:r>
              <a:rPr lang="en-US" dirty="0" smtClean="0"/>
              <a:t>Academy Climate: 1) Violation of Honor Code, 2) Get Away with SH, 3) Personal Loyalty Above Victims, 4) Confront Perpetrators, 5) Report Perpetrators of SA, 6) Sexual Assault Increasing Problem, and 7) Gender Equality</a:t>
            </a:r>
          </a:p>
          <a:p>
            <a:endParaRPr lang="en-US" dirty="0"/>
          </a:p>
          <a:p>
            <a:r>
              <a:rPr lang="en-US" dirty="0" smtClean="0"/>
              <a:t>Perceptions of Leadership: 1) Commissioned Officers’ Morality and 2) Commissioned Officers’ Intolerance for Sexual Assault</a:t>
            </a:r>
          </a:p>
          <a:p>
            <a:endParaRPr lang="en-US" dirty="0"/>
          </a:p>
          <a:p>
            <a:r>
              <a:rPr lang="en-US" dirty="0" smtClean="0"/>
              <a:t>Controls: 1) Sex, 2) Academy, and 3) Class</a:t>
            </a:r>
          </a:p>
        </p:txBody>
      </p:sp>
      <p:pic>
        <p:nvPicPr>
          <p:cNvPr id="4" name="Picture 2" descr="http://www.kennesaw.edu/styleguide/images/official_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6324600"/>
            <a:ext cx="1733550" cy="43815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959976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Willingness to Report</a:t>
            </a:r>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0567129"/>
              </p:ext>
            </p:extLst>
          </p:nvPr>
        </p:nvGraphicFramePr>
        <p:xfrm>
          <a:off x="457200" y="1449229"/>
          <a:ext cx="8229600" cy="5013960"/>
        </p:xfrm>
        <a:graphic>
          <a:graphicData uri="http://schemas.openxmlformats.org/drawingml/2006/table">
            <a:tbl>
              <a:tblPr firstRow="1" bandRow="1">
                <a:tableStyleId>{073A0DAA-6AF3-43AB-8588-CEC1D06C72B9}</a:tableStyleId>
              </a:tblPr>
              <a:tblGrid>
                <a:gridCol w="5425588"/>
                <a:gridCol w="1430718"/>
                <a:gridCol w="1373294"/>
              </a:tblGrid>
              <a:tr h="925048">
                <a:tc>
                  <a:txBody>
                    <a:bodyPr/>
                    <a:lstStyle/>
                    <a:p>
                      <a:endParaRPr lang="en-US" sz="2500" dirty="0" smtClean="0">
                        <a:latin typeface="Garamond"/>
                        <a:cs typeface="Garamond"/>
                      </a:endParaRPr>
                    </a:p>
                    <a:p>
                      <a:endParaRPr lang="en-US" sz="2500" dirty="0" smtClean="0">
                        <a:latin typeface="Garamond"/>
                        <a:cs typeface="Garamond"/>
                      </a:endParaRPr>
                    </a:p>
                    <a:p>
                      <a:r>
                        <a:rPr lang="en-US" sz="2500" dirty="0" smtClean="0">
                          <a:latin typeface="Garamond"/>
                          <a:cs typeface="Garamond"/>
                        </a:rPr>
                        <a:t>Type of Organization/Authority</a:t>
                      </a:r>
                      <a:r>
                        <a:rPr lang="en-US" sz="2500" baseline="0" dirty="0" smtClean="0">
                          <a:latin typeface="Garamond"/>
                          <a:cs typeface="Garamond"/>
                        </a:rPr>
                        <a:t> </a:t>
                      </a:r>
                      <a:endParaRPr lang="en-US" sz="2500" dirty="0">
                        <a:latin typeface="Garamond"/>
                        <a:cs typeface="Garamond"/>
                      </a:endParaRPr>
                    </a:p>
                  </a:txBody>
                  <a:tcPr/>
                </a:tc>
                <a:tc>
                  <a:txBody>
                    <a:bodyPr/>
                    <a:lstStyle/>
                    <a:p>
                      <a:pPr algn="ctr"/>
                      <a:r>
                        <a:rPr lang="en-US" sz="2500" dirty="0" smtClean="0">
                          <a:latin typeface="Garamond"/>
                          <a:cs typeface="Garamond"/>
                        </a:rPr>
                        <a:t>%</a:t>
                      </a:r>
                      <a:r>
                        <a:rPr lang="en-US" sz="2500" baseline="0" dirty="0" smtClean="0">
                          <a:latin typeface="Garamond"/>
                          <a:cs typeface="Garamond"/>
                        </a:rPr>
                        <a:t> Yes</a:t>
                      </a:r>
                    </a:p>
                    <a:p>
                      <a:pPr algn="ctr"/>
                      <a:r>
                        <a:rPr lang="en-US" sz="2500" baseline="0" dirty="0" smtClean="0">
                          <a:latin typeface="Garamond"/>
                          <a:cs typeface="Garamond"/>
                        </a:rPr>
                        <a:t>(Full Sample)</a:t>
                      </a:r>
                      <a:endParaRPr lang="en-US" sz="2500" dirty="0">
                        <a:latin typeface="Garamond"/>
                        <a:cs typeface="Garamond"/>
                      </a:endParaRPr>
                    </a:p>
                  </a:txBody>
                  <a:tcPr/>
                </a:tc>
                <a:tc>
                  <a:txBody>
                    <a:bodyPr/>
                    <a:lstStyle/>
                    <a:p>
                      <a:pPr algn="ctr"/>
                      <a:r>
                        <a:rPr lang="en-US" sz="2500" dirty="0" smtClean="0">
                          <a:latin typeface="Garamond"/>
                          <a:cs typeface="Garamond"/>
                        </a:rPr>
                        <a:t>% Yes</a:t>
                      </a:r>
                    </a:p>
                    <a:p>
                      <a:pPr algn="ctr"/>
                      <a:r>
                        <a:rPr lang="en-US" sz="2500" dirty="0" smtClean="0">
                          <a:latin typeface="Garamond"/>
                          <a:cs typeface="Garamond"/>
                        </a:rPr>
                        <a:t>(Rape Victims)</a:t>
                      </a:r>
                      <a:endParaRPr lang="en-US" sz="2500" dirty="0">
                        <a:latin typeface="Garamond"/>
                        <a:cs typeface="Garamond"/>
                      </a:endParaRPr>
                    </a:p>
                  </a:txBody>
                  <a:tcPr/>
                </a:tc>
              </a:tr>
              <a:tr h="467681">
                <a:tc>
                  <a:txBody>
                    <a:bodyPr/>
                    <a:lstStyle/>
                    <a:p>
                      <a:r>
                        <a:rPr lang="en-US" sz="2500" dirty="0" smtClean="0">
                          <a:latin typeface="Garamond"/>
                          <a:cs typeface="Garamond"/>
                        </a:rPr>
                        <a:t>Officer/NCO</a:t>
                      </a:r>
                      <a:r>
                        <a:rPr lang="en-US" sz="2500" baseline="0" dirty="0" smtClean="0">
                          <a:latin typeface="Garamond"/>
                          <a:cs typeface="Garamond"/>
                        </a:rPr>
                        <a:t> Chain of Command</a:t>
                      </a:r>
                      <a:endParaRPr lang="en-US" sz="2500" dirty="0">
                        <a:latin typeface="Garamond"/>
                        <a:cs typeface="Garamond"/>
                      </a:endParaRPr>
                    </a:p>
                  </a:txBody>
                  <a:tcPr/>
                </a:tc>
                <a:tc>
                  <a:txBody>
                    <a:bodyPr/>
                    <a:lstStyle/>
                    <a:p>
                      <a:pPr algn="ctr"/>
                      <a:r>
                        <a:rPr lang="en-US" sz="2500" dirty="0" smtClean="0">
                          <a:latin typeface="Garamond"/>
                          <a:cs typeface="Garamond"/>
                        </a:rPr>
                        <a:t>68</a:t>
                      </a:r>
                      <a:endParaRPr lang="en-US" sz="2500" dirty="0">
                        <a:latin typeface="Garamond"/>
                        <a:cs typeface="Garamond"/>
                      </a:endParaRPr>
                    </a:p>
                  </a:txBody>
                  <a:tcPr/>
                </a:tc>
                <a:tc>
                  <a:txBody>
                    <a:bodyPr/>
                    <a:lstStyle/>
                    <a:p>
                      <a:pPr algn="ctr"/>
                      <a:r>
                        <a:rPr lang="en-US" sz="2500" dirty="0" smtClean="0">
                          <a:latin typeface="Garamond"/>
                          <a:cs typeface="Garamond"/>
                        </a:rPr>
                        <a:t>41</a:t>
                      </a:r>
                      <a:endParaRPr lang="en-US" sz="2500" dirty="0">
                        <a:latin typeface="Garamond"/>
                        <a:cs typeface="Garamond"/>
                      </a:endParaRPr>
                    </a:p>
                  </a:txBody>
                  <a:tcPr/>
                </a:tc>
              </a:tr>
              <a:tr h="438077">
                <a:tc>
                  <a:txBody>
                    <a:bodyPr/>
                    <a:lstStyle/>
                    <a:p>
                      <a:r>
                        <a:rPr lang="en-US" sz="2500" dirty="0" smtClean="0">
                          <a:latin typeface="Garamond"/>
                          <a:cs typeface="Garamond"/>
                        </a:rPr>
                        <a:t>Cadet/Midshipman</a:t>
                      </a:r>
                      <a:r>
                        <a:rPr lang="en-US" sz="2500" baseline="0" dirty="0" smtClean="0">
                          <a:latin typeface="Garamond"/>
                          <a:cs typeface="Garamond"/>
                        </a:rPr>
                        <a:t> Chain of Command</a:t>
                      </a:r>
                      <a:endParaRPr lang="en-US" sz="2500" dirty="0">
                        <a:latin typeface="Garamond"/>
                        <a:cs typeface="Garamond"/>
                      </a:endParaRPr>
                    </a:p>
                  </a:txBody>
                  <a:tcPr/>
                </a:tc>
                <a:tc>
                  <a:txBody>
                    <a:bodyPr/>
                    <a:lstStyle/>
                    <a:p>
                      <a:pPr algn="ctr"/>
                      <a:r>
                        <a:rPr lang="en-US" sz="2500" dirty="0" smtClean="0">
                          <a:latin typeface="Garamond"/>
                          <a:cs typeface="Garamond"/>
                        </a:rPr>
                        <a:t>53</a:t>
                      </a:r>
                      <a:endParaRPr lang="en-US" sz="2500" dirty="0">
                        <a:latin typeface="Garamond"/>
                        <a:cs typeface="Garamond"/>
                      </a:endParaRPr>
                    </a:p>
                  </a:txBody>
                  <a:tcPr/>
                </a:tc>
                <a:tc>
                  <a:txBody>
                    <a:bodyPr/>
                    <a:lstStyle/>
                    <a:p>
                      <a:pPr algn="ctr"/>
                      <a:r>
                        <a:rPr lang="en-US" sz="2500" dirty="0" smtClean="0">
                          <a:latin typeface="Garamond"/>
                          <a:cs typeface="Garamond"/>
                        </a:rPr>
                        <a:t>45</a:t>
                      </a:r>
                      <a:endParaRPr lang="en-US" sz="2500" dirty="0">
                        <a:latin typeface="Garamond"/>
                        <a:cs typeface="Garamond"/>
                      </a:endParaRPr>
                    </a:p>
                  </a:txBody>
                  <a:tcPr/>
                </a:tc>
              </a:tr>
              <a:tr h="467681">
                <a:tc>
                  <a:txBody>
                    <a:bodyPr/>
                    <a:lstStyle/>
                    <a:p>
                      <a:r>
                        <a:rPr lang="en-US" sz="2500" dirty="0" smtClean="0">
                          <a:latin typeface="Garamond"/>
                          <a:cs typeface="Garamond"/>
                        </a:rPr>
                        <a:t>Academy Counseling</a:t>
                      </a:r>
                      <a:endParaRPr lang="en-US" sz="2500" dirty="0">
                        <a:latin typeface="Garamond"/>
                        <a:cs typeface="Garamond"/>
                      </a:endParaRPr>
                    </a:p>
                  </a:txBody>
                  <a:tcPr/>
                </a:tc>
                <a:tc>
                  <a:txBody>
                    <a:bodyPr/>
                    <a:lstStyle/>
                    <a:p>
                      <a:pPr algn="ctr"/>
                      <a:r>
                        <a:rPr lang="en-US" sz="2500" dirty="0" smtClean="0">
                          <a:latin typeface="Garamond"/>
                          <a:cs typeface="Garamond"/>
                        </a:rPr>
                        <a:t>62</a:t>
                      </a:r>
                      <a:endParaRPr lang="en-US" sz="2500" dirty="0">
                        <a:latin typeface="Garamond"/>
                        <a:cs typeface="Garamond"/>
                      </a:endParaRPr>
                    </a:p>
                  </a:txBody>
                  <a:tcPr/>
                </a:tc>
                <a:tc>
                  <a:txBody>
                    <a:bodyPr/>
                    <a:lstStyle/>
                    <a:p>
                      <a:pPr algn="ctr"/>
                      <a:r>
                        <a:rPr lang="en-US" sz="2500" dirty="0" smtClean="0">
                          <a:latin typeface="Garamond"/>
                          <a:cs typeface="Garamond"/>
                        </a:rPr>
                        <a:t>38</a:t>
                      </a:r>
                      <a:endParaRPr lang="en-US" sz="2500" dirty="0">
                        <a:latin typeface="Garamond"/>
                        <a:cs typeface="Garamond"/>
                      </a:endParaRPr>
                    </a:p>
                  </a:txBody>
                  <a:tcPr/>
                </a:tc>
              </a:tr>
              <a:tr h="467681">
                <a:tc>
                  <a:txBody>
                    <a:bodyPr/>
                    <a:lstStyle/>
                    <a:p>
                      <a:r>
                        <a:rPr lang="en-US" sz="2500" dirty="0" smtClean="0">
                          <a:latin typeface="Garamond"/>
                          <a:cs typeface="Garamond"/>
                        </a:rPr>
                        <a:t>Military Police/Security Forces</a:t>
                      </a:r>
                      <a:endParaRPr lang="en-US" sz="2500" dirty="0">
                        <a:latin typeface="Garamond"/>
                        <a:cs typeface="Garamond"/>
                      </a:endParaRPr>
                    </a:p>
                  </a:txBody>
                  <a:tcPr/>
                </a:tc>
                <a:tc>
                  <a:txBody>
                    <a:bodyPr/>
                    <a:lstStyle/>
                    <a:p>
                      <a:pPr algn="ctr"/>
                      <a:r>
                        <a:rPr lang="en-US" sz="2500" dirty="0" smtClean="0">
                          <a:latin typeface="Garamond"/>
                          <a:cs typeface="Garamond"/>
                        </a:rPr>
                        <a:t>52</a:t>
                      </a:r>
                      <a:endParaRPr lang="en-US" sz="2500" dirty="0">
                        <a:latin typeface="Garamond"/>
                        <a:cs typeface="Garamond"/>
                      </a:endParaRPr>
                    </a:p>
                  </a:txBody>
                  <a:tcPr/>
                </a:tc>
                <a:tc>
                  <a:txBody>
                    <a:bodyPr/>
                    <a:lstStyle/>
                    <a:p>
                      <a:pPr algn="ctr"/>
                      <a:r>
                        <a:rPr lang="en-US" sz="2500" dirty="0" smtClean="0">
                          <a:latin typeface="Garamond"/>
                          <a:cs typeface="Garamond"/>
                        </a:rPr>
                        <a:t>32</a:t>
                      </a:r>
                      <a:endParaRPr lang="en-US" sz="2500" dirty="0">
                        <a:latin typeface="Garamond"/>
                        <a:cs typeface="Garamond"/>
                      </a:endParaRPr>
                    </a:p>
                  </a:txBody>
                  <a:tcPr/>
                </a:tc>
              </a:tr>
              <a:tr h="46768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dirty="0" smtClean="0">
                          <a:latin typeface="Garamond"/>
                          <a:cs typeface="Garamond"/>
                        </a:rPr>
                        <a:t>Academy</a:t>
                      </a:r>
                      <a:r>
                        <a:rPr lang="en-US" sz="2500" baseline="0" dirty="0" smtClean="0">
                          <a:latin typeface="Garamond"/>
                          <a:cs typeface="Garamond"/>
                        </a:rPr>
                        <a:t> Hotline/Helpline</a:t>
                      </a:r>
                      <a:endParaRPr lang="en-US" sz="2500" dirty="0" smtClean="0">
                        <a:latin typeface="Garamond"/>
                        <a:cs typeface="Garamond"/>
                      </a:endParaRPr>
                    </a:p>
                  </a:txBody>
                  <a:tcPr/>
                </a:tc>
                <a:tc>
                  <a:txBody>
                    <a:bodyPr/>
                    <a:lstStyle/>
                    <a:p>
                      <a:pPr algn="ctr"/>
                      <a:r>
                        <a:rPr lang="en-US" sz="2500" dirty="0" smtClean="0">
                          <a:latin typeface="Garamond"/>
                          <a:cs typeface="Garamond"/>
                        </a:rPr>
                        <a:t>58</a:t>
                      </a:r>
                      <a:endParaRPr lang="en-US" sz="2500" dirty="0">
                        <a:latin typeface="Garamond"/>
                        <a:cs typeface="Garamond"/>
                      </a:endParaRPr>
                    </a:p>
                  </a:txBody>
                  <a:tcPr/>
                </a:tc>
                <a:tc>
                  <a:txBody>
                    <a:bodyPr/>
                    <a:lstStyle/>
                    <a:p>
                      <a:pPr algn="ctr"/>
                      <a:r>
                        <a:rPr lang="en-US" sz="2500" dirty="0" smtClean="0">
                          <a:latin typeface="Garamond"/>
                          <a:cs typeface="Garamond"/>
                        </a:rPr>
                        <a:t>36</a:t>
                      </a:r>
                      <a:endParaRPr lang="en-US" sz="2500" dirty="0">
                        <a:latin typeface="Garamond"/>
                        <a:cs typeface="Garamond"/>
                      </a:endParaRPr>
                    </a:p>
                  </a:txBody>
                  <a:tcPr/>
                </a:tc>
              </a:tr>
              <a:tr h="46768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dirty="0" smtClean="0">
                          <a:latin typeface="Garamond"/>
                          <a:cs typeface="Garamond"/>
                        </a:rPr>
                        <a:t>Academy</a:t>
                      </a:r>
                      <a:r>
                        <a:rPr lang="en-US" sz="2500" baseline="0" dirty="0" smtClean="0">
                          <a:latin typeface="Garamond"/>
                          <a:cs typeface="Garamond"/>
                        </a:rPr>
                        <a:t> Faculty</a:t>
                      </a:r>
                      <a:endParaRPr lang="en-US" sz="2500" dirty="0" smtClean="0">
                        <a:latin typeface="Garamond"/>
                        <a:cs typeface="Garamond"/>
                      </a:endParaRPr>
                    </a:p>
                  </a:txBody>
                  <a:tcPr/>
                </a:tc>
                <a:tc>
                  <a:txBody>
                    <a:bodyPr/>
                    <a:lstStyle/>
                    <a:p>
                      <a:pPr algn="ctr"/>
                      <a:r>
                        <a:rPr lang="en-US" sz="2500" dirty="0" smtClean="0">
                          <a:latin typeface="Garamond"/>
                          <a:cs typeface="Garamond"/>
                        </a:rPr>
                        <a:t>73</a:t>
                      </a:r>
                      <a:endParaRPr lang="en-US" sz="2500" dirty="0">
                        <a:latin typeface="Garamond"/>
                        <a:cs typeface="Garamond"/>
                      </a:endParaRPr>
                    </a:p>
                  </a:txBody>
                  <a:tcPr/>
                </a:tc>
                <a:tc>
                  <a:txBody>
                    <a:bodyPr/>
                    <a:lstStyle/>
                    <a:p>
                      <a:pPr algn="ctr"/>
                      <a:r>
                        <a:rPr lang="en-US" sz="2500" dirty="0" smtClean="0">
                          <a:latin typeface="Garamond"/>
                          <a:cs typeface="Garamond"/>
                        </a:rPr>
                        <a:t>54</a:t>
                      </a:r>
                      <a:endParaRPr lang="en-US" sz="2500" dirty="0">
                        <a:latin typeface="Garamond"/>
                        <a:cs typeface="Garamond"/>
                      </a:endParaRPr>
                    </a:p>
                  </a:txBody>
                  <a:tcPr/>
                </a:tc>
              </a:tr>
              <a:tr h="46768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dirty="0" smtClean="0">
                          <a:latin typeface="Garamond"/>
                          <a:cs typeface="Garamond"/>
                        </a:rPr>
                        <a:t>Academy Chaplain/Clergy</a:t>
                      </a:r>
                    </a:p>
                  </a:txBody>
                  <a:tcPr/>
                </a:tc>
                <a:tc>
                  <a:txBody>
                    <a:bodyPr/>
                    <a:lstStyle/>
                    <a:p>
                      <a:pPr algn="ctr"/>
                      <a:r>
                        <a:rPr lang="en-US" sz="2500" dirty="0" smtClean="0">
                          <a:latin typeface="Garamond"/>
                          <a:cs typeface="Garamond"/>
                        </a:rPr>
                        <a:t>81</a:t>
                      </a:r>
                      <a:endParaRPr lang="en-US" sz="2500" dirty="0">
                        <a:latin typeface="Garamond"/>
                        <a:cs typeface="Garamond"/>
                      </a:endParaRPr>
                    </a:p>
                  </a:txBody>
                  <a:tcPr/>
                </a:tc>
                <a:tc>
                  <a:txBody>
                    <a:bodyPr/>
                    <a:lstStyle/>
                    <a:p>
                      <a:pPr algn="ctr"/>
                      <a:r>
                        <a:rPr lang="en-US" sz="2500" dirty="0" smtClean="0">
                          <a:latin typeface="Garamond"/>
                          <a:cs typeface="Garamond"/>
                        </a:rPr>
                        <a:t>63</a:t>
                      </a:r>
                      <a:endParaRPr lang="en-US" sz="2500" dirty="0">
                        <a:latin typeface="Garamond"/>
                        <a:cs typeface="Garamond"/>
                      </a:endParaRPr>
                    </a:p>
                  </a:txBody>
                  <a:tcPr/>
                </a:tc>
              </a:tr>
              <a:tr h="467681">
                <a:tc>
                  <a:txBody>
                    <a:bodyPr/>
                    <a:lstStyle/>
                    <a:p>
                      <a:r>
                        <a:rPr lang="en-US" sz="2500" dirty="0" smtClean="0">
                          <a:latin typeface="Garamond"/>
                          <a:cs typeface="Garamond"/>
                        </a:rPr>
                        <a:t>Parent/Family</a:t>
                      </a:r>
                      <a:r>
                        <a:rPr lang="en-US" sz="2500" baseline="0" dirty="0" smtClean="0">
                          <a:latin typeface="Garamond"/>
                          <a:cs typeface="Garamond"/>
                        </a:rPr>
                        <a:t> Member/Friend</a:t>
                      </a:r>
                      <a:endParaRPr lang="en-US" sz="2500" dirty="0">
                        <a:latin typeface="Garamond"/>
                        <a:cs typeface="Garamond"/>
                      </a:endParaRPr>
                    </a:p>
                  </a:txBody>
                  <a:tcPr/>
                </a:tc>
                <a:tc>
                  <a:txBody>
                    <a:bodyPr/>
                    <a:lstStyle/>
                    <a:p>
                      <a:pPr algn="ctr"/>
                      <a:r>
                        <a:rPr lang="en-US" sz="2500" dirty="0" smtClean="0">
                          <a:latin typeface="Garamond"/>
                          <a:cs typeface="Garamond"/>
                        </a:rPr>
                        <a:t>87</a:t>
                      </a:r>
                      <a:endParaRPr lang="en-US" sz="2500" dirty="0">
                        <a:latin typeface="Garamond"/>
                        <a:cs typeface="Garamond"/>
                      </a:endParaRPr>
                    </a:p>
                  </a:txBody>
                  <a:tcPr/>
                </a:tc>
                <a:tc>
                  <a:txBody>
                    <a:bodyPr/>
                    <a:lstStyle/>
                    <a:p>
                      <a:pPr algn="ctr"/>
                      <a:r>
                        <a:rPr lang="en-US" sz="2500" dirty="0" smtClean="0">
                          <a:latin typeface="Garamond"/>
                          <a:cs typeface="Garamond"/>
                        </a:rPr>
                        <a:t>75</a:t>
                      </a:r>
                      <a:endParaRPr lang="en-US" sz="2500" dirty="0">
                        <a:latin typeface="Garamond"/>
                        <a:cs typeface="Garamond"/>
                      </a:endParaRPr>
                    </a:p>
                  </a:txBody>
                  <a:tcPr/>
                </a:tc>
              </a:tr>
            </a:tbl>
          </a:graphicData>
        </a:graphic>
      </p:graphicFrame>
    </p:spTree>
    <p:extLst>
      <p:ext uri="{BB962C8B-B14F-4D97-AF65-F5344CB8AC3E}">
        <p14:creationId xmlns:p14="http://schemas.microsoft.com/office/powerpoint/2010/main" val="1114272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Results: Multivariate Binary Logistic Regression </a:t>
            </a:r>
            <a:endParaRPr lang="en-US" sz="3200" dirty="0"/>
          </a:p>
        </p:txBody>
      </p:sp>
      <p:pic>
        <p:nvPicPr>
          <p:cNvPr id="4" name="Picture 2" descr="http://www.kennesaw.edu/styleguide/images/official_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6324600"/>
            <a:ext cx="1733550" cy="438151"/>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3332852077"/>
              </p:ext>
            </p:extLst>
          </p:nvPr>
        </p:nvGraphicFramePr>
        <p:xfrm>
          <a:off x="302177" y="1397000"/>
          <a:ext cx="8515352" cy="4419600"/>
        </p:xfrm>
        <a:graphic>
          <a:graphicData uri="http://schemas.openxmlformats.org/drawingml/2006/table">
            <a:tbl>
              <a:tblPr firstRow="1" bandRow="1">
                <a:tableStyleId>{073A0DAA-6AF3-43AB-8588-CEC1D06C72B9}</a:tableStyleId>
              </a:tblPr>
              <a:tblGrid>
                <a:gridCol w="2521644"/>
                <a:gridCol w="1247442"/>
                <a:gridCol w="3431078"/>
                <a:gridCol w="1315188"/>
              </a:tblGrid>
              <a:tr h="370840">
                <a:tc>
                  <a:txBody>
                    <a:bodyPr/>
                    <a:lstStyle/>
                    <a:p>
                      <a:r>
                        <a:rPr lang="en-US" sz="2400" dirty="0" smtClean="0">
                          <a:latin typeface="Garamond"/>
                          <a:cs typeface="Garamond"/>
                        </a:rPr>
                        <a:t>Variable</a:t>
                      </a:r>
                      <a:endParaRPr lang="en-US" sz="2400" dirty="0">
                        <a:latin typeface="Garamond"/>
                        <a:cs typeface="Garamond"/>
                      </a:endParaRPr>
                    </a:p>
                  </a:txBody>
                  <a:tcPr/>
                </a:tc>
                <a:tc>
                  <a:txBody>
                    <a:bodyPr/>
                    <a:lstStyle/>
                    <a:p>
                      <a:pPr algn="l"/>
                      <a:r>
                        <a:rPr lang="en-US" sz="2400" dirty="0" smtClean="0">
                          <a:latin typeface="Garamond"/>
                          <a:cs typeface="Garamond"/>
                        </a:rPr>
                        <a:t>AOR</a:t>
                      </a:r>
                      <a:endParaRPr lang="en-US" sz="2400" dirty="0">
                        <a:latin typeface="Garamond"/>
                        <a:cs typeface="Garamond"/>
                      </a:endParaRPr>
                    </a:p>
                  </a:txBody>
                  <a:tcPr/>
                </a:tc>
                <a:tc>
                  <a:txBody>
                    <a:bodyPr/>
                    <a:lstStyle/>
                    <a:p>
                      <a:r>
                        <a:rPr lang="en-US" sz="2400" dirty="0" smtClean="0">
                          <a:latin typeface="Garamond"/>
                          <a:cs typeface="Garamond"/>
                        </a:rPr>
                        <a:t>Variable</a:t>
                      </a:r>
                      <a:endParaRPr lang="en-US" sz="2400" dirty="0">
                        <a:latin typeface="Garamond"/>
                        <a:cs typeface="Garamond"/>
                      </a:endParaRPr>
                    </a:p>
                  </a:txBody>
                  <a:tcPr/>
                </a:tc>
                <a:tc>
                  <a:txBody>
                    <a:bodyPr/>
                    <a:lstStyle/>
                    <a:p>
                      <a:pPr algn="l"/>
                      <a:r>
                        <a:rPr lang="en-US" sz="2400" dirty="0" smtClean="0">
                          <a:latin typeface="Garamond"/>
                          <a:cs typeface="Garamond"/>
                        </a:rPr>
                        <a:t>AOR</a:t>
                      </a:r>
                      <a:endParaRPr lang="en-US" sz="2400" dirty="0">
                        <a:latin typeface="Garamond"/>
                        <a:cs typeface="Garamond"/>
                      </a:endParaRPr>
                    </a:p>
                  </a:txBody>
                  <a:tcPr/>
                </a:tc>
              </a:tr>
              <a:tr h="370840">
                <a:tc>
                  <a:txBody>
                    <a:bodyPr/>
                    <a:lstStyle/>
                    <a:p>
                      <a:r>
                        <a:rPr lang="en-US" sz="2000" b="1" dirty="0" smtClean="0">
                          <a:latin typeface="Garamond"/>
                          <a:cs typeface="Garamond"/>
                        </a:rPr>
                        <a:t>Controls</a:t>
                      </a:r>
                      <a:endParaRPr lang="en-US" sz="2000" b="1" dirty="0">
                        <a:latin typeface="Garamond"/>
                        <a:cs typeface="Garamond"/>
                      </a:endParaRPr>
                    </a:p>
                  </a:txBody>
                  <a:tcPr/>
                </a:tc>
                <a:tc>
                  <a:txBody>
                    <a:bodyPr/>
                    <a:lstStyle/>
                    <a:p>
                      <a:endParaRPr lang="en-US" sz="2000" dirty="0">
                        <a:latin typeface="Garamond"/>
                        <a:cs typeface="Garamond"/>
                      </a:endParaRPr>
                    </a:p>
                  </a:txBody>
                  <a:tcPr/>
                </a:tc>
                <a:tc>
                  <a:txBody>
                    <a:bodyPr/>
                    <a:lstStyle/>
                    <a:p>
                      <a:r>
                        <a:rPr lang="en-US" sz="2000" b="1" dirty="0" smtClean="0">
                          <a:latin typeface="Garamond"/>
                          <a:cs typeface="Garamond"/>
                        </a:rPr>
                        <a:t>Academy Climate</a:t>
                      </a:r>
                      <a:endParaRPr lang="en-US" sz="2000" b="1" dirty="0">
                        <a:latin typeface="Garamond"/>
                        <a:cs typeface="Garamond"/>
                      </a:endParaRPr>
                    </a:p>
                  </a:txBody>
                  <a:tcPr/>
                </a:tc>
                <a:tc>
                  <a:txBody>
                    <a:bodyPr/>
                    <a:lstStyle/>
                    <a:p>
                      <a:pPr algn="l"/>
                      <a:endParaRPr lang="en-US" sz="2000" dirty="0"/>
                    </a:p>
                  </a:txBody>
                  <a:tcPr/>
                </a:tc>
              </a:tr>
              <a:tr h="370840">
                <a:tc>
                  <a:txBody>
                    <a:bodyPr/>
                    <a:lstStyle/>
                    <a:p>
                      <a:r>
                        <a:rPr lang="en-US" sz="2000" dirty="0" smtClean="0">
                          <a:latin typeface="Garamond"/>
                          <a:cs typeface="Garamond"/>
                        </a:rPr>
                        <a:t>   Female</a:t>
                      </a:r>
                      <a:endParaRPr lang="en-US" sz="2000" dirty="0">
                        <a:latin typeface="Garamond"/>
                        <a:cs typeface="Garamond"/>
                      </a:endParaRPr>
                    </a:p>
                  </a:txBody>
                  <a:tcPr/>
                </a:tc>
                <a:tc>
                  <a:txBody>
                    <a:bodyPr/>
                    <a:lstStyle/>
                    <a:p>
                      <a:pPr algn="l"/>
                      <a:r>
                        <a:rPr lang="en-US" sz="2000" dirty="0" smtClean="0">
                          <a:latin typeface="Garamond"/>
                          <a:cs typeface="Garamond"/>
                        </a:rPr>
                        <a:t>0.54</a:t>
                      </a:r>
                      <a:r>
                        <a:rPr lang="en-US" sz="2000" dirty="0" smtClean="0">
                          <a:latin typeface="Garamond"/>
                          <a:cs typeface="Garamond"/>
                        </a:rPr>
                        <a:t>*</a:t>
                      </a:r>
                      <a:endParaRPr lang="en-US" sz="2000" dirty="0">
                        <a:latin typeface="Garamond"/>
                        <a:cs typeface="Garamond"/>
                      </a:endParaRPr>
                    </a:p>
                  </a:txBody>
                  <a:tcPr/>
                </a:tc>
                <a:tc>
                  <a:txBody>
                    <a:bodyPr/>
                    <a:lstStyle/>
                    <a:p>
                      <a:r>
                        <a:rPr lang="en-US" sz="2000" dirty="0" smtClean="0">
                          <a:latin typeface="Garamond"/>
                          <a:cs typeface="Garamond"/>
                        </a:rPr>
                        <a:t>   Honor Code</a:t>
                      </a:r>
                      <a:endParaRPr lang="en-US" sz="2000" dirty="0">
                        <a:latin typeface="Garamond"/>
                        <a:cs typeface="Garamond"/>
                      </a:endParaRPr>
                    </a:p>
                  </a:txBody>
                  <a:tcPr/>
                </a:tc>
                <a:tc>
                  <a:txBody>
                    <a:bodyPr/>
                    <a:lstStyle/>
                    <a:p>
                      <a:pPr algn="l"/>
                      <a:r>
                        <a:rPr lang="en-US" sz="2000" dirty="0" smtClean="0">
                          <a:latin typeface="Garamond"/>
                          <a:cs typeface="Garamond"/>
                        </a:rPr>
                        <a:t>1.49</a:t>
                      </a:r>
                      <a:r>
                        <a:rPr lang="en-US" sz="2000" dirty="0" smtClean="0">
                          <a:latin typeface="Garamond"/>
                          <a:cs typeface="Garamond"/>
                        </a:rPr>
                        <a:t>*</a:t>
                      </a:r>
                      <a:endParaRPr lang="en-US" sz="2000" dirty="0">
                        <a:latin typeface="Garamond"/>
                        <a:cs typeface="Garamond"/>
                      </a:endParaRPr>
                    </a:p>
                  </a:txBody>
                  <a:tcPr/>
                </a:tc>
              </a:tr>
              <a:tr h="370840">
                <a:tc>
                  <a:txBody>
                    <a:bodyPr/>
                    <a:lstStyle/>
                    <a:p>
                      <a:r>
                        <a:rPr lang="en-US" sz="2000" dirty="0" smtClean="0">
                          <a:latin typeface="Garamond"/>
                          <a:cs typeface="Garamond"/>
                        </a:rPr>
                        <a:t>   Naval</a:t>
                      </a:r>
                      <a:endParaRPr lang="en-US" sz="2000" dirty="0">
                        <a:latin typeface="Garamond"/>
                        <a:cs typeface="Garamond"/>
                      </a:endParaRPr>
                    </a:p>
                  </a:txBody>
                  <a:tcPr/>
                </a:tc>
                <a:tc>
                  <a:txBody>
                    <a:bodyPr/>
                    <a:lstStyle/>
                    <a:p>
                      <a:pPr algn="l"/>
                      <a:r>
                        <a:rPr lang="en-US" sz="2000" dirty="0" smtClean="0">
                          <a:latin typeface="Garamond"/>
                          <a:cs typeface="Garamond"/>
                        </a:rPr>
                        <a:t>0.61</a:t>
                      </a:r>
                      <a:r>
                        <a:rPr lang="en-US" sz="2000" dirty="0" smtClean="0">
                          <a:latin typeface="Garamond"/>
                          <a:cs typeface="Garamond"/>
                        </a:rPr>
                        <a:t>*</a:t>
                      </a:r>
                      <a:endParaRPr lang="en-US" sz="2000" dirty="0">
                        <a:latin typeface="Garamond"/>
                        <a:cs typeface="Garamond"/>
                      </a:endParaRPr>
                    </a:p>
                  </a:txBody>
                  <a:tcPr/>
                </a:tc>
                <a:tc>
                  <a:txBody>
                    <a:bodyPr/>
                    <a:lstStyle/>
                    <a:p>
                      <a:r>
                        <a:rPr lang="en-US" sz="2000" dirty="0" smtClean="0">
                          <a:latin typeface="Garamond"/>
                          <a:cs typeface="Garamond"/>
                        </a:rPr>
                        <a:t>   Get Away with SH</a:t>
                      </a:r>
                      <a:endParaRPr lang="en-US" sz="2000" dirty="0">
                        <a:latin typeface="Garamond"/>
                        <a:cs typeface="Garamond"/>
                      </a:endParaRPr>
                    </a:p>
                  </a:txBody>
                  <a:tcPr/>
                </a:tc>
                <a:tc>
                  <a:txBody>
                    <a:bodyPr/>
                    <a:lstStyle/>
                    <a:p>
                      <a:pPr algn="l"/>
                      <a:r>
                        <a:rPr lang="en-US" sz="2000" dirty="0" smtClean="0">
                          <a:latin typeface="Garamond"/>
                          <a:cs typeface="Garamond"/>
                        </a:rPr>
                        <a:t>0.72</a:t>
                      </a:r>
                      <a:r>
                        <a:rPr lang="en-US" sz="2000" dirty="0" smtClean="0">
                          <a:latin typeface="Garamond"/>
                          <a:cs typeface="Garamond"/>
                        </a:rPr>
                        <a:t>*</a:t>
                      </a:r>
                      <a:endParaRPr lang="en-US" sz="2000" dirty="0">
                        <a:latin typeface="Garamond"/>
                        <a:cs typeface="Garamond"/>
                      </a:endParaRPr>
                    </a:p>
                  </a:txBody>
                  <a:tcPr/>
                </a:tc>
              </a:tr>
              <a:tr h="370840">
                <a:tc>
                  <a:txBody>
                    <a:bodyPr/>
                    <a:lstStyle/>
                    <a:p>
                      <a:r>
                        <a:rPr lang="en-US" sz="2000" dirty="0" smtClean="0">
                          <a:latin typeface="Garamond"/>
                          <a:cs typeface="Garamond"/>
                        </a:rPr>
                        <a:t>   Air</a:t>
                      </a:r>
                      <a:r>
                        <a:rPr lang="en-US" sz="2000" baseline="0" dirty="0" smtClean="0">
                          <a:latin typeface="Garamond"/>
                          <a:cs typeface="Garamond"/>
                        </a:rPr>
                        <a:t> Force</a:t>
                      </a:r>
                      <a:endParaRPr lang="en-US" sz="2000" dirty="0">
                        <a:latin typeface="Garamond"/>
                        <a:cs typeface="Garamond"/>
                      </a:endParaRPr>
                    </a:p>
                  </a:txBody>
                  <a:tcPr/>
                </a:tc>
                <a:tc>
                  <a:txBody>
                    <a:bodyPr/>
                    <a:lstStyle/>
                    <a:p>
                      <a:pPr algn="l"/>
                      <a:r>
                        <a:rPr lang="en-US" sz="2000" dirty="0" smtClean="0">
                          <a:latin typeface="Garamond"/>
                          <a:cs typeface="Garamond"/>
                        </a:rPr>
                        <a:t>0.73</a:t>
                      </a:r>
                      <a:r>
                        <a:rPr lang="en-US" sz="2000" dirty="0" smtClean="0">
                          <a:latin typeface="Garamond"/>
                          <a:cs typeface="Garamond"/>
                        </a:rPr>
                        <a:t>*</a:t>
                      </a:r>
                      <a:endParaRPr lang="en-US" sz="2000" dirty="0">
                        <a:latin typeface="Garamond"/>
                        <a:cs typeface="Garamond"/>
                      </a:endParaRPr>
                    </a:p>
                  </a:txBody>
                  <a:tcPr/>
                </a:tc>
                <a:tc>
                  <a:txBody>
                    <a:bodyPr/>
                    <a:lstStyle/>
                    <a:p>
                      <a:r>
                        <a:rPr lang="en-US" sz="2000" dirty="0" smtClean="0">
                          <a:latin typeface="Garamond"/>
                          <a:cs typeface="Garamond"/>
                        </a:rPr>
                        <a:t>   Personal Loyalty</a:t>
                      </a:r>
                      <a:endParaRPr lang="en-US" sz="2000" dirty="0">
                        <a:latin typeface="Garamond"/>
                        <a:cs typeface="Garamond"/>
                      </a:endParaRPr>
                    </a:p>
                  </a:txBody>
                  <a:tcPr/>
                </a:tc>
                <a:tc>
                  <a:txBody>
                    <a:bodyPr/>
                    <a:lstStyle/>
                    <a:p>
                      <a:pPr algn="l"/>
                      <a:r>
                        <a:rPr lang="en-US" sz="2000" dirty="0" smtClean="0">
                          <a:latin typeface="Garamond"/>
                          <a:cs typeface="Garamond"/>
                        </a:rPr>
                        <a:t>0.78</a:t>
                      </a:r>
                      <a:r>
                        <a:rPr lang="en-US" sz="2000" dirty="0" smtClean="0">
                          <a:latin typeface="Garamond"/>
                          <a:cs typeface="Garamond"/>
                        </a:rPr>
                        <a:t>*</a:t>
                      </a:r>
                      <a:endParaRPr lang="en-US" sz="2000" dirty="0">
                        <a:latin typeface="Garamond"/>
                        <a:cs typeface="Garamond"/>
                      </a:endParaRPr>
                    </a:p>
                  </a:txBody>
                  <a:tcPr/>
                </a:tc>
              </a:tr>
              <a:tr h="370840">
                <a:tc>
                  <a:txBody>
                    <a:bodyPr/>
                    <a:lstStyle/>
                    <a:p>
                      <a:r>
                        <a:rPr lang="en-US" sz="2000" dirty="0" smtClean="0">
                          <a:latin typeface="Garamond"/>
                          <a:cs typeface="Garamond"/>
                        </a:rPr>
                        <a:t>   Class of 2006</a:t>
                      </a:r>
                      <a:endParaRPr lang="en-US" sz="2000" dirty="0">
                        <a:latin typeface="Garamond"/>
                        <a:cs typeface="Garamond"/>
                      </a:endParaRPr>
                    </a:p>
                  </a:txBody>
                  <a:tcPr/>
                </a:tc>
                <a:tc>
                  <a:txBody>
                    <a:bodyPr/>
                    <a:lstStyle/>
                    <a:p>
                      <a:pPr algn="l"/>
                      <a:r>
                        <a:rPr lang="en-US" sz="2000" dirty="0" smtClean="0">
                          <a:latin typeface="Garamond"/>
                          <a:cs typeface="Garamond"/>
                        </a:rPr>
                        <a:t>0.88</a:t>
                      </a:r>
                      <a:endParaRPr lang="en-US" sz="2000" dirty="0">
                        <a:latin typeface="Garamond"/>
                        <a:cs typeface="Garamond"/>
                      </a:endParaRPr>
                    </a:p>
                  </a:txBody>
                  <a:tcPr/>
                </a:tc>
                <a:tc>
                  <a:txBody>
                    <a:bodyPr/>
                    <a:lstStyle/>
                    <a:p>
                      <a:r>
                        <a:rPr lang="en-US" sz="2000" dirty="0" smtClean="0">
                          <a:latin typeface="Garamond"/>
                          <a:cs typeface="Garamond"/>
                        </a:rPr>
                        <a:t>   Confront</a:t>
                      </a:r>
                      <a:r>
                        <a:rPr lang="en-US" sz="2000" baseline="0" dirty="0" smtClean="0">
                          <a:latin typeface="Garamond"/>
                          <a:cs typeface="Garamond"/>
                        </a:rPr>
                        <a:t> Perpetrators</a:t>
                      </a:r>
                      <a:endParaRPr lang="en-US" sz="2000" dirty="0">
                        <a:latin typeface="Garamond"/>
                        <a:cs typeface="Garamond"/>
                      </a:endParaRPr>
                    </a:p>
                  </a:txBody>
                  <a:tcPr/>
                </a:tc>
                <a:tc>
                  <a:txBody>
                    <a:bodyPr/>
                    <a:lstStyle/>
                    <a:p>
                      <a:pPr algn="l"/>
                      <a:r>
                        <a:rPr lang="en-US" sz="2000" dirty="0" smtClean="0">
                          <a:latin typeface="Garamond"/>
                          <a:cs typeface="Garamond"/>
                        </a:rPr>
                        <a:t>1.42</a:t>
                      </a:r>
                      <a:r>
                        <a:rPr lang="en-US" sz="2000" dirty="0" smtClean="0">
                          <a:latin typeface="Garamond"/>
                          <a:cs typeface="Garamond"/>
                        </a:rPr>
                        <a:t>*</a:t>
                      </a:r>
                      <a:endParaRPr lang="en-US" sz="2000" dirty="0">
                        <a:latin typeface="Garamond"/>
                        <a:cs typeface="Garamond"/>
                      </a:endParaRPr>
                    </a:p>
                  </a:txBody>
                  <a:tcPr/>
                </a:tc>
              </a:tr>
              <a:tr h="370840">
                <a:tc>
                  <a:txBody>
                    <a:bodyPr/>
                    <a:lstStyle/>
                    <a:p>
                      <a:r>
                        <a:rPr lang="en-US" sz="2000" dirty="0" smtClean="0">
                          <a:latin typeface="Garamond"/>
                          <a:cs typeface="Garamond"/>
                        </a:rPr>
                        <a:t>   Class of 2007</a:t>
                      </a:r>
                      <a:endParaRPr lang="en-US" sz="2000" dirty="0">
                        <a:latin typeface="Garamond"/>
                        <a:cs typeface="Garamond"/>
                      </a:endParaRPr>
                    </a:p>
                  </a:txBody>
                  <a:tcPr/>
                </a:tc>
                <a:tc>
                  <a:txBody>
                    <a:bodyPr/>
                    <a:lstStyle/>
                    <a:p>
                      <a:pPr algn="l"/>
                      <a:r>
                        <a:rPr lang="en-US" sz="2000" dirty="0" smtClean="0">
                          <a:latin typeface="Garamond"/>
                          <a:cs typeface="Garamond"/>
                        </a:rPr>
                        <a:t>1.10</a:t>
                      </a:r>
                      <a:endParaRPr lang="en-US" sz="2000" dirty="0">
                        <a:latin typeface="Garamond"/>
                        <a:cs typeface="Garamond"/>
                      </a:endParaRPr>
                    </a:p>
                  </a:txBody>
                  <a:tcPr/>
                </a:tc>
                <a:tc>
                  <a:txBody>
                    <a:bodyPr/>
                    <a:lstStyle/>
                    <a:p>
                      <a:r>
                        <a:rPr lang="en-US" sz="2000" dirty="0" smtClean="0">
                          <a:latin typeface="Garamond"/>
                          <a:cs typeface="Garamond"/>
                        </a:rPr>
                        <a:t>   Report Rape</a:t>
                      </a:r>
                      <a:r>
                        <a:rPr lang="en-US" sz="2000" baseline="0" dirty="0" smtClean="0">
                          <a:latin typeface="Garamond"/>
                          <a:cs typeface="Garamond"/>
                        </a:rPr>
                        <a:t> Perpetrators </a:t>
                      </a:r>
                      <a:endParaRPr lang="en-US" sz="2000" dirty="0">
                        <a:latin typeface="Garamond"/>
                        <a:cs typeface="Garamond"/>
                      </a:endParaRPr>
                    </a:p>
                  </a:txBody>
                  <a:tcPr/>
                </a:tc>
                <a:tc>
                  <a:txBody>
                    <a:bodyPr/>
                    <a:lstStyle/>
                    <a:p>
                      <a:pPr algn="l"/>
                      <a:r>
                        <a:rPr lang="en-US" sz="2000" dirty="0" smtClean="0">
                          <a:latin typeface="Garamond"/>
                          <a:cs typeface="Garamond"/>
                        </a:rPr>
                        <a:t>1.54</a:t>
                      </a:r>
                      <a:r>
                        <a:rPr lang="en-US" sz="2000" dirty="0" smtClean="0">
                          <a:latin typeface="Garamond"/>
                          <a:cs typeface="Garamond"/>
                        </a:rPr>
                        <a:t>*</a:t>
                      </a:r>
                      <a:endParaRPr lang="en-US" sz="2000" dirty="0">
                        <a:latin typeface="Garamond"/>
                        <a:cs typeface="Garamond"/>
                      </a:endParaRPr>
                    </a:p>
                  </a:txBody>
                  <a:tcPr/>
                </a:tc>
              </a:tr>
              <a:tr h="370840">
                <a:tc>
                  <a:txBody>
                    <a:bodyPr/>
                    <a:lstStyle/>
                    <a:p>
                      <a:r>
                        <a:rPr lang="en-US" sz="2000" dirty="0" smtClean="0">
                          <a:latin typeface="Garamond"/>
                          <a:cs typeface="Garamond"/>
                        </a:rPr>
                        <a:t>   Class of 2008</a:t>
                      </a:r>
                      <a:endParaRPr lang="en-US" sz="2000" dirty="0">
                        <a:latin typeface="Garamond"/>
                        <a:cs typeface="Garamond"/>
                      </a:endParaRPr>
                    </a:p>
                  </a:txBody>
                  <a:tcPr/>
                </a:tc>
                <a:tc>
                  <a:txBody>
                    <a:bodyPr/>
                    <a:lstStyle/>
                    <a:p>
                      <a:pPr algn="l"/>
                      <a:r>
                        <a:rPr lang="en-US" sz="2000" dirty="0" smtClean="0">
                          <a:latin typeface="Garamond"/>
                          <a:cs typeface="Garamond"/>
                        </a:rPr>
                        <a:t>1.46</a:t>
                      </a:r>
                      <a:r>
                        <a:rPr lang="en-US" sz="2000" dirty="0" smtClean="0">
                          <a:latin typeface="Garamond"/>
                          <a:cs typeface="Garamond"/>
                        </a:rPr>
                        <a:t>*</a:t>
                      </a:r>
                      <a:endParaRPr lang="en-US" sz="2000" dirty="0">
                        <a:latin typeface="Garamond"/>
                        <a:cs typeface="Garamond"/>
                      </a:endParaRPr>
                    </a:p>
                  </a:txBody>
                  <a:tcPr/>
                </a:tc>
                <a:tc>
                  <a:txBody>
                    <a:bodyPr/>
                    <a:lstStyle/>
                    <a:p>
                      <a:r>
                        <a:rPr lang="en-US" sz="2000" dirty="0" smtClean="0">
                          <a:latin typeface="Garamond"/>
                          <a:cs typeface="Garamond"/>
                        </a:rPr>
                        <a:t>   Sexual Assault a</a:t>
                      </a:r>
                      <a:r>
                        <a:rPr lang="en-US" sz="2000" baseline="0" dirty="0" smtClean="0">
                          <a:latin typeface="Garamond"/>
                          <a:cs typeface="Garamond"/>
                        </a:rPr>
                        <a:t> Problem</a:t>
                      </a:r>
                      <a:endParaRPr lang="en-US" sz="2000" dirty="0">
                        <a:latin typeface="Garamond"/>
                        <a:cs typeface="Garamond"/>
                      </a:endParaRPr>
                    </a:p>
                  </a:txBody>
                  <a:tcPr/>
                </a:tc>
                <a:tc>
                  <a:txBody>
                    <a:bodyPr/>
                    <a:lstStyle/>
                    <a:p>
                      <a:pPr algn="l"/>
                      <a:r>
                        <a:rPr lang="en-US" sz="2000" dirty="0" smtClean="0">
                          <a:latin typeface="Garamond"/>
                          <a:cs typeface="Garamond"/>
                        </a:rPr>
                        <a:t>0.73</a:t>
                      </a:r>
                      <a:r>
                        <a:rPr lang="en-US" sz="2000" dirty="0" smtClean="0">
                          <a:latin typeface="Garamond"/>
                          <a:cs typeface="Garamond"/>
                        </a:rPr>
                        <a:t>*</a:t>
                      </a:r>
                      <a:endParaRPr lang="en-US" sz="2000" dirty="0">
                        <a:latin typeface="Garamond"/>
                        <a:cs typeface="Garamond"/>
                      </a:endParaRPr>
                    </a:p>
                  </a:txBody>
                  <a:tcPr/>
                </a:tc>
              </a:tr>
              <a:tr h="370840">
                <a:tc>
                  <a:txBody>
                    <a:bodyPr/>
                    <a:lstStyle/>
                    <a:p>
                      <a:r>
                        <a:rPr lang="en-US" sz="2000" b="1" dirty="0" smtClean="0">
                          <a:latin typeface="Garamond"/>
                          <a:cs typeface="Garamond"/>
                        </a:rPr>
                        <a:t>CO Leadership</a:t>
                      </a:r>
                      <a:endParaRPr lang="en-US" sz="2000" b="1" dirty="0">
                        <a:latin typeface="Garamond"/>
                        <a:cs typeface="Garamond"/>
                      </a:endParaRPr>
                    </a:p>
                  </a:txBody>
                  <a:tcPr/>
                </a:tc>
                <a:tc>
                  <a:txBody>
                    <a:bodyPr/>
                    <a:lstStyle/>
                    <a:p>
                      <a:pPr algn="l"/>
                      <a:endParaRPr lang="en-US" sz="2000" dirty="0">
                        <a:latin typeface="Garamond"/>
                        <a:cs typeface="Garamond"/>
                      </a:endParaRPr>
                    </a:p>
                  </a:txBody>
                  <a:tcPr/>
                </a:tc>
                <a:tc>
                  <a:txBody>
                    <a:bodyPr/>
                    <a:lstStyle/>
                    <a:p>
                      <a:r>
                        <a:rPr lang="en-US" sz="2000" dirty="0" smtClean="0">
                          <a:latin typeface="Garamond"/>
                          <a:cs typeface="Garamond"/>
                        </a:rPr>
                        <a:t>   Gender Equality</a:t>
                      </a:r>
                      <a:endParaRPr lang="en-US" sz="2000" dirty="0">
                        <a:latin typeface="Garamond"/>
                        <a:cs typeface="Garamond"/>
                      </a:endParaRPr>
                    </a:p>
                  </a:txBody>
                  <a:tcPr/>
                </a:tc>
                <a:tc>
                  <a:txBody>
                    <a:bodyPr/>
                    <a:lstStyle/>
                    <a:p>
                      <a:pPr algn="l"/>
                      <a:r>
                        <a:rPr lang="en-US" sz="2000" dirty="0" smtClean="0">
                          <a:latin typeface="Garamond"/>
                          <a:cs typeface="Garamond"/>
                        </a:rPr>
                        <a:t>1.30</a:t>
                      </a:r>
                      <a:r>
                        <a:rPr lang="en-US" sz="2000" dirty="0" smtClean="0">
                          <a:latin typeface="Garamond"/>
                          <a:cs typeface="Garamond"/>
                        </a:rPr>
                        <a:t>*</a:t>
                      </a:r>
                      <a:endParaRPr lang="en-US" sz="2000" dirty="0">
                        <a:latin typeface="Garamond"/>
                        <a:cs typeface="Garamond"/>
                      </a:endParaRPr>
                    </a:p>
                  </a:txBody>
                  <a:tcPr/>
                </a:tc>
              </a:tr>
              <a:tr h="370840">
                <a:tc>
                  <a:txBody>
                    <a:bodyPr/>
                    <a:lstStyle/>
                    <a:p>
                      <a:r>
                        <a:rPr lang="en-US" sz="2000" dirty="0" smtClean="0">
                          <a:latin typeface="Garamond"/>
                          <a:cs typeface="Garamond"/>
                        </a:rPr>
                        <a:t>   Morality</a:t>
                      </a:r>
                      <a:endParaRPr lang="en-US" sz="2000" dirty="0">
                        <a:latin typeface="Garamond"/>
                        <a:cs typeface="Garamond"/>
                      </a:endParaRPr>
                    </a:p>
                  </a:txBody>
                  <a:tcPr/>
                </a:tc>
                <a:tc>
                  <a:txBody>
                    <a:bodyPr/>
                    <a:lstStyle/>
                    <a:p>
                      <a:pPr algn="l"/>
                      <a:r>
                        <a:rPr lang="en-US" sz="2000" dirty="0" smtClean="0">
                          <a:latin typeface="Garamond"/>
                          <a:cs typeface="Garamond"/>
                        </a:rPr>
                        <a:t>1.39</a:t>
                      </a:r>
                      <a:r>
                        <a:rPr lang="en-US" sz="2000" dirty="0" smtClean="0">
                          <a:latin typeface="Garamond"/>
                          <a:cs typeface="Garamond"/>
                        </a:rPr>
                        <a:t>*</a:t>
                      </a:r>
                      <a:endParaRPr lang="en-US" sz="2000" dirty="0">
                        <a:latin typeface="Garamond"/>
                        <a:cs typeface="Garamond"/>
                      </a:endParaRPr>
                    </a:p>
                  </a:txBody>
                  <a:tcPr/>
                </a:tc>
                <a:tc>
                  <a:txBody>
                    <a:bodyPr/>
                    <a:lstStyle/>
                    <a:p>
                      <a:r>
                        <a:rPr lang="en-US" sz="2000" b="1" dirty="0" smtClean="0">
                          <a:latin typeface="Garamond"/>
                          <a:cs typeface="Garamond"/>
                        </a:rPr>
                        <a:t>Prior Sexual Victimization</a:t>
                      </a:r>
                      <a:endParaRPr lang="en-US" sz="2000" b="1" dirty="0">
                        <a:latin typeface="Garamond"/>
                        <a:cs typeface="Garamond"/>
                      </a:endParaRPr>
                    </a:p>
                  </a:txBody>
                  <a:tcPr/>
                </a:tc>
                <a:tc>
                  <a:txBody>
                    <a:bodyPr/>
                    <a:lstStyle/>
                    <a:p>
                      <a:pPr algn="l"/>
                      <a:endParaRPr lang="en-US" sz="2000" dirty="0">
                        <a:latin typeface="Garamond"/>
                        <a:cs typeface="Garamond"/>
                      </a:endParaRPr>
                    </a:p>
                  </a:txBody>
                  <a:tcPr/>
                </a:tc>
              </a:tr>
              <a:tr h="370840">
                <a:tc>
                  <a:txBody>
                    <a:bodyPr/>
                    <a:lstStyle/>
                    <a:p>
                      <a:r>
                        <a:rPr lang="en-US" sz="2000" dirty="0" smtClean="0">
                          <a:latin typeface="Garamond"/>
                          <a:cs typeface="Garamond"/>
                        </a:rPr>
                        <a:t>   Intolerance</a:t>
                      </a:r>
                      <a:r>
                        <a:rPr lang="en-US" sz="2000" baseline="0" dirty="0" smtClean="0">
                          <a:latin typeface="Garamond"/>
                          <a:cs typeface="Garamond"/>
                        </a:rPr>
                        <a:t> for SA</a:t>
                      </a:r>
                      <a:endParaRPr lang="en-US" sz="2000" dirty="0">
                        <a:latin typeface="Garamond"/>
                        <a:cs typeface="Garamond"/>
                      </a:endParaRPr>
                    </a:p>
                  </a:txBody>
                  <a:tcPr/>
                </a:tc>
                <a:tc>
                  <a:txBody>
                    <a:bodyPr/>
                    <a:lstStyle/>
                    <a:p>
                      <a:pPr algn="l"/>
                      <a:r>
                        <a:rPr lang="en-US" sz="2000" dirty="0" smtClean="0">
                          <a:latin typeface="Garamond"/>
                          <a:cs typeface="Garamond"/>
                        </a:rPr>
                        <a:t>1.85</a:t>
                      </a:r>
                      <a:r>
                        <a:rPr lang="en-US" sz="2000" dirty="0" smtClean="0">
                          <a:latin typeface="Garamond"/>
                          <a:cs typeface="Garamond"/>
                        </a:rPr>
                        <a:t>*</a:t>
                      </a:r>
                      <a:endParaRPr lang="en-US" sz="2000" dirty="0">
                        <a:latin typeface="Garamond"/>
                        <a:cs typeface="Garamond"/>
                      </a:endParaRPr>
                    </a:p>
                  </a:txBody>
                  <a:tcPr/>
                </a:tc>
                <a:tc>
                  <a:txBody>
                    <a:bodyPr/>
                    <a:lstStyle/>
                    <a:p>
                      <a:r>
                        <a:rPr lang="en-US" sz="2000" baseline="0" dirty="0" smtClean="0">
                          <a:latin typeface="Garamond"/>
                          <a:cs typeface="Garamond"/>
                        </a:rPr>
                        <a:t>   Rape</a:t>
                      </a:r>
                      <a:endParaRPr lang="en-US" sz="2000" dirty="0">
                        <a:latin typeface="Garamond"/>
                        <a:cs typeface="Garamond"/>
                      </a:endParaRPr>
                    </a:p>
                  </a:txBody>
                  <a:tcPr/>
                </a:tc>
                <a:tc>
                  <a:txBody>
                    <a:bodyPr/>
                    <a:lstStyle/>
                    <a:p>
                      <a:pPr algn="l"/>
                      <a:r>
                        <a:rPr lang="en-US" sz="2000" dirty="0" smtClean="0">
                          <a:latin typeface="Garamond"/>
                          <a:cs typeface="Garamond"/>
                        </a:rPr>
                        <a:t>0.43</a:t>
                      </a:r>
                      <a:r>
                        <a:rPr lang="en-US" sz="2000" dirty="0" smtClean="0">
                          <a:latin typeface="Garamond"/>
                          <a:cs typeface="Garamond"/>
                        </a:rPr>
                        <a:t>*</a:t>
                      </a:r>
                      <a:endParaRPr lang="en-US" sz="2000" dirty="0">
                        <a:latin typeface="Garamond"/>
                        <a:cs typeface="Garamond"/>
                      </a:endParaRPr>
                    </a:p>
                  </a:txBody>
                  <a:tcPr/>
                </a:tc>
              </a:tr>
            </a:tbl>
          </a:graphicData>
        </a:graphic>
      </p:graphicFrame>
      <p:sp>
        <p:nvSpPr>
          <p:cNvPr id="7" name="TextBox 6"/>
          <p:cNvSpPr txBox="1"/>
          <p:nvPr/>
        </p:nvSpPr>
        <p:spPr>
          <a:xfrm>
            <a:off x="457200" y="5966021"/>
            <a:ext cx="6493744" cy="369332"/>
          </a:xfrm>
          <a:prstGeom prst="rect">
            <a:avLst/>
          </a:prstGeom>
          <a:noFill/>
        </p:spPr>
        <p:txBody>
          <a:bodyPr wrap="square" rtlCol="0">
            <a:spAutoFit/>
          </a:bodyPr>
          <a:lstStyle/>
          <a:p>
            <a:r>
              <a:rPr lang="en-US" dirty="0" smtClean="0">
                <a:latin typeface="Garamond"/>
                <a:cs typeface="Garamond"/>
              </a:rPr>
              <a:t>p </a:t>
            </a:r>
            <a:r>
              <a:rPr lang="en-US" dirty="0" smtClean="0">
                <a:latin typeface="Garamond"/>
                <a:cs typeface="Garamond"/>
              </a:rPr>
              <a:t>&lt; .01**             </a:t>
            </a:r>
            <a:endParaRPr lang="en-US" dirty="0">
              <a:latin typeface="Garamond"/>
              <a:cs typeface="Garamond"/>
            </a:endParaRPr>
          </a:p>
        </p:txBody>
      </p:sp>
    </p:spTree>
    <p:extLst>
      <p:ext uri="{BB962C8B-B14F-4D97-AF65-F5344CB8AC3E}">
        <p14:creationId xmlns:p14="http://schemas.microsoft.com/office/powerpoint/2010/main" val="30795601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561</TotalTime>
  <Words>712</Words>
  <Application>Microsoft Office PowerPoint</Application>
  <PresentationFormat>On-screen Show (4:3)</PresentationFormat>
  <Paragraphs>133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Garamond</vt:lpstr>
      <vt:lpstr>Office Theme</vt:lpstr>
      <vt:lpstr>Perceptions of Leadership and the Willingness to Report Sexual Assault at the U.S. Military Academies </vt:lpstr>
      <vt:lpstr>Literature Review</vt:lpstr>
      <vt:lpstr>Literature Review</vt:lpstr>
      <vt:lpstr>Current Study</vt:lpstr>
      <vt:lpstr>Data</vt:lpstr>
      <vt:lpstr>Dependent Variable</vt:lpstr>
      <vt:lpstr>Independent Variables </vt:lpstr>
      <vt:lpstr>Willingness to Report</vt:lpstr>
      <vt:lpstr>Results: Multivariate Binary Logistic Regression </vt:lpstr>
      <vt:lpstr>Discussion</vt:lpstr>
      <vt:lpstr>Policy Implications</vt:lpstr>
      <vt:lpstr>Questions?</vt:lpstr>
    </vt:vector>
  </TitlesOfParts>
  <Company>Kennesaw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Heidi Scherer</dc:creator>
  <cp:lastModifiedBy>student</cp:lastModifiedBy>
  <cp:revision>62</cp:revision>
  <dcterms:created xsi:type="dcterms:W3CDTF">2013-11-06T23:58:57Z</dcterms:created>
  <dcterms:modified xsi:type="dcterms:W3CDTF">2014-11-07T18:59:22Z</dcterms:modified>
</cp:coreProperties>
</file>