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7" r:id="rId2"/>
    <p:sldId id="259" r:id="rId3"/>
    <p:sldId id="269" r:id="rId4"/>
    <p:sldId id="272" r:id="rId5"/>
    <p:sldId id="262" r:id="rId6"/>
    <p:sldId id="264" r:id="rId7"/>
    <p:sldId id="260" r:id="rId8"/>
    <p:sldId id="275" r:id="rId9"/>
    <p:sldId id="270" r:id="rId10"/>
    <p:sldId id="271" r:id="rId11"/>
    <p:sldId id="268" r:id="rId12"/>
    <p:sldId id="274" r:id="rId13"/>
    <p:sldId id="266" r:id="rId14"/>
    <p:sldId id="273" r:id="rId15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55" d="100"/>
          <a:sy n="55" d="100"/>
        </p:scale>
        <p:origin x="-94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1DFF2-D3BD-40A3-B086-A6E24C47A46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3FB4A-DCF3-46A5-90AF-D9FB65450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5D3339-8846-438C-AC46-8E72594CA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113C3F-C6D3-4F0E-9126-61A4FB36A729}" type="datetimeFigureOut">
              <a:rPr lang="en-US" smtClean="0"/>
              <a:pPr/>
              <a:t>11/7/2013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086" y="5721724"/>
            <a:ext cx="4178756" cy="11362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1850" y="1600200"/>
            <a:ext cx="7019229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</a:rPr>
              <a:t>PTSD in Law Enforcement</a:t>
            </a:r>
          </a:p>
          <a:p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</a:rPr>
              <a:t>Are We Doing Enough?</a:t>
            </a:r>
          </a:p>
          <a:p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____________________________________________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  <a:p>
            <a:endParaRPr lang="en-US" sz="2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  <a:p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</a:rPr>
              <a:t>Heather Jones</a:t>
            </a:r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8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Police Culture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609600" y="1524000"/>
            <a:ext cx="7239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Stigma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Expectations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Police personality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Misconceptions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Agencies breeding negative police culture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Internal Stress</a:t>
            </a:r>
          </a:p>
          <a:p>
            <a:pPr marL="800100" lvl="1" indent="-342900">
              <a:buAutoNum type="alphaLcPeriod"/>
            </a:pP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731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Dangers of PTSD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533400" y="1752600"/>
            <a:ext cx="731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Hypersensitivity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Self-Medicating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Burnout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Loss of outside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Stress-related illnesses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Suicide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702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How Do We Fix the Problem?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457200" y="18288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Emotional </a:t>
            </a:r>
            <a:r>
              <a:rPr lang="en-US" sz="3200" dirty="0" smtClean="0"/>
              <a:t>Training from Day 1</a:t>
            </a:r>
          </a:p>
          <a:p>
            <a:pPr marL="285750" indent="-285750"/>
            <a:endParaRPr lang="en-US" sz="3200" dirty="0" smtClean="0"/>
          </a:p>
          <a:p>
            <a:pPr marL="285750" indent="-285750"/>
            <a:r>
              <a:rPr lang="en-US" sz="3200" dirty="0" smtClean="0"/>
              <a:t>		“Most police agencies train new officers to be sprinters and then they enter them into the marathon.”</a:t>
            </a:r>
          </a:p>
          <a:p>
            <a:pPr marL="285750" indent="-285750"/>
            <a:r>
              <a:rPr lang="en-US" sz="3200" dirty="0" smtClean="0"/>
              <a:t>					K. </a:t>
            </a:r>
            <a:r>
              <a:rPr lang="en-US" sz="3200" dirty="0" err="1" smtClean="0"/>
              <a:t>Gilmartin</a:t>
            </a:r>
            <a:r>
              <a:rPr lang="en-US" sz="3200" dirty="0" smtClean="0"/>
              <a:t>, 2002</a:t>
            </a:r>
          </a:p>
        </p:txBody>
      </p:sp>
    </p:spTree>
    <p:extLst>
      <p:ext uri="{BB962C8B-B14F-4D97-AF65-F5344CB8AC3E}">
        <p14:creationId xmlns="" xmlns:p14="http://schemas.microsoft.com/office/powerpoint/2010/main" val="35262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Fix the Problem Continued…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533400" y="1828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Emotional Support Throughout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Early Warning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Policy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Agency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Positive Usage of the Police Culture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5262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8" y="4127639"/>
            <a:ext cx="6117889" cy="16635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84463" y="2123713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Heather Jones</a:t>
            </a:r>
          </a:p>
          <a:p>
            <a:pPr algn="ctr"/>
            <a:r>
              <a:rPr lang="en-US" sz="3200" dirty="0" smtClean="0"/>
              <a:t>hajone6685@ung.edu</a:t>
            </a:r>
          </a:p>
          <a:p>
            <a:pPr algn="ctr"/>
            <a:r>
              <a:rPr lang="en-US" sz="3200" dirty="0" smtClean="0"/>
              <a:t>404-312-2244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362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What is PTSD?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609600" y="14478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u="sng" dirty="0" smtClean="0"/>
          </a:p>
          <a:p>
            <a:pPr algn="ctr"/>
            <a:r>
              <a:rPr lang="en-US" sz="3200" u="sng" dirty="0" smtClean="0"/>
              <a:t>Post-Traumatic Stress Disorder</a:t>
            </a:r>
          </a:p>
          <a:p>
            <a:endParaRPr lang="en-US" sz="3200" dirty="0"/>
          </a:p>
          <a:p>
            <a:r>
              <a:rPr lang="en-US" sz="3200" dirty="0" smtClean="0"/>
              <a:t>…a </a:t>
            </a:r>
            <a:r>
              <a:rPr lang="en-US" sz="3200" dirty="0"/>
              <a:t>severe condition that may develop after a person is exposed to one or more traumatic </a:t>
            </a:r>
            <a:r>
              <a:rPr lang="en-US" sz="3200" dirty="0" smtClean="0"/>
              <a:t>events, </a:t>
            </a:r>
            <a:r>
              <a:rPr lang="en-US" sz="3200" dirty="0"/>
              <a:t>serious </a:t>
            </a:r>
            <a:r>
              <a:rPr lang="en-US" sz="3200" dirty="0" smtClean="0"/>
              <a:t>injury, </a:t>
            </a:r>
            <a:r>
              <a:rPr lang="en-US" sz="3200" dirty="0"/>
              <a:t>or the threat of death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343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Symptoms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533400" y="1828800"/>
            <a:ext cx="731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Reliving the event (re-experiencing) a.k.a. “Flashbacks”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Avoiding situations that remind the patient of the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Feeling numb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Feeling keyed up (hyper-arousal)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243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Symptoms Continued…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457200" y="14478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Hyper-vigilance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Feelings of fear</a:t>
            </a:r>
            <a:r>
              <a:rPr lang="en-US" sz="3200" dirty="0"/>
              <a:t>, sadness, guilt, </a:t>
            </a:r>
            <a:r>
              <a:rPr lang="en-US" sz="3200" dirty="0" smtClean="0"/>
              <a:t>and 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Problems sleeping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Diminished coping </a:t>
            </a:r>
            <a:r>
              <a:rPr lang="en-US" sz="3200" dirty="0" smtClean="0"/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Suicidal Thoughts</a:t>
            </a:r>
          </a:p>
        </p:txBody>
      </p:sp>
    </p:spTree>
    <p:extLst>
      <p:ext uri="{BB962C8B-B14F-4D97-AF65-F5344CB8AC3E}">
        <p14:creationId xmlns="" xmlns:p14="http://schemas.microsoft.com/office/powerpoint/2010/main" val="30481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PTSD is Not New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533400" y="15240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</a:t>
            </a:r>
            <a:r>
              <a:rPr lang="en-US" sz="3200" dirty="0" smtClean="0"/>
              <a:t>ost commonly associated with soldiers.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Known as “Soldier’s Heart,” “Shell Shock,” and “Battle Fatigue.”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Historical references to the disorder date back to the Trojan War.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823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Current Prevention/ Treatment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533400" y="1295400"/>
            <a:ext cx="7315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Briefing/ Debriefing </a:t>
            </a:r>
            <a:r>
              <a:rPr lang="en-US" sz="3200" dirty="0" smtClean="0"/>
              <a:t>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Post- Deployment Counseling (Therapy)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Medicinal Treatments for more severe cases.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Similar </a:t>
            </a:r>
            <a:r>
              <a:rPr lang="en-US" sz="3200" dirty="0"/>
              <a:t>care now extended to victims of natural disasters, acts of terrorism, and victims of crimes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Same treatments not always available to Law Enforcement.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02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7620000" cy="1143000"/>
          </a:xfrm>
        </p:spPr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Why are Police Uniquely at Risk?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609600" y="2133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109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Continual Exposure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609600" y="2133600"/>
            <a:ext cx="723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Careers range from 15-25 years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No significant break from trauma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Constant threats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109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Training Issues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91200"/>
            <a:ext cx="1737141" cy="847725"/>
          </a:xfrm>
        </p:spPr>
      </p:pic>
      <p:sp>
        <p:nvSpPr>
          <p:cNvPr id="3" name="TextBox 2"/>
          <p:cNvSpPr txBox="1"/>
          <p:nvPr/>
        </p:nvSpPr>
        <p:spPr>
          <a:xfrm>
            <a:off x="646611" y="19812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Lack of training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Trained to be on high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40036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2198</TotalTime>
  <Words>279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Slide 1</vt:lpstr>
      <vt:lpstr>What is PTSD?</vt:lpstr>
      <vt:lpstr>Symptoms</vt:lpstr>
      <vt:lpstr>Symptoms Continued…</vt:lpstr>
      <vt:lpstr>PTSD is Not New</vt:lpstr>
      <vt:lpstr>Current Prevention/ Treatment</vt:lpstr>
      <vt:lpstr>Why are Police Uniquely at Risk?</vt:lpstr>
      <vt:lpstr>Continual Exposure</vt:lpstr>
      <vt:lpstr>Training Issues</vt:lpstr>
      <vt:lpstr>Police Culture</vt:lpstr>
      <vt:lpstr>Dangers of PTSD</vt:lpstr>
      <vt:lpstr>How Do We Fix the Problem?</vt:lpstr>
      <vt:lpstr>Fix the Problem Continued…</vt:lpstr>
      <vt:lpstr>Slide 14</vt:lpstr>
    </vt:vector>
  </TitlesOfParts>
  <Company>City of Sandy Springs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brenda.plympton</dc:creator>
  <cp:lastModifiedBy>Debbie</cp:lastModifiedBy>
  <cp:revision>41</cp:revision>
  <dcterms:created xsi:type="dcterms:W3CDTF">2013-10-24T05:21:18Z</dcterms:created>
  <dcterms:modified xsi:type="dcterms:W3CDTF">2013-11-08T02:52:25Z</dcterms:modified>
</cp:coreProperties>
</file>