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5" r:id="rId2"/>
    <p:sldId id="276" r:id="rId3"/>
    <p:sldId id="278" r:id="rId4"/>
    <p:sldId id="261" r:id="rId5"/>
    <p:sldId id="264" r:id="rId6"/>
    <p:sldId id="262" r:id="rId7"/>
    <p:sldId id="270" r:id="rId8"/>
    <p:sldId id="265" r:id="rId9"/>
    <p:sldId id="266" r:id="rId10"/>
    <p:sldId id="267" r:id="rId11"/>
    <p:sldId id="269" r:id="rId12"/>
    <p:sldId id="277" r:id="rId13"/>
    <p:sldId id="293" r:id="rId14"/>
    <p:sldId id="281" r:id="rId15"/>
    <p:sldId id="282" r:id="rId16"/>
    <p:sldId id="291" r:id="rId17"/>
    <p:sldId id="283" r:id="rId18"/>
    <p:sldId id="284" r:id="rId19"/>
    <p:sldId id="285" r:id="rId20"/>
    <p:sldId id="286" r:id="rId21"/>
    <p:sldId id="288" r:id="rId22"/>
    <p:sldId id="289" r:id="rId23"/>
    <p:sldId id="290" r:id="rId24"/>
    <p:sldId id="292" r:id="rId25"/>
    <p:sldId id="29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4660"/>
  </p:normalViewPr>
  <p:slideViewPr>
    <p:cSldViewPr>
      <p:cViewPr varScale="1">
        <p:scale>
          <a:sx n="70" d="100"/>
          <a:sy n="70" d="100"/>
        </p:scale>
        <p:origin x="15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05364F2-9B4B-474E-98C9-6CA8F14B2F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840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8BA09-DB97-4863-92AA-367F31E9AB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1960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94DB6-1366-478E-BAA7-F630D22F35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647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274638"/>
            <a:ext cx="1809750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27685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9328-6E00-44F0-A28F-4D491414D3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4225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8E7E2-DB3B-4BF2-AB90-8283C37C424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999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F01F6-F0E5-4D48-9BCB-10925ACA8FD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9832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43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600200"/>
            <a:ext cx="3543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03B6A-B12D-4C9A-808D-13F4A1064A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47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D062B-27F3-462D-98C5-D62ECFEC36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928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88713-C019-40BE-840E-0A8EB09D441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731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96332-35CC-40D8-889B-6927180F37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2036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48160-F87A-487F-B85A-5CDF00D93C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6202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25E28-72DE-47AC-8499-5C5FB43CA0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460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23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239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7E64C99-3411-4E95-BBFE-9431955A26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0" y="5943600"/>
          <a:ext cx="9144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" name="Bitmap Image" r:id="rId14" imgW="10476190" imgH="1047619" progId="Paint.Picture">
                  <p:embed/>
                </p:oleObj>
              </mc:Choice>
              <mc:Fallback>
                <p:oleObj name="Bitmap Image" r:id="rId14" imgW="10476190" imgH="1047619" progId="Paint.Picture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43600"/>
                        <a:ext cx="91440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8229600" y="60960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fld id="{7E5E1E73-CFA6-47D3-95D2-EB4CEE6D05F6}" type="slidenum">
              <a:rPr lang="en-US" altLang="en-US" sz="3200">
                <a:latin typeface="Times New Roman" panose="02020603050405020304" pitchFamily="18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endParaRPr lang="en-US" altLang="en-US" sz="3200" dirty="0">
              <a:latin typeface="Times New Roman" panose="02020603050405020304" pitchFamily="18" charset="0"/>
            </a:endParaRPr>
          </a:p>
        </p:txBody>
      </p:sp>
      <p:pic>
        <p:nvPicPr>
          <p:cNvPr id="1033" name="Picture 14" descr="flame"/>
          <p:cNvPicPr>
            <a:picLocks noChangeAspect="1" noChangeArrowheads="1"/>
          </p:cNvPicPr>
          <p:nvPr userDrawn="1"/>
        </p:nvPicPr>
        <p:blipFill>
          <a:blip r:embed="rId16">
            <a:lum bright="3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93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084" y="-26158"/>
            <a:ext cx="6858000" cy="2387600"/>
          </a:xfrm>
        </p:spPr>
        <p:txBody>
          <a:bodyPr/>
          <a:lstStyle/>
          <a:p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Self Identification of Symptoms Related to PTSD and Potential 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C</a:t>
            </a: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onfounding Variables: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84" y="2361442"/>
            <a:ext cx="6858000" cy="1422400"/>
          </a:xfrm>
        </p:spPr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Quantitative Survey of Police Officers </a:t>
            </a:r>
          </a:p>
          <a:p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In a Southeastern Metropolitan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Area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Police Department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1811" y="4419600"/>
            <a:ext cx="6042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+mj-ea"/>
                <a:cs typeface="+mj-cs"/>
              </a:rPr>
              <a:t>            </a:t>
            </a:r>
            <a:r>
              <a:rPr lang="en-US" sz="3200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Heather Jones, MS</a:t>
            </a:r>
          </a:p>
          <a:p>
            <a:r>
              <a:rPr lang="en-US" sz="3200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      hjones24@student.gsu.edu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            </a:t>
            </a:r>
            <a:r>
              <a:rPr lang="en-US" sz="2800" dirty="0" smtClean="0">
                <a:latin typeface="Calibri" panose="020F0502020204030204" pitchFamily="34" charset="0"/>
              </a:rPr>
              <a:t>CJAG Conference: 2014</a:t>
            </a:r>
          </a:p>
        </p:txBody>
      </p:sp>
    </p:spTree>
    <p:extLst>
      <p:ext uri="{BB962C8B-B14F-4D97-AF65-F5344CB8AC3E}">
        <p14:creationId xmlns:p14="http://schemas.microsoft.com/office/powerpoint/2010/main" val="29324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Continual Exposure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5240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Careers range from 15-25 years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No significant break from trauma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Constant threats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Unique job exposures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Occupational hazards such as trauma exposure: increase risk for aggression both personally and professionally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400" dirty="0">
              <a:latin typeface="+mn-lt"/>
            </a:endParaRPr>
          </a:p>
          <a:p>
            <a:pPr lvl="1"/>
            <a:endParaRPr lang="en-US" sz="2400" dirty="0">
              <a:latin typeface="+mn-lt"/>
            </a:endParaRPr>
          </a:p>
          <a:p>
            <a:pPr lvl="1"/>
            <a:endParaRPr lang="en-US" sz="2400" i="1" dirty="0" smtClean="0">
              <a:latin typeface="+mn-lt"/>
            </a:endParaRPr>
          </a:p>
          <a:p>
            <a:pPr lvl="1"/>
            <a:endParaRPr lang="en-US" sz="2400" i="1" dirty="0">
              <a:latin typeface="+mn-lt"/>
            </a:endParaRPr>
          </a:p>
          <a:p>
            <a:pPr lvl="1"/>
            <a:r>
              <a:rPr lang="en-US" i="1" dirty="0" smtClean="0">
                <a:latin typeface="Calibri" panose="020F0502020204030204" pitchFamily="34" charset="0"/>
              </a:rPr>
              <a:t>Can, Hendy, &amp; Imbody, 2013</a:t>
            </a:r>
          </a:p>
        </p:txBody>
      </p:sp>
    </p:spTree>
    <p:extLst>
      <p:ext uri="{BB962C8B-B14F-4D97-AF65-F5344CB8AC3E}">
        <p14:creationId xmlns:p14="http://schemas.microsoft.com/office/powerpoint/2010/main" val="24889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Police Culture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219200"/>
            <a:ext cx="7239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Stigma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Expectations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Police personality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Misconceptions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Agencies breeding negative police culture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Internal Stress</a:t>
            </a:r>
          </a:p>
          <a:p>
            <a:pPr marL="800100" lvl="1" indent="-342900">
              <a:buAutoNum type="alphaLcPeriod"/>
            </a:pPr>
            <a:endParaRPr lang="en-US" sz="32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8893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Review of Literature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267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PTSD in relation to policing, stress, coping strategies, debriefings, and counseling</a:t>
            </a:r>
            <a:r>
              <a:rPr lang="en-US" sz="2400" dirty="0">
                <a:latin typeface="Calibri" panose="020F0502020204030204" pitchFamily="34" charset="0"/>
              </a:rPr>
              <a:t>: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  <a:endParaRPr lang="en-US" sz="3200" dirty="0">
              <a:latin typeface="Calibri" panose="020F0502020204030204" pitchFamily="34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Violanti et. al., 2006: BCOPS study, Buffalo, NY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Rees &amp; Smith, 2007: United Kingdom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Stephens &amp; Miller, 1998: New Zealand</a:t>
            </a:r>
          </a:p>
          <a:p>
            <a:pPr marL="457200" lvl="1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NONE- focus on self identification of symptoms in the Southeastern United States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272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990600"/>
            <a:ext cx="7239000" cy="4267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>
                <a:latin typeface="Calibri" panose="020F0502020204030204" pitchFamily="34" charset="0"/>
              </a:rPr>
              <a:t>PTSD Among Police, Years of Service, and Age</a:t>
            </a:r>
            <a:r>
              <a:rPr lang="en-US" sz="2400" dirty="0" smtClean="0">
                <a:latin typeface="Calibri" panose="020F0502020204030204" pitchFamily="34" charset="0"/>
              </a:rPr>
              <a:t>:</a:t>
            </a:r>
          </a:p>
          <a:p>
            <a:pPr marL="457200" lvl="1" indent="0">
              <a:buNone/>
            </a:pPr>
            <a:endParaRPr lang="en-US" sz="2400" dirty="0">
              <a:latin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Exposure to trauma outside the normal realm of experience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Officers used maladaptive coping skills, more neurotic, less agreeable, and less extroverted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11 years or less of service higher risk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25-39 years of age higher risk</a:t>
            </a:r>
            <a:endParaRPr lang="en-US" sz="20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i="1" dirty="0"/>
          </a:p>
          <a:p>
            <a:pPr marL="457200" lvl="1" indent="0">
              <a:buNone/>
            </a:pPr>
            <a:endParaRPr lang="en-US" sz="2400" i="1" dirty="0"/>
          </a:p>
          <a:p>
            <a:pPr marL="457200" lvl="1" indent="0">
              <a:buNone/>
            </a:pPr>
            <a:endParaRPr lang="en-US" sz="1800" i="1" dirty="0"/>
          </a:p>
          <a:p>
            <a:pPr marL="457200" lvl="1" indent="0">
              <a:buNone/>
            </a:pPr>
            <a:endParaRPr lang="en-US" sz="1800" i="1" dirty="0" smtClean="0"/>
          </a:p>
          <a:p>
            <a:pPr marL="457200" lvl="1" indent="0">
              <a:buNone/>
            </a:pPr>
            <a:endParaRPr lang="en-US" sz="1800" i="1" dirty="0" smtClean="0"/>
          </a:p>
          <a:p>
            <a:pPr marL="457200" lvl="1" indent="0">
              <a:buNone/>
            </a:pPr>
            <a:r>
              <a:rPr lang="en-US" sz="1800" i="1" dirty="0" smtClean="0">
                <a:latin typeface="Calibri" panose="020F0502020204030204" pitchFamily="34" charset="0"/>
              </a:rPr>
              <a:t>Haisch </a:t>
            </a:r>
            <a:r>
              <a:rPr lang="en-US" sz="1800" i="1" dirty="0">
                <a:latin typeface="Calibri" panose="020F0502020204030204" pitchFamily="34" charset="0"/>
              </a:rPr>
              <a:t>&amp; Meyers, 2004:254 officers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9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457200"/>
            <a:ext cx="72390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Police Work Environment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Multifaceted role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Symptoms: sleep loss, depression, high levels of intrusion and avoidance symptoms, flashbacks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Incidents involving death or serious injury to the officer: most traumatic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Study concluded: an officers ability to cope with trauma </a:t>
            </a:r>
            <a:r>
              <a:rPr lang="en-US" sz="2000" b="1" dirty="0" smtClean="0">
                <a:latin typeface="Calibri" panose="020F0502020204030204" pitchFamily="34" charset="0"/>
              </a:rPr>
              <a:t>was closely related to the agencies level of support—the politics</a:t>
            </a:r>
          </a:p>
          <a:p>
            <a:pPr marL="457200" lvl="1" indent="0">
              <a:buNone/>
            </a:pPr>
            <a:endParaRPr lang="en-US" sz="24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1800" i="1" dirty="0" smtClean="0">
                <a:latin typeface="Calibri" panose="020F0502020204030204" pitchFamily="34" charset="0"/>
              </a:rPr>
              <a:t>Regehr et. al. 2003:11 officers</a:t>
            </a:r>
            <a:endParaRPr lang="en-US" sz="1800" i="1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83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6200"/>
            <a:ext cx="7239000" cy="5638800"/>
          </a:xfrm>
        </p:spPr>
        <p:txBody>
          <a:bodyPr/>
          <a:lstStyle/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Effects of Trauma Exposure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Impact does not end with retirement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O</a:t>
            </a:r>
            <a:r>
              <a:rPr lang="en-US" sz="2000" dirty="0" smtClean="0">
                <a:latin typeface="Calibri" panose="020F0502020204030204" pitchFamily="34" charset="0"/>
              </a:rPr>
              <a:t>f 100 officers- </a:t>
            </a:r>
            <a:r>
              <a:rPr lang="en-US" sz="2000" dirty="0">
                <a:latin typeface="Calibri" panose="020F0502020204030204" pitchFamily="34" charset="0"/>
              </a:rPr>
              <a:t>16% depression, 36% PTSD symptoms </a:t>
            </a:r>
            <a:r>
              <a:rPr lang="en-US" sz="2000" dirty="0" smtClean="0">
                <a:latin typeface="Calibri" panose="020F0502020204030204" pitchFamily="34" charset="0"/>
              </a:rPr>
              <a:t>-higher than that of average non-police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Older officers higher rates of depression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Slightly more female than male in rates of PTSD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T</a:t>
            </a:r>
            <a:r>
              <a:rPr lang="en-US" sz="2000" dirty="0" smtClean="0">
                <a:latin typeface="Calibri" panose="020F0502020204030204" pitchFamily="34" charset="0"/>
              </a:rPr>
              <a:t>rauma exposure make officers more susceptible to heart disease, hypertension, coronary artery disease, and chronic fatigue. </a:t>
            </a:r>
            <a:endParaRPr lang="en-US" sz="20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1800" i="1" dirty="0" smtClean="0">
                <a:latin typeface="Calibri" panose="020F0502020204030204" pitchFamily="34" charset="0"/>
              </a:rPr>
              <a:t>Violanti et. al., 2006: 100 officers</a:t>
            </a:r>
            <a:endParaRPr lang="en-US" sz="18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4683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609600"/>
            <a:ext cx="5943600" cy="4953000"/>
          </a:xfrm>
        </p:spPr>
        <p:txBody>
          <a:bodyPr/>
          <a:lstStyle/>
          <a:p>
            <a:pPr lvl="1" algn="l"/>
            <a:r>
              <a:rPr lang="en-US" sz="2400" b="1" dirty="0" smtClean="0">
                <a:latin typeface="Calibri" panose="020F0502020204030204" pitchFamily="34" charset="0"/>
              </a:rPr>
              <a:t>Trauma Exposure: Debriefing</a:t>
            </a:r>
            <a:endParaRPr lang="en-US" sz="2400" dirty="0">
              <a:latin typeface="Calibri" panose="020F050202020403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79</a:t>
            </a:r>
            <a:r>
              <a:rPr lang="en-US" dirty="0">
                <a:latin typeface="Calibri" panose="020F0502020204030204" pitchFamily="34" charset="0"/>
              </a:rPr>
              <a:t>% of 57 officers who received debriefing displayed higher scores for PTSD than those who did not debrief</a:t>
            </a:r>
          </a:p>
          <a:p>
            <a:pPr lvl="1"/>
            <a:endParaRPr lang="en-US" i="1" dirty="0" smtClean="0">
              <a:latin typeface="Calibri" panose="020F0502020204030204" pitchFamily="34" charset="0"/>
            </a:endParaRPr>
          </a:p>
          <a:p>
            <a:pPr lvl="1" algn="l"/>
            <a:endParaRPr lang="en-US" sz="2400" i="1" dirty="0" smtClean="0">
              <a:latin typeface="Calibri" panose="020F0502020204030204" pitchFamily="34" charset="0"/>
            </a:endParaRPr>
          </a:p>
          <a:p>
            <a:pPr lvl="1" algn="l"/>
            <a:endParaRPr lang="en-US" sz="2400" i="1" dirty="0">
              <a:latin typeface="Calibri" panose="020F0502020204030204" pitchFamily="34" charset="0"/>
            </a:endParaRPr>
          </a:p>
          <a:p>
            <a:pPr lvl="1" algn="l"/>
            <a:endParaRPr lang="en-US" sz="2400" i="1" dirty="0" smtClean="0">
              <a:latin typeface="Calibri" panose="020F0502020204030204" pitchFamily="34" charset="0"/>
            </a:endParaRPr>
          </a:p>
          <a:p>
            <a:pPr lvl="1" algn="l"/>
            <a:endParaRPr lang="en-US" sz="2400" i="1" dirty="0">
              <a:latin typeface="Calibri" panose="020F0502020204030204" pitchFamily="34" charset="0"/>
            </a:endParaRPr>
          </a:p>
          <a:p>
            <a:pPr lvl="1" algn="l"/>
            <a:endParaRPr lang="en-US" sz="2400" i="1" dirty="0" smtClean="0">
              <a:latin typeface="Calibri" panose="020F0502020204030204" pitchFamily="34" charset="0"/>
            </a:endParaRPr>
          </a:p>
          <a:p>
            <a:pPr lvl="1" algn="l"/>
            <a:endParaRPr lang="en-US" sz="2400" i="1" dirty="0" smtClean="0">
              <a:latin typeface="Calibri" panose="020F0502020204030204" pitchFamily="34" charset="0"/>
            </a:endParaRPr>
          </a:p>
          <a:p>
            <a:pPr lvl="1" algn="l"/>
            <a:r>
              <a:rPr lang="en-US" sz="1800" i="1" dirty="0" smtClean="0">
                <a:latin typeface="Calibri" panose="020F0502020204030204" pitchFamily="34" charset="0"/>
              </a:rPr>
              <a:t>Addis </a:t>
            </a:r>
            <a:r>
              <a:rPr lang="en-US" sz="1800" i="1" dirty="0">
                <a:latin typeface="Calibri" panose="020F0502020204030204" pitchFamily="34" charset="0"/>
              </a:rPr>
              <a:t>&amp; Stephens, 2007: 57 officers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40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81000"/>
            <a:ext cx="7239000" cy="4267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Gender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Civilians</a:t>
            </a:r>
            <a:r>
              <a:rPr lang="en-US" sz="2000" dirty="0">
                <a:latin typeface="Calibri" panose="020F0502020204030204" pitchFamily="34" charset="0"/>
              </a:rPr>
              <a:t>:</a:t>
            </a:r>
            <a:r>
              <a:rPr lang="en-US" sz="2000" dirty="0" smtClean="0">
                <a:latin typeface="Calibri" panose="020F0502020204030204" pitchFamily="34" charset="0"/>
              </a:rPr>
              <a:t> gender asymmetry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Police: gender symmetry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Police: determining difference was how effectively an officers coped with trauma</a:t>
            </a:r>
          </a:p>
          <a:p>
            <a:pPr lvl="1"/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endParaRPr lang="en-US" sz="2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1800" i="1" dirty="0" smtClean="0">
                <a:latin typeface="Calibri" panose="020F0502020204030204" pitchFamily="34" charset="0"/>
              </a:rPr>
              <a:t>Lilly et. al., 2009: 157 officers, 124 civilians</a:t>
            </a:r>
            <a:endParaRPr lang="en-US" sz="1800" i="1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04800"/>
            <a:ext cx="7239000" cy="4267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Marital Status/Officer Relationships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Officer’s ability to cope - positive relationships</a:t>
            </a:r>
          </a:p>
          <a:p>
            <a:pPr marL="457200" lvl="1" indent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Humor diffused stress</a:t>
            </a:r>
          </a:p>
          <a:p>
            <a:pPr lvl="1"/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24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18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sz="1800" i="1" dirty="0" smtClean="0">
                <a:latin typeface="Calibri" panose="020F0502020204030204" pitchFamily="34" charset="0"/>
              </a:rPr>
              <a:t>Horan et. al., 2012: 40 male and 77 female civilians</a:t>
            </a:r>
            <a:endParaRPr lang="en-US" sz="1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33400"/>
            <a:ext cx="7239000" cy="4267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Other Life Stressors/Confounding Variables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M</a:t>
            </a:r>
            <a:r>
              <a:rPr lang="en-US" sz="2000" dirty="0" smtClean="0">
                <a:latin typeface="Calibri" panose="020F0502020204030204" pitchFamily="34" charset="0"/>
              </a:rPr>
              <a:t>ore non-police negative life events- financial troubles, death, divorce, arguments at home or work ---depression increased</a:t>
            </a:r>
          </a:p>
          <a:p>
            <a:pPr marL="457200" lvl="1" indent="0">
              <a:buNone/>
            </a:pPr>
            <a:r>
              <a:rPr lang="en-US" sz="1600" i="1" dirty="0">
                <a:latin typeface="Calibri" panose="020F0502020204030204" pitchFamily="34" charset="0"/>
              </a:rPr>
              <a:t>Hartley et. al., 2007: 100 officers</a:t>
            </a:r>
          </a:p>
          <a:p>
            <a:pPr marL="457200" lvl="1" indent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</a:rPr>
              <a:t>F</a:t>
            </a:r>
            <a:r>
              <a:rPr lang="en-US" sz="2000" dirty="0" smtClean="0">
                <a:latin typeface="Calibri" panose="020F0502020204030204" pitchFamily="34" charset="0"/>
              </a:rPr>
              <a:t>inancial dependents in relation to police and trauma- no literature located</a:t>
            </a:r>
          </a:p>
          <a:p>
            <a:pPr marL="457200" lvl="1" indent="0">
              <a:buNone/>
            </a:pPr>
            <a:endParaRPr lang="en-US" sz="20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i="1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i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9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Purpose of Study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  <a:cs typeface="Arial" panose="020B0604020202020204" pitchFamily="34" charset="0"/>
              </a:rPr>
              <a:t>To determine whether police officers who are sworn and employed in a southeastern metropolitan agency will self identify symptoms of Post-Traumatic Stress Disorder (PTSD) and potential confounding variables</a:t>
            </a:r>
            <a:r>
              <a:rPr lang="en-US" sz="2400" dirty="0" smtClean="0">
                <a:cs typeface="Arial" panose="020B0604020202020204" pitchFamily="34" charset="0"/>
              </a:rPr>
              <a:t>. </a:t>
            </a:r>
            <a:endParaRPr 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304800"/>
            <a:ext cx="7239000" cy="42672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b="1" dirty="0" smtClean="0">
                <a:latin typeface="Calibri" panose="020F0502020204030204" pitchFamily="34" charset="0"/>
              </a:rPr>
              <a:t>The Military (Armed Forces)</a:t>
            </a:r>
            <a:endParaRPr lang="en-US" sz="2400" dirty="0">
              <a:latin typeface="Calibri" panose="020F0502020204030204" pitchFamily="34" charset="0"/>
            </a:endParaRP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“Many military and police prior to recent years- had two things working against them. </a:t>
            </a:r>
            <a:r>
              <a:rPr lang="en-US" sz="2000" dirty="0">
                <a:latin typeface="Calibri" panose="020F0502020204030204" pitchFamily="34" charset="0"/>
              </a:rPr>
              <a:t>N</a:t>
            </a:r>
            <a:r>
              <a:rPr lang="en-US" sz="2000" dirty="0" smtClean="0">
                <a:latin typeface="Calibri" panose="020F0502020204030204" pitchFamily="34" charset="0"/>
              </a:rPr>
              <a:t>o one warned them they might re-experience traumatic events and no one trained them in how to best handle it.”</a:t>
            </a:r>
          </a:p>
          <a:p>
            <a:pPr marL="457200" lvl="1" indent="0">
              <a:buNone/>
            </a:pPr>
            <a:r>
              <a:rPr lang="en-US" sz="1800" i="1" dirty="0" smtClean="0">
                <a:latin typeface="Calibri" panose="020F0502020204030204" pitchFamily="34" charset="0"/>
              </a:rPr>
              <a:t>Grossman, 2008</a:t>
            </a:r>
          </a:p>
          <a:p>
            <a:pPr marL="457200" lvl="1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Dept. of Veterans Affairs, the National Center for PTSD</a:t>
            </a:r>
            <a:r>
              <a:rPr lang="en-US" sz="2000" i="1" dirty="0" smtClean="0">
                <a:latin typeface="Calibri" panose="020F0502020204030204" pitchFamily="34" charset="0"/>
              </a:rPr>
              <a:t>, </a:t>
            </a:r>
            <a:r>
              <a:rPr lang="en-US" sz="2000" dirty="0" smtClean="0">
                <a:latin typeface="Calibri" panose="020F0502020204030204" pitchFamily="34" charset="0"/>
              </a:rPr>
              <a:t>and the IACP concur military and police agencies must be on the forefront regarding intervention, treatment, and symptoms</a:t>
            </a:r>
          </a:p>
          <a:p>
            <a:pPr marL="457200" lvl="1" indent="0">
              <a:buNone/>
            </a:pPr>
            <a:r>
              <a:rPr lang="en-US" sz="1800" i="1" dirty="0" smtClean="0">
                <a:latin typeface="Calibri" panose="020F0502020204030204" pitchFamily="34" charset="0"/>
              </a:rPr>
              <a:t>Webster, 2008</a:t>
            </a:r>
            <a:endParaRPr lang="en-US" sz="18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6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Study Design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Survey quantitative, cross sectional design </a:t>
            </a:r>
          </a:p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All directional hypothesis will be tested at the .05 level with a two tailed , z-test (anticipated sample of 150 officers)</a:t>
            </a:r>
          </a:p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Mean, Mode, frequency distribution, and standard error 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8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Limitations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Consent: agency, officers, and IRB</a:t>
            </a:r>
          </a:p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Self reporting: memory, reluctance to disclose sensitive information, inability to self identity symptoms</a:t>
            </a:r>
          </a:p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Participant knowledge or understanding of PTSD</a:t>
            </a:r>
          </a:p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Fear of judgment, retaliation, or labeling by peers of agency</a:t>
            </a:r>
          </a:p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Study should be replicated at similar agencies for reliability as well as those outside the metro area for comparison</a:t>
            </a:r>
          </a:p>
          <a:p>
            <a:pPr marL="342900" lvl="1" indent="-342900"/>
            <a:endParaRPr 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8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Outcomes and Conclusion</a:t>
            </a:r>
            <a:endParaRPr lang="en-US" sz="40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34698"/>
            <a:ext cx="7239000" cy="4267200"/>
          </a:xfrm>
        </p:spPr>
        <p:txBody>
          <a:bodyPr/>
          <a:lstStyle/>
          <a:p>
            <a:pPr marL="342900" lvl="1" indent="-342900"/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tudy is significant and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unique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- it will provide regionally specific information</a:t>
            </a:r>
            <a:endParaRPr lang="en-US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Provides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insight into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the level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and frequency of PTSD symptoms among officers.</a:t>
            </a:r>
          </a:p>
          <a:p>
            <a:pPr marL="342900" lvl="1" indent="-342900"/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Explain relationships between an officer’s level of PTSD symptoms and life’s confounding variables (outside stressors)</a:t>
            </a:r>
          </a:p>
        </p:txBody>
      </p:sp>
    </p:spTree>
    <p:extLst>
      <p:ext uri="{BB962C8B-B14F-4D97-AF65-F5344CB8AC3E}">
        <p14:creationId xmlns:p14="http://schemas.microsoft.com/office/powerpoint/2010/main" val="5349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4084" y="-26158"/>
            <a:ext cx="6858000" cy="2387600"/>
          </a:xfrm>
        </p:spPr>
        <p:txBody>
          <a:bodyPr/>
          <a:lstStyle/>
          <a:p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 Light" panose="020F0302020204030204" pitchFamily="34" charset="0"/>
              </a:rPr>
              <a:t>Self Identification of Symptoms Related to PTSD and Potential </a:t>
            </a:r>
            <a:r>
              <a:rPr lang="en-US" sz="4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 Light" panose="020F0302020204030204" pitchFamily="34" charset="0"/>
              </a:rPr>
              <a:t>C</a:t>
            </a:r>
            <a:r>
              <a:rPr lang="en-US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 Light" panose="020F0302020204030204" pitchFamily="34" charset="0"/>
              </a:rPr>
              <a:t>onfounding Variables:</a:t>
            </a: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84" y="2361442"/>
            <a:ext cx="6858000" cy="1422400"/>
          </a:xfrm>
        </p:spPr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Quantitative Survey of Police Officers </a:t>
            </a:r>
          </a:p>
          <a:p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In a Southeastern Metropolitan 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Area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Police Department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1811" y="4419600"/>
            <a:ext cx="60425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+mj-ea"/>
                <a:cs typeface="+mj-cs"/>
              </a:rPr>
              <a:t>            </a:t>
            </a:r>
            <a:r>
              <a:rPr lang="en-US" sz="3200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Heather Jones, MS</a:t>
            </a:r>
          </a:p>
          <a:p>
            <a:r>
              <a:rPr lang="en-US" sz="3200" dirty="0" smtClean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  <a:ea typeface="+mj-ea"/>
                <a:cs typeface="+mj-cs"/>
              </a:rPr>
              <a:t>      hjones24@student.gsu.edu</a:t>
            </a:r>
          </a:p>
          <a:p>
            <a:r>
              <a:rPr lang="en-US" sz="3200" dirty="0" smtClean="0">
                <a:latin typeface="Calibri" panose="020F0502020204030204" pitchFamily="34" charset="0"/>
              </a:rPr>
              <a:t>              </a:t>
            </a:r>
            <a:r>
              <a:rPr lang="en-US" sz="2800" dirty="0" smtClean="0">
                <a:latin typeface="Calibri" panose="020F0502020204030204" pitchFamily="34" charset="0"/>
              </a:rPr>
              <a:t>CJAG Conference: 2014</a:t>
            </a:r>
          </a:p>
        </p:txBody>
      </p:sp>
    </p:spTree>
    <p:extLst>
      <p:ext uri="{BB962C8B-B14F-4D97-AF65-F5344CB8AC3E}">
        <p14:creationId xmlns:p14="http://schemas.microsoft.com/office/powerpoint/2010/main" val="36964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76200"/>
            <a:ext cx="77724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Hypotheses</a:t>
            </a:r>
            <a:endParaRPr lang="en-US" sz="2000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1600" dirty="0" smtClean="0">
                <a:latin typeface="Calibri" panose="020F0502020204030204" pitchFamily="34" charset="0"/>
              </a:rPr>
              <a:t>An </a:t>
            </a:r>
            <a:r>
              <a:rPr lang="en-US" sz="1600" dirty="0">
                <a:latin typeface="Calibri" panose="020F0502020204030204" pitchFamily="34" charset="0"/>
              </a:rPr>
              <a:t>officer’s gender is not related to their level of self identified PTSD symptoms.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An </a:t>
            </a:r>
            <a:r>
              <a:rPr lang="en-US" sz="1600" dirty="0">
                <a:latin typeface="Calibri" panose="020F0502020204030204" pitchFamily="34" charset="0"/>
              </a:rPr>
              <a:t>officer’s years of police service is related to their level of self identified PTSD </a:t>
            </a:r>
            <a:r>
              <a:rPr lang="en-US" sz="1600" dirty="0" smtClean="0">
                <a:latin typeface="Calibri" panose="020F0502020204030204" pitchFamily="34" charset="0"/>
              </a:rPr>
              <a:t>symptoms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An </a:t>
            </a:r>
            <a:r>
              <a:rPr lang="en-US" sz="1600" dirty="0">
                <a:latin typeface="Calibri" panose="020F0502020204030204" pitchFamily="34" charset="0"/>
              </a:rPr>
              <a:t>officer’s current marital status is related to their level of self identified PTSD </a:t>
            </a:r>
            <a:r>
              <a:rPr lang="en-US" sz="1600" dirty="0" smtClean="0">
                <a:latin typeface="Calibri" panose="020F0502020204030204" pitchFamily="34" charset="0"/>
              </a:rPr>
              <a:t>symptoms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Presence </a:t>
            </a:r>
            <a:r>
              <a:rPr lang="en-US" sz="1600" dirty="0">
                <a:latin typeface="Calibri" panose="020F0502020204030204" pitchFamily="34" charset="0"/>
              </a:rPr>
              <a:t>of divorce in an officer’s life is related to their level of self identified PTSD symptoms.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The </a:t>
            </a:r>
            <a:r>
              <a:rPr lang="en-US" sz="1600" dirty="0">
                <a:latin typeface="Calibri" panose="020F0502020204030204" pitchFamily="34" charset="0"/>
              </a:rPr>
              <a:t>number of times an officer has been divorced is related to their level of self identified PTSD symptoms.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Remaining </a:t>
            </a:r>
            <a:r>
              <a:rPr lang="en-US" sz="1600" dirty="0">
                <a:latin typeface="Calibri" panose="020F0502020204030204" pitchFamily="34" charset="0"/>
              </a:rPr>
              <a:t>divorce conflict is related to their level of self identified PTSD symptoms.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Presence </a:t>
            </a:r>
            <a:r>
              <a:rPr lang="en-US" sz="1600" dirty="0">
                <a:latin typeface="Calibri" panose="020F0502020204030204" pitchFamily="34" charset="0"/>
              </a:rPr>
              <a:t>of dependents is related to an officer’s level of self identified PTSD symptoms.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The </a:t>
            </a:r>
            <a:r>
              <a:rPr lang="en-US" sz="1600" dirty="0">
                <a:latin typeface="Calibri" panose="020F0502020204030204" pitchFamily="34" charset="0"/>
              </a:rPr>
              <a:t>number of dependents is related to an officer’s level of self identified PTSD symptoms</a:t>
            </a:r>
            <a:r>
              <a:rPr lang="en-US" sz="1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An </a:t>
            </a:r>
            <a:r>
              <a:rPr lang="en-US" sz="1600" dirty="0">
                <a:latin typeface="Calibri" panose="020F0502020204030204" pitchFamily="34" charset="0"/>
              </a:rPr>
              <a:t>officer’s departmental earnings are related to their level of self identified PTSD symptoms</a:t>
            </a:r>
            <a:r>
              <a:rPr lang="en-US" sz="16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An </a:t>
            </a:r>
            <a:r>
              <a:rPr lang="en-US" sz="1600" dirty="0">
                <a:latin typeface="Calibri" panose="020F0502020204030204" pitchFamily="34" charset="0"/>
              </a:rPr>
              <a:t>officer’s off-duty earnings are related to their level of self identified PTSD symptoms</a:t>
            </a:r>
            <a:r>
              <a:rPr lang="en-US" sz="1600" dirty="0" smtClean="0">
                <a:latin typeface="Calibri" panose="020F0502020204030204" pitchFamily="34" charset="0"/>
              </a:rPr>
              <a:t>.</a:t>
            </a:r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1600" dirty="0" smtClean="0">
                <a:latin typeface="Calibri" panose="020F0502020204030204" pitchFamily="34" charset="0"/>
              </a:rPr>
              <a:t>Previous </a:t>
            </a:r>
            <a:r>
              <a:rPr lang="en-US" sz="1600" dirty="0">
                <a:latin typeface="Calibri" panose="020F0502020204030204" pitchFamily="34" charset="0"/>
              </a:rPr>
              <a:t>military service is related to an officer’s level of self identified PTSD </a:t>
            </a:r>
            <a:r>
              <a:rPr lang="en-US" sz="1600" dirty="0" smtClean="0">
                <a:latin typeface="Calibri" panose="020F0502020204030204" pitchFamily="34" charset="0"/>
              </a:rPr>
              <a:t>symptoms</a:t>
            </a:r>
          </a:p>
          <a:p>
            <a:r>
              <a:rPr lang="en-US" sz="1600" dirty="0" smtClean="0">
                <a:latin typeface="Calibri" panose="020F0502020204030204" pitchFamily="34" charset="0"/>
              </a:rPr>
              <a:t>Years </a:t>
            </a:r>
            <a:r>
              <a:rPr lang="en-US" sz="1600" dirty="0">
                <a:latin typeface="Calibri" panose="020F0502020204030204" pitchFamily="34" charset="0"/>
              </a:rPr>
              <a:t>of military service is related to an officer’s level of self identified PTSD symptoms.</a:t>
            </a:r>
          </a:p>
          <a:p>
            <a:r>
              <a:rPr lang="en-US" sz="1600" dirty="0">
                <a:latin typeface="Calibri" panose="020F0502020204030204" pitchFamily="34" charset="0"/>
              </a:rPr>
              <a:t>Current military service is related to an officer’s level of self identified PTSD symptoms.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4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Research Questions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435835"/>
            <a:ext cx="7239000" cy="4267200"/>
          </a:xfrm>
        </p:spPr>
        <p:txBody>
          <a:bodyPr/>
          <a:lstStyle/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Will the sample population self identify PTSD symptoms?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At what level do officers report symptoms?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Has the officer been exposed to trauma?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At what level was the trauma exposure?</a:t>
            </a:r>
          </a:p>
          <a:p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What, if any, relationship exists between PTSD symptoms and confounding variables such as: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Gender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Marital Status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Divorce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Dependents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Finances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Arial" panose="020B0604020202020204" pitchFamily="34" charset="0"/>
              </a:rPr>
              <a:t>Military Service</a:t>
            </a:r>
          </a:p>
          <a:p>
            <a:pPr marL="0" indent="0">
              <a:buNone/>
            </a:pPr>
            <a:endParaRPr 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1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What is PTSD?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219200"/>
            <a:ext cx="7239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u="sng" dirty="0" smtClean="0"/>
          </a:p>
          <a:p>
            <a:pPr algn="ctr"/>
            <a:r>
              <a:rPr lang="en-US" sz="2400" u="sng" dirty="0" smtClean="0">
                <a:latin typeface="Calibri" panose="020F0502020204030204" pitchFamily="34" charset="0"/>
              </a:rPr>
              <a:t>Post-Traumatic Stress Disorder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…a </a:t>
            </a:r>
            <a:r>
              <a:rPr lang="en-US" sz="2400" dirty="0">
                <a:latin typeface="Calibri" panose="020F0502020204030204" pitchFamily="34" charset="0"/>
              </a:rPr>
              <a:t>severe condition that may develop after a person is exposed to one or </a:t>
            </a:r>
            <a:r>
              <a:rPr lang="en-US" sz="2400" dirty="0" smtClean="0">
                <a:latin typeface="Calibri" panose="020F0502020204030204" pitchFamily="34" charset="0"/>
              </a:rPr>
              <a:t>more, actual or threatened </a:t>
            </a:r>
            <a:r>
              <a:rPr lang="en-US" sz="2400" dirty="0">
                <a:latin typeface="Calibri" panose="020F0502020204030204" pitchFamily="34" charset="0"/>
              </a:rPr>
              <a:t>traumatic </a:t>
            </a:r>
            <a:r>
              <a:rPr lang="en-US" sz="2400" dirty="0" smtClean="0">
                <a:latin typeface="Calibri" panose="020F0502020204030204" pitchFamily="34" charset="0"/>
              </a:rPr>
              <a:t>events, </a:t>
            </a:r>
            <a:r>
              <a:rPr lang="en-US" sz="2400" dirty="0">
                <a:latin typeface="Calibri" panose="020F0502020204030204" pitchFamily="34" charset="0"/>
              </a:rPr>
              <a:t>serious </a:t>
            </a:r>
            <a:r>
              <a:rPr lang="en-US" sz="2400" dirty="0" smtClean="0">
                <a:latin typeface="Calibri" panose="020F0502020204030204" pitchFamily="34" charset="0"/>
              </a:rPr>
              <a:t>injury, </a:t>
            </a:r>
            <a:r>
              <a:rPr lang="en-US" sz="2400" dirty="0">
                <a:latin typeface="Calibri" panose="020F0502020204030204" pitchFamily="34" charset="0"/>
              </a:rPr>
              <a:t>or the threat of </a:t>
            </a:r>
            <a:r>
              <a:rPr lang="en-US" sz="2400" dirty="0" smtClean="0">
                <a:latin typeface="Calibri" panose="020F0502020204030204" pitchFamily="34" charset="0"/>
              </a:rPr>
              <a:t>death to their selves or others. The event involves intense fear, helplessness, or horror.</a:t>
            </a:r>
          </a:p>
          <a:p>
            <a:endParaRPr lang="en-US" sz="2400" i="1" dirty="0" smtClean="0">
              <a:latin typeface="+mn-lt"/>
            </a:endParaRPr>
          </a:p>
          <a:p>
            <a:endParaRPr lang="en-US" sz="2400" i="1" dirty="0">
              <a:latin typeface="+mn-lt"/>
            </a:endParaRPr>
          </a:p>
          <a:p>
            <a:endParaRPr lang="en-US" sz="2400" i="1" dirty="0" smtClean="0">
              <a:latin typeface="+mn-lt"/>
            </a:endParaRPr>
          </a:p>
          <a:p>
            <a:endParaRPr lang="en-US" sz="2400" i="1" dirty="0">
              <a:latin typeface="+mn-lt"/>
            </a:endParaRPr>
          </a:p>
          <a:p>
            <a:r>
              <a:rPr lang="en-US" i="1" dirty="0" smtClean="0">
                <a:latin typeface="Calibri" panose="020F0502020204030204" pitchFamily="34" charset="0"/>
              </a:rPr>
              <a:t>DSM IV, 1980, Foa &amp; Tolin, 200</a:t>
            </a:r>
            <a:r>
              <a:rPr lang="en-US" i="1" dirty="0" smtClean="0">
                <a:latin typeface="+mn-lt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67160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PTSD is Not New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846138"/>
            <a:ext cx="7315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2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Known as “Soldier’s Heart,” “Shell Shock,” “Nostalgia,” and “Battle Fatigue”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Historical references to the disorder date back to the Trojan War, 3000 year ago</a:t>
            </a: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i="1" dirty="0" smtClean="0">
              <a:latin typeface="+mn-lt"/>
            </a:endParaRPr>
          </a:p>
          <a:p>
            <a:endParaRPr lang="en-US" sz="2400" i="1" dirty="0" smtClean="0">
              <a:latin typeface="+mn-lt"/>
            </a:endParaRPr>
          </a:p>
          <a:p>
            <a:endParaRPr lang="en-US" sz="2400" i="1" dirty="0">
              <a:latin typeface="+mn-lt"/>
            </a:endParaRPr>
          </a:p>
          <a:p>
            <a:r>
              <a:rPr lang="en-US" i="1" dirty="0" smtClean="0">
                <a:latin typeface="Calibri" panose="020F0502020204030204" pitchFamily="34" charset="0"/>
              </a:rPr>
              <a:t>Kates, 2008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56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251" y="228600"/>
            <a:ext cx="7239000" cy="1143000"/>
          </a:xfrm>
        </p:spPr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Symptoms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3251" y="1368188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Avoidance of relationships, activities, or events which may remind the person of the traumatic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Hyper-arousal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Hyper-vigilance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Feelings </a:t>
            </a:r>
            <a:r>
              <a:rPr lang="en-US" sz="2400" dirty="0">
                <a:latin typeface="Calibri" panose="020F0502020204030204" pitchFamily="34" charset="0"/>
              </a:rPr>
              <a:t>of fear, sadness, guilt, and anger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Difficulty sleeping, nightmares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Diminished coping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Intrusion of thoughts related to the </a:t>
            </a:r>
            <a:r>
              <a:rPr lang="en-US" sz="2400" dirty="0" smtClean="0">
                <a:latin typeface="Calibri" panose="020F0502020204030204" pitchFamily="34" charset="0"/>
              </a:rPr>
              <a:t>trauma</a:t>
            </a:r>
            <a:endParaRPr lang="en-US" sz="2400" i="1" dirty="0" smtClean="0">
              <a:latin typeface="Calibri" panose="020F0502020204030204" pitchFamily="34" charset="0"/>
            </a:endParaRPr>
          </a:p>
          <a:p>
            <a:endParaRPr lang="en-US" sz="2400" i="1" dirty="0" smtClean="0">
              <a:latin typeface="+mn-lt"/>
            </a:endParaRPr>
          </a:p>
          <a:p>
            <a:endParaRPr lang="en-US" sz="2400" i="1" dirty="0">
              <a:latin typeface="+mn-lt"/>
            </a:endParaRPr>
          </a:p>
          <a:p>
            <a:endParaRPr lang="en-US" sz="2400" i="1" dirty="0" smtClean="0">
              <a:latin typeface="+mn-lt"/>
            </a:endParaRPr>
          </a:p>
          <a:p>
            <a:r>
              <a:rPr lang="en-US" i="1" dirty="0" smtClean="0">
                <a:latin typeface="Calibri" panose="020F0502020204030204" pitchFamily="34" charset="0"/>
              </a:rPr>
              <a:t>Webster, 2008</a:t>
            </a:r>
          </a:p>
        </p:txBody>
      </p:sp>
    </p:spTree>
    <p:extLst>
      <p:ext uri="{BB962C8B-B14F-4D97-AF65-F5344CB8AC3E}">
        <p14:creationId xmlns:p14="http://schemas.microsoft.com/office/powerpoint/2010/main" val="18089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Dangers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752600"/>
            <a:ext cx="7315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Self-Medicating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Burnout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Loss of outside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Stress-related illnesses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Suicide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741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Preventions &amp; Treatments</a:t>
            </a:r>
            <a:endParaRPr lang="en-US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1600200"/>
            <a:ext cx="7315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Briefing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Debriefing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Post- Deployment Counseling (Therapy)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SSRI’s and MDMA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CBT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Eye Movement Desensitization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Ayahausca</a:t>
            </a:r>
          </a:p>
          <a:p>
            <a:endParaRPr lang="en-US" sz="2000" dirty="0">
              <a:latin typeface="+mn-lt"/>
            </a:endParaRPr>
          </a:p>
          <a:p>
            <a:endParaRPr lang="en-US" sz="2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74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62100"/>
            <a:ext cx="7620000" cy="1143000"/>
          </a:xfrm>
        </p:spPr>
        <p:txBody>
          <a:bodyPr/>
          <a:lstStyle/>
          <a:p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Police Officers are </a:t>
            </a:r>
            <a:b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</a:br>
            <a:r>
              <a:rPr lang="en-US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Calibri" panose="020F0502020204030204" pitchFamily="34" charset="0"/>
              </a:rPr>
              <a:t>Uniquely at Risk!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1336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6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P template">
  <a:themeElements>
    <a:clrScheme name="ISP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SP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ISP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P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P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ISP template</Template>
  <TotalTime>646</TotalTime>
  <Words>1222</Words>
  <Application>Microsoft Office PowerPoint</Application>
  <PresentationFormat>On-screen Show (4:3)</PresentationFormat>
  <Paragraphs>227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ISP template</vt:lpstr>
      <vt:lpstr>Bitmap Image</vt:lpstr>
      <vt:lpstr>Self Identification of Symptoms Related to PTSD and Potential Confounding Variables:</vt:lpstr>
      <vt:lpstr>Purpose of Study</vt:lpstr>
      <vt:lpstr>Research Questions</vt:lpstr>
      <vt:lpstr>What is PTSD?</vt:lpstr>
      <vt:lpstr>PTSD is Not New</vt:lpstr>
      <vt:lpstr>Symptoms</vt:lpstr>
      <vt:lpstr>Dangers</vt:lpstr>
      <vt:lpstr>Preventions &amp; Treatments</vt:lpstr>
      <vt:lpstr>Police Officers are  Uniquely at Risk!</vt:lpstr>
      <vt:lpstr>Continual Exposure</vt:lpstr>
      <vt:lpstr>Police Culture</vt:lpstr>
      <vt:lpstr>Review of Literature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Study Design</vt:lpstr>
      <vt:lpstr>Limitations</vt:lpstr>
      <vt:lpstr>Outcomes and Conclusion</vt:lpstr>
      <vt:lpstr>Self Identification of Symptoms Related to PTSD and Potential Confounding Variables:</vt:lpstr>
      <vt:lpstr>PowerPoint Presentation</vt:lpstr>
    </vt:vector>
  </TitlesOfParts>
  <Company>Georgia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Heather Jones</cp:lastModifiedBy>
  <cp:revision>100</cp:revision>
  <dcterms:created xsi:type="dcterms:W3CDTF">2005-05-12T16:24:11Z</dcterms:created>
  <dcterms:modified xsi:type="dcterms:W3CDTF">2014-11-07T16:07:34Z</dcterms:modified>
</cp:coreProperties>
</file>