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74" r:id="rId10"/>
    <p:sldId id="257" r:id="rId11"/>
    <p:sldId id="275" r:id="rId12"/>
    <p:sldId id="276" r:id="rId13"/>
    <p:sldId id="265" r:id="rId14"/>
    <p:sldId id="273" r:id="rId15"/>
    <p:sldId id="272" r:id="rId16"/>
    <p:sldId id="266" r:id="rId17"/>
    <p:sldId id="267" r:id="rId18"/>
    <p:sldId id="268"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2" y="15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9698D5-52F4-434E-9978-5AD3008F573E}" type="datetimeFigureOut">
              <a:rPr lang="en-US" smtClean="0"/>
              <a:t>11/6/2014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D2090A07-37E5-4183-9110-4E19FEE3FDE5}"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98D5-52F4-434E-9978-5AD3008F573E}"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98D5-52F4-434E-9978-5AD3008F573E}"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D2090A07-37E5-4183-9110-4E19FEE3FDE5}"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698D5-52F4-434E-9978-5AD3008F573E}"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698D5-52F4-434E-9978-5AD3008F573E}" type="datetimeFigureOut">
              <a:rPr lang="en-US" smtClean="0"/>
              <a:t>11/6/2014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D2090A07-37E5-4183-9110-4E19FEE3FDE5}"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9698D5-52F4-434E-9978-5AD3008F573E}"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9698D5-52F4-434E-9978-5AD3008F573E}"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698D5-52F4-434E-9978-5AD3008F573E}"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698D5-52F4-434E-9978-5AD3008F573E}"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90A07-37E5-4183-9110-4E19FEE3FD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9698D5-52F4-434E-9978-5AD3008F573E}"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90A07-37E5-4183-9110-4E19FEE3FDE5}"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89698D5-52F4-434E-9978-5AD3008F573E}"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90A07-37E5-4183-9110-4E19FEE3FDE5}"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89698D5-52F4-434E-9978-5AD3008F573E}"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2090A07-37E5-4183-9110-4E19FEE3FDE5}"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dirty="0">
                <a:effectLst/>
                <a:latin typeface="Adobe Kaiti Std R" pitchFamily="18" charset="-128"/>
                <a:ea typeface="Adobe Kaiti Std R" pitchFamily="18" charset="-128"/>
              </a:rPr>
              <a:t>Mass Incarceration:  How U.S. Incarceration Rates Fare with the rest of the </a:t>
            </a:r>
            <a:r>
              <a:rPr lang="en-US" sz="2800" b="1" dirty="0" smtClean="0">
                <a:effectLst/>
                <a:latin typeface="Adobe Kaiti Std R" pitchFamily="18" charset="-128"/>
                <a:ea typeface="Adobe Kaiti Std R" pitchFamily="18" charset="-128"/>
              </a:rPr>
              <a:t>World</a:t>
            </a:r>
            <a:r>
              <a:rPr lang="en-US" sz="2800" dirty="0">
                <a:effectLst/>
                <a:latin typeface="Adobe Kaiti Std R" pitchFamily="18" charset="-128"/>
                <a:ea typeface="Adobe Kaiti Std R" pitchFamily="18" charset="-128"/>
              </a:rPr>
              <a:t> </a:t>
            </a:r>
            <a:r>
              <a:rPr lang="en-US" sz="2800" b="1" dirty="0" smtClean="0">
                <a:effectLst/>
                <a:latin typeface="Adobe Kaiti Std R" pitchFamily="18" charset="-128"/>
                <a:ea typeface="Adobe Kaiti Std R" pitchFamily="18" charset="-128"/>
              </a:rPr>
              <a:t>and </a:t>
            </a:r>
            <a:r>
              <a:rPr lang="en-US" sz="2800" b="1" dirty="0">
                <a:effectLst/>
                <a:latin typeface="Adobe Kaiti Std R" pitchFamily="18" charset="-128"/>
                <a:ea typeface="Adobe Kaiti Std R" pitchFamily="18" charset="-128"/>
              </a:rPr>
              <a:t>How to Decrease our Numbers.</a:t>
            </a:r>
            <a:endParaRPr lang="en-US" sz="2800" dirty="0">
              <a:latin typeface="Adobe Kaiti Std R" pitchFamily="18" charset="-128"/>
              <a:ea typeface="Adobe Kaiti Std R" pitchFamily="18" charset="-128"/>
            </a:endParaRPr>
          </a:p>
        </p:txBody>
      </p:sp>
      <p:sp>
        <p:nvSpPr>
          <p:cNvPr id="3" name="Subtitle 2"/>
          <p:cNvSpPr>
            <a:spLocks noGrp="1"/>
          </p:cNvSpPr>
          <p:nvPr>
            <p:ph type="subTitle" idx="1"/>
          </p:nvPr>
        </p:nvSpPr>
        <p:spPr/>
        <p:txBody>
          <a:bodyPr/>
          <a:lstStyle/>
          <a:p>
            <a:r>
              <a:rPr lang="en-US" i="1" dirty="0" smtClean="0"/>
              <a:t>-Compiled &amp; Presented by Patricia </a:t>
            </a:r>
            <a:r>
              <a:rPr lang="en-US" i="1" dirty="0" err="1" smtClean="0"/>
              <a:t>Ikegwuonu</a:t>
            </a:r>
            <a:r>
              <a:rPr lang="en-US" i="1" dirty="0" smtClean="0"/>
              <a:t>, J.D.</a:t>
            </a:r>
            <a:endParaRPr lang="en-US" i="1" dirty="0"/>
          </a:p>
        </p:txBody>
      </p:sp>
    </p:spTree>
    <p:extLst>
      <p:ext uri="{BB962C8B-B14F-4D97-AF65-F5344CB8AC3E}">
        <p14:creationId xmlns:p14="http://schemas.microsoft.com/office/powerpoint/2010/main" val="568962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effectLst/>
                <a:latin typeface="Adobe Kaiti Std R" pitchFamily="18" charset="-128"/>
                <a:ea typeface="Adobe Kaiti Std R" pitchFamily="18" charset="-128"/>
              </a:rPr>
              <a:t>Our Place on the World </a:t>
            </a:r>
            <a:r>
              <a:rPr lang="en-US" sz="3600" b="1" i="1" dirty="0" smtClean="0">
                <a:effectLst/>
                <a:latin typeface="Adobe Kaiti Std R" pitchFamily="18" charset="-128"/>
                <a:ea typeface="Adobe Kaiti Std R" pitchFamily="18" charset="-128"/>
              </a:rPr>
              <a:t>Stage </a:t>
            </a:r>
            <a:r>
              <a:rPr lang="en-US" sz="2000" b="1" i="1" dirty="0" smtClean="0">
                <a:effectLst/>
                <a:latin typeface="Adobe Kaiti Std R" pitchFamily="18" charset="-128"/>
                <a:ea typeface="Adobe Kaiti Std R" pitchFamily="18" charset="-128"/>
              </a:rPr>
              <a:t>(Continued)</a:t>
            </a:r>
            <a:endParaRPr lang="en-US" sz="2000" dirty="0">
              <a:latin typeface="Adobe Kaiti Std R" pitchFamily="18" charset="-128"/>
              <a:ea typeface="Adobe Kaiti Std R" pitchFamily="18" charset="-128"/>
            </a:endParaRPr>
          </a:p>
        </p:txBody>
      </p:sp>
      <p:sp>
        <p:nvSpPr>
          <p:cNvPr id="5" name="Content Placeholder 4"/>
          <p:cNvSpPr>
            <a:spLocks noGrp="1"/>
          </p:cNvSpPr>
          <p:nvPr>
            <p:ph idx="1"/>
          </p:nvPr>
        </p:nvSpPr>
        <p:spPr/>
        <p:txBody>
          <a:bodyPr>
            <a:normAutofit/>
          </a:bodyPr>
          <a:lstStyle/>
          <a:p>
            <a:pPr marL="0" indent="0">
              <a:buNone/>
            </a:pPr>
            <a:endParaRPr lang="en-US" sz="800" dirty="0" smtClean="0"/>
          </a:p>
          <a:p>
            <a:pPr marL="0" indent="0">
              <a:buNone/>
            </a:pPr>
            <a:endParaRPr lang="en-US" sz="800" dirty="0"/>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800" dirty="0"/>
          </a:p>
          <a:p>
            <a:endParaRPr lang="en-US" sz="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30200"/>
            <a:ext cx="6858000" cy="426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506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effectLst/>
                <a:latin typeface="Adobe Kaiti Std R" pitchFamily="18" charset="-128"/>
                <a:ea typeface="Adobe Kaiti Std R" pitchFamily="18" charset="-128"/>
              </a:rPr>
              <a:t>Our Place on the World Stage (Continued)</a:t>
            </a:r>
            <a:endParaRPr lang="en-US" sz="2800" dirty="0"/>
          </a:p>
        </p:txBody>
      </p:sp>
      <p:sp>
        <p:nvSpPr>
          <p:cNvPr id="3" name="Content Placeholder 2"/>
          <p:cNvSpPr>
            <a:spLocks noGrp="1"/>
          </p:cNvSpPr>
          <p:nvPr>
            <p:ph idx="1"/>
          </p:nvPr>
        </p:nvSpPr>
        <p:spPr/>
        <p:txBody>
          <a:bodyPr>
            <a:noAutofit/>
          </a:bodyPr>
          <a:lstStyle/>
          <a:p>
            <a:r>
              <a:rPr lang="en-US" sz="1600" dirty="0" smtClean="0"/>
              <a:t>Most of </a:t>
            </a:r>
            <a:r>
              <a:rPr lang="en-US" sz="1600" dirty="0"/>
              <a:t>the countries with </a:t>
            </a:r>
            <a:r>
              <a:rPr lang="en-US" sz="1600" dirty="0" smtClean="0"/>
              <a:t>high </a:t>
            </a:r>
            <a:r>
              <a:rPr lang="en-US" sz="1600" dirty="0"/>
              <a:t>incarceration rates </a:t>
            </a:r>
            <a:r>
              <a:rPr lang="en-US" sz="1600" dirty="0" smtClean="0"/>
              <a:t>experienced fairly recent </a:t>
            </a:r>
            <a:r>
              <a:rPr lang="en-US" sz="1600" dirty="0"/>
              <a:t>large-scale internal conflict.  </a:t>
            </a:r>
            <a:r>
              <a:rPr lang="en-US" sz="1600" i="1" dirty="0" smtClean="0"/>
              <a:t>(Vs. the U.S., </a:t>
            </a:r>
            <a:r>
              <a:rPr lang="en-US" sz="1600" i="1" dirty="0"/>
              <a:t>which has </a:t>
            </a:r>
            <a:r>
              <a:rPr lang="en-US" sz="1600" i="1" dirty="0" smtClean="0"/>
              <a:t>a </a:t>
            </a:r>
            <a:r>
              <a:rPr lang="en-US" sz="1600" i="1" dirty="0"/>
              <a:t>long history of political </a:t>
            </a:r>
            <a:r>
              <a:rPr lang="en-US" sz="1600" i="1" dirty="0" smtClean="0"/>
              <a:t>stability, with not a </a:t>
            </a:r>
            <a:r>
              <a:rPr lang="en-US" sz="1600" i="1" dirty="0"/>
              <a:t>civil war in nearly a century and a half, </a:t>
            </a:r>
            <a:r>
              <a:rPr lang="en-US" sz="1600" i="1" dirty="0" smtClean="0"/>
              <a:t>and yet it tops </a:t>
            </a:r>
            <a:r>
              <a:rPr lang="en-US" sz="1600" i="1" dirty="0"/>
              <a:t>the list</a:t>
            </a:r>
            <a:r>
              <a:rPr lang="en-US" sz="1600" i="1" dirty="0" smtClean="0"/>
              <a:t>.)</a:t>
            </a:r>
          </a:p>
          <a:p>
            <a:pPr marL="0" indent="0">
              <a:buNone/>
            </a:pPr>
            <a:endParaRPr lang="en-US" sz="1600" i="1" dirty="0"/>
          </a:p>
          <a:p>
            <a:r>
              <a:rPr lang="en-US" sz="1600" dirty="0" smtClean="0"/>
              <a:t>Comparing </a:t>
            </a:r>
            <a:r>
              <a:rPr lang="en-US" sz="1600" dirty="0"/>
              <a:t>the incarceration rates of individual U.S. states and territories with </a:t>
            </a:r>
            <a:r>
              <a:rPr lang="en-US" sz="1600" dirty="0" smtClean="0"/>
              <a:t>other </a:t>
            </a:r>
            <a:r>
              <a:rPr lang="en-US" sz="1600" dirty="0"/>
              <a:t>nations, </a:t>
            </a:r>
            <a:r>
              <a:rPr lang="en-US" sz="1600" dirty="0" smtClean="0"/>
              <a:t>we find </a:t>
            </a:r>
            <a:r>
              <a:rPr lang="en-US" sz="1600" dirty="0"/>
              <a:t>that 36 states and </a:t>
            </a:r>
            <a:r>
              <a:rPr lang="en-US" sz="1600" dirty="0" smtClean="0"/>
              <a:t>DC have higher incarceration </a:t>
            </a:r>
            <a:r>
              <a:rPr lang="en-US" sz="1600" dirty="0"/>
              <a:t>rates </a:t>
            </a:r>
            <a:r>
              <a:rPr lang="en-US" sz="1600" dirty="0" smtClean="0"/>
              <a:t>than </a:t>
            </a:r>
            <a:r>
              <a:rPr lang="en-US" sz="1600" dirty="0"/>
              <a:t>Cuba, which is </a:t>
            </a:r>
            <a:r>
              <a:rPr lang="en-US" sz="1600" dirty="0" smtClean="0"/>
              <a:t>a nation </a:t>
            </a:r>
            <a:r>
              <a:rPr lang="en-US" sz="1600" dirty="0"/>
              <a:t>with the </a:t>
            </a:r>
            <a:r>
              <a:rPr lang="en-US" sz="1600" dirty="0" smtClean="0"/>
              <a:t>alternatively second/third </a:t>
            </a:r>
            <a:r>
              <a:rPr lang="en-US" sz="1600" dirty="0"/>
              <a:t>highest incarceration </a:t>
            </a:r>
            <a:r>
              <a:rPr lang="en-US" sz="1600" dirty="0" smtClean="0"/>
              <a:t>rate </a:t>
            </a:r>
            <a:r>
              <a:rPr lang="en-US" sz="1600" dirty="0"/>
              <a:t>in the world. </a:t>
            </a:r>
            <a:endParaRPr lang="en-US" sz="1600" dirty="0" smtClean="0"/>
          </a:p>
          <a:p>
            <a:pPr marL="0" indent="0">
              <a:buNone/>
            </a:pPr>
            <a:endParaRPr lang="en-US" sz="1600" dirty="0"/>
          </a:p>
          <a:p>
            <a:r>
              <a:rPr lang="en-US" sz="1600" dirty="0"/>
              <a:t>New Jersey and New York follow just after Cuba. </a:t>
            </a:r>
            <a:r>
              <a:rPr lang="en-US" sz="1600" dirty="0" smtClean="0"/>
              <a:t>New </a:t>
            </a:r>
            <a:r>
              <a:rPr lang="en-US" sz="1600" dirty="0"/>
              <a:t>York </a:t>
            </a:r>
            <a:r>
              <a:rPr lang="en-US" sz="1600" dirty="0" smtClean="0"/>
              <a:t>is tied </a:t>
            </a:r>
            <a:r>
              <a:rPr lang="en-US" sz="1600" dirty="0"/>
              <a:t>with Rwanda, which has the </a:t>
            </a:r>
            <a:r>
              <a:rPr lang="en-US" sz="1600" dirty="0" smtClean="0"/>
              <a:t>alternatively third/fourth </a:t>
            </a:r>
            <a:r>
              <a:rPr lang="en-US" sz="1600" dirty="0"/>
              <a:t>highest </a:t>
            </a:r>
            <a:r>
              <a:rPr lang="en-US" sz="1600" dirty="0" smtClean="0"/>
              <a:t>incarceration </a:t>
            </a:r>
            <a:r>
              <a:rPr lang="en-US" sz="1600" dirty="0"/>
              <a:t>rate. </a:t>
            </a:r>
            <a:endParaRPr lang="en-US" sz="1600" dirty="0" smtClean="0"/>
          </a:p>
          <a:p>
            <a:pPr marL="0" indent="0">
              <a:buNone/>
            </a:pPr>
            <a:endParaRPr lang="en-US" sz="1600" dirty="0" smtClean="0"/>
          </a:p>
          <a:p>
            <a:r>
              <a:rPr lang="en-US" sz="1600" dirty="0" smtClean="0"/>
              <a:t>Next </a:t>
            </a:r>
            <a:r>
              <a:rPr lang="en-US" sz="1600" dirty="0"/>
              <a:t>comes </a:t>
            </a:r>
            <a:r>
              <a:rPr lang="en-US" sz="1600" dirty="0" smtClean="0"/>
              <a:t>Washington state, tied with Russia.   </a:t>
            </a:r>
            <a:r>
              <a:rPr lang="en-US" sz="1600" i="1" dirty="0" smtClean="0"/>
              <a:t>(In </a:t>
            </a:r>
            <a:r>
              <a:rPr lang="en-US" sz="1600" i="1" dirty="0"/>
              <a:t>the wake of collapse of the Soviet Union, Russia used to rival the United States for the highest incarceration </a:t>
            </a:r>
            <a:r>
              <a:rPr lang="en-US" sz="1600" i="1" dirty="0" smtClean="0"/>
              <a:t>rate, but an </a:t>
            </a:r>
            <a:r>
              <a:rPr lang="en-US" sz="1600" i="1" dirty="0"/>
              <a:t>epidemic of tuberculosis in the overcrowded prisons, </a:t>
            </a:r>
            <a:r>
              <a:rPr lang="en-US" sz="1600" i="1" dirty="0" smtClean="0"/>
              <a:t>encouraged Russia </a:t>
            </a:r>
            <a:r>
              <a:rPr lang="en-US" sz="1600" i="1" dirty="0"/>
              <a:t>to </a:t>
            </a:r>
            <a:r>
              <a:rPr lang="en-US" sz="1600" i="1" dirty="0" smtClean="0"/>
              <a:t>implement an amnesty program in 1999, significantly lowering their </a:t>
            </a:r>
            <a:r>
              <a:rPr lang="en-US" sz="1600" i="1" dirty="0"/>
              <a:t>incarceration rate</a:t>
            </a:r>
            <a:r>
              <a:rPr lang="en-US" sz="1600" i="1" dirty="0" smtClean="0"/>
              <a:t>.)</a:t>
            </a:r>
          </a:p>
          <a:p>
            <a:pPr marL="0" indent="0">
              <a:buNone/>
            </a:pPr>
            <a:endParaRPr lang="en-US" sz="1600" i="1" dirty="0"/>
          </a:p>
        </p:txBody>
      </p:sp>
    </p:spTree>
    <p:extLst>
      <p:ext uri="{BB962C8B-B14F-4D97-AF65-F5344CB8AC3E}">
        <p14:creationId xmlns:p14="http://schemas.microsoft.com/office/powerpoint/2010/main" val="677497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effectLst/>
                <a:latin typeface="Adobe Kaiti Std R" pitchFamily="18" charset="-128"/>
                <a:ea typeface="Adobe Kaiti Std R" pitchFamily="18" charset="-128"/>
              </a:rPr>
              <a:t>Our Place on the World Stage (Continued)</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t>Utah, Nebraska and Iowa all incarcerate more of their populations than El Salvador, a country with a recent civil war and one of the highest homicide rates in the world. </a:t>
            </a:r>
          </a:p>
          <a:p>
            <a:pPr marL="0" indent="0">
              <a:buNone/>
            </a:pPr>
            <a:endParaRPr lang="en-US" dirty="0"/>
          </a:p>
          <a:p>
            <a:r>
              <a:rPr lang="en-US" dirty="0"/>
              <a:t>Minnesota, Massachusetts, North Dakota, New Hampshire, and Rhode Island, U.S. states with the lowest incarceration rates still have higher rates than countries which have experienced major 20th century traumas, such as several former Soviet republics and South Africa. </a:t>
            </a:r>
          </a:p>
          <a:p>
            <a:pPr marL="0" indent="0">
              <a:buNone/>
            </a:pPr>
            <a:endParaRPr lang="en-US" dirty="0"/>
          </a:p>
          <a:p>
            <a:r>
              <a:rPr lang="en-US" dirty="0"/>
              <a:t>Maine and Vermont are the two U.S. states which incarcerate the least, but even they incarcerate far more than the United State’s closest allies.  </a:t>
            </a:r>
          </a:p>
          <a:p>
            <a:endParaRPr lang="en-US" dirty="0"/>
          </a:p>
        </p:txBody>
      </p:sp>
    </p:spTree>
    <p:extLst>
      <p:ext uri="{BB962C8B-B14F-4D97-AF65-F5344CB8AC3E}">
        <p14:creationId xmlns:p14="http://schemas.microsoft.com/office/powerpoint/2010/main" val="2347194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Adobe Kaiti Std R" pitchFamily="18" charset="-128"/>
                <a:ea typeface="Adobe Kaiti Std R" pitchFamily="18" charset="-128"/>
              </a:rPr>
              <a:t>Why?</a:t>
            </a:r>
            <a:endParaRPr lang="en-US"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25000" lnSpcReduction="20000"/>
          </a:bodyPr>
          <a:lstStyle/>
          <a:p>
            <a:pPr lvl="0"/>
            <a:r>
              <a:rPr lang="en-US" sz="8000" dirty="0"/>
              <a:t>C</a:t>
            </a:r>
            <a:r>
              <a:rPr lang="en-US" sz="8000" dirty="0" smtClean="0"/>
              <a:t>ulture </a:t>
            </a:r>
            <a:r>
              <a:rPr lang="en-US" sz="8000" dirty="0"/>
              <a:t>of punishment and retribution; </a:t>
            </a:r>
          </a:p>
          <a:p>
            <a:pPr marL="0" indent="0">
              <a:buNone/>
            </a:pPr>
            <a:r>
              <a:rPr lang="en-US" sz="8000" dirty="0"/>
              <a:t> </a:t>
            </a:r>
          </a:p>
          <a:p>
            <a:pPr lvl="0"/>
            <a:r>
              <a:rPr lang="en-US" sz="8000" dirty="0"/>
              <a:t>P</a:t>
            </a:r>
            <a:r>
              <a:rPr lang="en-US" sz="8000" dirty="0" smtClean="0"/>
              <a:t>olitical </a:t>
            </a:r>
            <a:r>
              <a:rPr lang="en-US" sz="8000" dirty="0"/>
              <a:t>expediency with “tough-on-crime” policies</a:t>
            </a:r>
            <a:r>
              <a:rPr lang="en-US" sz="8000" dirty="0" smtClean="0"/>
              <a:t>. </a:t>
            </a:r>
            <a:r>
              <a:rPr lang="en-US" sz="8000" i="1" dirty="0" smtClean="0"/>
              <a:t>(Three strikes; Mandatory minimums)</a:t>
            </a:r>
          </a:p>
          <a:p>
            <a:pPr marL="0" lvl="0" indent="0">
              <a:buNone/>
            </a:pPr>
            <a:endParaRPr lang="en-US" sz="6400" i="1" dirty="0" smtClean="0"/>
          </a:p>
          <a:p>
            <a:pPr marL="0" lvl="0" indent="0">
              <a:buNone/>
            </a:pPr>
            <a:r>
              <a:rPr lang="en-US" sz="6400" i="1" dirty="0"/>
              <a:t> </a:t>
            </a:r>
            <a:r>
              <a:rPr lang="en-US" sz="6400" i="1" dirty="0" smtClean="0"/>
              <a:t>         </a:t>
            </a:r>
            <a:r>
              <a:rPr lang="en-US" sz="6400" b="1" i="1" dirty="0" smtClean="0"/>
              <a:t>Example:   </a:t>
            </a:r>
            <a:r>
              <a:rPr lang="en-US" sz="4800" dirty="0" smtClean="0"/>
              <a:t>At </a:t>
            </a:r>
            <a:r>
              <a:rPr lang="en-US" sz="4800" dirty="0"/>
              <a:t>the height of the war on drugs in 1992, Clarence Aaron, then a 22-year old football player at Southern University in Baton Rouge, La., introduced a classmate to a high school friend who was a cocaine dealer, leading to a sale of nine kilograms (about 20 lbs.) of cocaine. Aaron himself did not buy, sell or supply any drugs. Still, when Aaron refused to testify against his friends, he received the harshest sentence of anyone involved — three life terms with no parole. He has been serving that sentence for more than 20 years now</a:t>
            </a:r>
            <a:r>
              <a:rPr lang="en-US" sz="4800" dirty="0" smtClean="0"/>
              <a:t>. (Cole; </a:t>
            </a:r>
            <a:r>
              <a:rPr lang="en-US" sz="4800" dirty="0" err="1" smtClean="0"/>
              <a:t>Mauer</a:t>
            </a:r>
            <a:r>
              <a:rPr lang="en-US" sz="4800" dirty="0" smtClean="0"/>
              <a:t>, 2013)</a:t>
            </a:r>
            <a:endParaRPr lang="en-US" sz="4800" i="1" dirty="0"/>
          </a:p>
          <a:p>
            <a:pPr marL="0" indent="0">
              <a:buNone/>
            </a:pPr>
            <a:r>
              <a:rPr lang="en-US" sz="6400" dirty="0"/>
              <a:t> </a:t>
            </a:r>
          </a:p>
          <a:p>
            <a:r>
              <a:rPr lang="en-US" sz="8000" dirty="0" smtClean="0"/>
              <a:t>From the seven </a:t>
            </a:r>
            <a:r>
              <a:rPr lang="en-US" sz="8000" dirty="0"/>
              <a:t>million people </a:t>
            </a:r>
            <a:r>
              <a:rPr lang="en-US" sz="8000" dirty="0" smtClean="0"/>
              <a:t>under </a:t>
            </a:r>
            <a:r>
              <a:rPr lang="en-US" sz="8000" dirty="0"/>
              <a:t>correctional control in the U.S., a disproportionate number </a:t>
            </a:r>
            <a:r>
              <a:rPr lang="en-US" sz="8000" dirty="0" smtClean="0"/>
              <a:t>are from a </a:t>
            </a:r>
            <a:r>
              <a:rPr lang="en-US" sz="8000" dirty="0"/>
              <a:t>small subset of </a:t>
            </a:r>
            <a:r>
              <a:rPr lang="en-US" sz="8000" dirty="0" smtClean="0"/>
              <a:t>communities </a:t>
            </a:r>
            <a:r>
              <a:rPr lang="en-US" sz="8000" dirty="0"/>
              <a:t>in </a:t>
            </a:r>
            <a:r>
              <a:rPr lang="en-US" sz="8000" dirty="0" smtClean="0"/>
              <a:t>major </a:t>
            </a:r>
            <a:r>
              <a:rPr lang="en-US" sz="8000" dirty="0"/>
              <a:t>cities </a:t>
            </a:r>
            <a:r>
              <a:rPr lang="en-US" sz="8000" dirty="0" smtClean="0"/>
              <a:t>across the country. </a:t>
            </a:r>
            <a:endParaRPr lang="en-US" sz="8000" dirty="0"/>
          </a:p>
          <a:p>
            <a:pPr marL="0" indent="0">
              <a:buNone/>
            </a:pPr>
            <a:r>
              <a:rPr lang="en-US" sz="6400" dirty="0" smtClean="0"/>
              <a:t>                -  Black</a:t>
            </a:r>
            <a:r>
              <a:rPr lang="en-US" sz="6400" dirty="0"/>
              <a:t>, Latino, and </a:t>
            </a:r>
            <a:r>
              <a:rPr lang="en-US" sz="6400" dirty="0" smtClean="0"/>
              <a:t>poor;</a:t>
            </a:r>
          </a:p>
          <a:p>
            <a:pPr marL="0" indent="0">
              <a:buNone/>
            </a:pPr>
            <a:r>
              <a:rPr lang="en-US" sz="6400" dirty="0"/>
              <a:t> </a:t>
            </a:r>
            <a:r>
              <a:rPr lang="en-US" sz="6400" dirty="0" smtClean="0"/>
              <a:t>               -  High </a:t>
            </a:r>
            <a:r>
              <a:rPr lang="en-US" sz="6400" dirty="0"/>
              <a:t>rates of </a:t>
            </a:r>
            <a:r>
              <a:rPr lang="en-US" sz="6400" dirty="0" smtClean="0"/>
              <a:t>unemployment, homelessness, sub-standard </a:t>
            </a:r>
            <a:r>
              <a:rPr lang="en-US" sz="6400" dirty="0"/>
              <a:t>schools, </a:t>
            </a:r>
            <a:endParaRPr lang="en-US" sz="6400" dirty="0" smtClean="0"/>
          </a:p>
          <a:p>
            <a:pPr marL="0" indent="0">
              <a:buNone/>
            </a:pPr>
            <a:r>
              <a:rPr lang="en-US" sz="6400" dirty="0" smtClean="0"/>
              <a:t>                   healthcare</a:t>
            </a:r>
            <a:r>
              <a:rPr lang="en-US" sz="6400" dirty="0"/>
              <a:t>, </a:t>
            </a:r>
            <a:r>
              <a:rPr lang="en-US" sz="6400" dirty="0" smtClean="0"/>
              <a:t>and </a:t>
            </a:r>
            <a:r>
              <a:rPr lang="en-US" sz="6400" dirty="0"/>
              <a:t>other basic services. </a:t>
            </a:r>
            <a:endParaRPr lang="en-US" sz="6400" dirty="0"/>
          </a:p>
          <a:p>
            <a:pPr marL="0" indent="0">
              <a:buNone/>
            </a:pPr>
            <a:r>
              <a:rPr lang="en-US" sz="6400" dirty="0" smtClean="0"/>
              <a:t>                -  Same </a:t>
            </a:r>
            <a:r>
              <a:rPr lang="en-US" sz="6400" dirty="0"/>
              <a:t>neighborhoods to which </a:t>
            </a:r>
            <a:r>
              <a:rPr lang="en-US" sz="6400" dirty="0" smtClean="0"/>
              <a:t>most will return after release </a:t>
            </a:r>
            <a:r>
              <a:rPr lang="en-US" sz="6400" dirty="0"/>
              <a:t>from prison </a:t>
            </a:r>
            <a:endParaRPr lang="en-US" sz="6400" dirty="0" smtClean="0"/>
          </a:p>
          <a:p>
            <a:pPr marL="0" indent="0">
              <a:buNone/>
            </a:pPr>
            <a:r>
              <a:rPr lang="en-US" sz="6400" dirty="0" smtClean="0"/>
              <a:t>                   and where around </a:t>
            </a:r>
            <a:r>
              <a:rPr lang="en-US" sz="6400" dirty="0"/>
              <a:t>four million people are under </a:t>
            </a:r>
            <a:r>
              <a:rPr lang="en-US" sz="6400" dirty="0" smtClean="0"/>
              <a:t>correctional supervision. </a:t>
            </a:r>
            <a:endParaRPr lang="en-US" sz="6400" dirty="0"/>
          </a:p>
          <a:p>
            <a:pPr marL="0" indent="0">
              <a:buNone/>
            </a:pPr>
            <a:r>
              <a:rPr lang="en-US" sz="6400" dirty="0"/>
              <a:t> </a:t>
            </a:r>
          </a:p>
        </p:txBody>
      </p:sp>
    </p:spTree>
    <p:extLst>
      <p:ext uri="{BB962C8B-B14F-4D97-AF65-F5344CB8AC3E}">
        <p14:creationId xmlns:p14="http://schemas.microsoft.com/office/powerpoint/2010/main" val="3789842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Kaiti Std R" pitchFamily="18" charset="-128"/>
                <a:ea typeface="Adobe Kaiti Std R" pitchFamily="18" charset="-128"/>
              </a:rPr>
              <a:t>Why? </a:t>
            </a:r>
            <a:r>
              <a:rPr lang="en-US" sz="3600" dirty="0" smtClean="0">
                <a:latin typeface="Adobe Kaiti Std R" pitchFamily="18" charset="-128"/>
                <a:ea typeface="Adobe Kaiti Std R" pitchFamily="18" charset="-128"/>
              </a:rPr>
              <a:t>(continued)</a:t>
            </a:r>
            <a:endParaRPr lang="en-US" sz="36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lstStyle/>
          <a:p>
            <a:r>
              <a:rPr lang="en-US" dirty="0"/>
              <a:t>This excessively punitive and racially charged system exacerbates injustice, breeds resentment, and undermines the legitimacy of the justice system itself</a:t>
            </a:r>
            <a:r>
              <a:rPr lang="en-US" dirty="0" smtClean="0"/>
              <a:t>. </a:t>
            </a:r>
            <a:r>
              <a:rPr lang="en-US" sz="1000" dirty="0" smtClean="0"/>
              <a:t>(</a:t>
            </a:r>
            <a:r>
              <a:rPr lang="en-US" sz="1000" dirty="0" err="1" smtClean="0"/>
              <a:t>Walmsley</a:t>
            </a:r>
            <a:r>
              <a:rPr lang="en-US" sz="1000" dirty="0" smtClean="0"/>
              <a:t>, 2013) </a:t>
            </a:r>
            <a:endParaRPr lang="en-US" sz="1000" dirty="0"/>
          </a:p>
          <a:p>
            <a:endParaRPr lang="en-US" dirty="0" smtClean="0"/>
          </a:p>
          <a:p>
            <a:pPr marL="0" indent="0">
              <a:buNone/>
            </a:pPr>
            <a:endParaRPr lang="en-US" dirty="0"/>
          </a:p>
          <a:p>
            <a:r>
              <a:rPr lang="en-US" dirty="0"/>
              <a:t>The consequences? A five-fold increase of our penal system resulting in huge social and financial cost to the country, and continuing a level of mass incarceration that dwarfs that of other countries. </a:t>
            </a:r>
            <a:r>
              <a:rPr lang="en-US" sz="800" i="1" dirty="0"/>
              <a:t>(Ending Mass Incarceration)</a:t>
            </a:r>
            <a:endParaRPr lang="en-US" sz="800" dirty="0"/>
          </a:p>
          <a:p>
            <a:endParaRPr lang="en-US" dirty="0"/>
          </a:p>
        </p:txBody>
      </p:sp>
    </p:spTree>
    <p:extLst>
      <p:ext uri="{BB962C8B-B14F-4D97-AF65-F5344CB8AC3E}">
        <p14:creationId xmlns:p14="http://schemas.microsoft.com/office/powerpoint/2010/main" val="1785439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latin typeface="Adobe Kaiti Std R" pitchFamily="18" charset="-128"/>
                <a:ea typeface="Adobe Kaiti Std R" pitchFamily="18" charset="-128"/>
              </a:rPr>
              <a:t>Impact of Incarceration Compared to Other Interventions</a:t>
            </a:r>
            <a:endParaRPr lang="en-US" sz="28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85000" lnSpcReduction="20000"/>
          </a:bodyPr>
          <a:lstStyle/>
          <a:p>
            <a:pPr lvl="0"/>
            <a:r>
              <a:rPr lang="en-US" dirty="0"/>
              <a:t>D</a:t>
            </a:r>
            <a:r>
              <a:rPr lang="en-US" dirty="0" smtClean="0"/>
              <a:t>rug </a:t>
            </a:r>
            <a:r>
              <a:rPr lang="en-US" dirty="0"/>
              <a:t>treatment, </a:t>
            </a:r>
            <a:r>
              <a:rPr lang="en-US" dirty="0" smtClean="0"/>
              <a:t>at-risk family interventions, </a:t>
            </a:r>
            <a:r>
              <a:rPr lang="en-US" dirty="0"/>
              <a:t>and school completion programs </a:t>
            </a:r>
            <a:r>
              <a:rPr lang="en-US" dirty="0" smtClean="0"/>
              <a:t>more </a:t>
            </a:r>
            <a:r>
              <a:rPr lang="en-US" dirty="0"/>
              <a:t>cost-effective </a:t>
            </a:r>
            <a:r>
              <a:rPr lang="en-US" dirty="0" smtClean="0"/>
              <a:t>than increased incarceration. </a:t>
            </a:r>
          </a:p>
          <a:p>
            <a:pPr marL="0" lvl="0" indent="0">
              <a:buNone/>
            </a:pPr>
            <a:endParaRPr lang="en-US" dirty="0"/>
          </a:p>
          <a:p>
            <a:pPr lvl="0"/>
            <a:r>
              <a:rPr lang="en-US" dirty="0" smtClean="0"/>
              <a:t>Expending $1 million to expand mandatory minimum sentencing would result in a national decrease in drug consumption of 13 </a:t>
            </a:r>
            <a:r>
              <a:rPr lang="en-US" dirty="0"/>
              <a:t>kilograms, </a:t>
            </a:r>
            <a:r>
              <a:rPr lang="en-US" dirty="0" smtClean="0"/>
              <a:t>but </a:t>
            </a:r>
            <a:r>
              <a:rPr lang="en-US" dirty="0"/>
              <a:t> </a:t>
            </a:r>
            <a:r>
              <a:rPr lang="en-US" dirty="0" smtClean="0"/>
              <a:t>applying those dollars those to </a:t>
            </a:r>
            <a:r>
              <a:rPr lang="en-US" dirty="0"/>
              <a:t>drug treatment would reduce consumption </a:t>
            </a:r>
            <a:r>
              <a:rPr lang="en-US" dirty="0" smtClean="0"/>
              <a:t>of drugs by </a:t>
            </a:r>
            <a:r>
              <a:rPr lang="en-US" dirty="0"/>
              <a:t>100 </a:t>
            </a:r>
            <a:r>
              <a:rPr lang="en-US" dirty="0" smtClean="0"/>
              <a:t>kilograms(!!!) </a:t>
            </a:r>
            <a:r>
              <a:rPr lang="en-US" sz="1300" dirty="0" smtClean="0"/>
              <a:t>(RAND).</a:t>
            </a:r>
          </a:p>
          <a:p>
            <a:pPr lvl="0"/>
            <a:endParaRPr lang="en-US" sz="1300" dirty="0"/>
          </a:p>
          <a:p>
            <a:pPr lvl="0"/>
            <a:r>
              <a:rPr lang="en-US" dirty="0" smtClean="0"/>
              <a:t>Re-appropriating our </a:t>
            </a:r>
            <a:r>
              <a:rPr lang="en-US" dirty="0"/>
              <a:t>federal drug budget to reduce funds earmarked for supply reduction by 25% and doubling </a:t>
            </a:r>
            <a:r>
              <a:rPr lang="en-US" dirty="0" smtClean="0"/>
              <a:t>funding for treatment would </a:t>
            </a:r>
            <a:r>
              <a:rPr lang="en-US" dirty="0"/>
              <a:t>decrease cocaine consumption by 20 metric tons and save over $5 </a:t>
            </a:r>
            <a:r>
              <a:rPr lang="en-US" dirty="0" smtClean="0"/>
              <a:t>billion(!!!) </a:t>
            </a:r>
            <a:r>
              <a:rPr lang="en-US" sz="1300" dirty="0" smtClean="0"/>
              <a:t>(RAND)  </a:t>
            </a:r>
            <a:endParaRPr lang="en-US" sz="1300" dirty="0"/>
          </a:p>
          <a:p>
            <a:pPr marL="0" indent="0">
              <a:buNone/>
            </a:pPr>
            <a:r>
              <a:rPr lang="en-US" dirty="0"/>
              <a:t> </a:t>
            </a:r>
          </a:p>
          <a:p>
            <a:pPr lvl="0"/>
            <a:r>
              <a:rPr lang="en-US" dirty="0"/>
              <a:t>Every $1 invested in drug treatment returns more than $7 in savings to </a:t>
            </a:r>
            <a:r>
              <a:rPr lang="en-US" dirty="0" smtClean="0"/>
              <a:t>society.  (Vs. a </a:t>
            </a:r>
            <a:r>
              <a:rPr lang="en-US" dirty="0"/>
              <a:t>net loss of nearly 70 cents for enforcement approaches</a:t>
            </a:r>
            <a:r>
              <a:rPr lang="en-US" dirty="0" smtClean="0"/>
              <a:t>.)   </a:t>
            </a:r>
            <a:r>
              <a:rPr lang="en-US" sz="1400" i="1" dirty="0" smtClean="0"/>
              <a:t>(</a:t>
            </a:r>
            <a:r>
              <a:rPr lang="en-US" sz="1400" i="1" dirty="0"/>
              <a:t>Sentencing </a:t>
            </a:r>
            <a:r>
              <a:rPr lang="en-US" sz="1400" i="1" dirty="0" err="1"/>
              <a:t>Project:King</a:t>
            </a:r>
            <a:r>
              <a:rPr lang="en-US" sz="1400" i="1" dirty="0"/>
              <a:t>; </a:t>
            </a:r>
            <a:r>
              <a:rPr lang="en-US" sz="1400" i="1" dirty="0" err="1"/>
              <a:t>Mauer</a:t>
            </a:r>
            <a:r>
              <a:rPr lang="en-US" sz="1400" i="1" dirty="0"/>
              <a:t>; Young, 2005)</a:t>
            </a:r>
            <a:endParaRPr lang="en-US" sz="1400" dirty="0"/>
          </a:p>
          <a:p>
            <a:endParaRPr lang="en-US" dirty="0"/>
          </a:p>
        </p:txBody>
      </p:sp>
    </p:spTree>
    <p:extLst>
      <p:ext uri="{BB962C8B-B14F-4D97-AF65-F5344CB8AC3E}">
        <p14:creationId xmlns:p14="http://schemas.microsoft.com/office/powerpoint/2010/main" val="2177716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effectLst/>
                <a:latin typeface="Adobe Kaiti Std R" pitchFamily="18" charset="-128"/>
                <a:ea typeface="Adobe Kaiti Std R" pitchFamily="18" charset="-128"/>
              </a:rPr>
              <a:t>Recommendations</a:t>
            </a:r>
            <a:endParaRPr lang="en-US" sz="44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lstStyle/>
          <a:p>
            <a:pPr marL="0" indent="0">
              <a:buNone/>
            </a:pPr>
            <a:r>
              <a:rPr lang="en-US" b="1" dirty="0"/>
              <a:t> </a:t>
            </a:r>
            <a:endParaRPr lang="en-US" sz="4000" dirty="0"/>
          </a:p>
          <a:p>
            <a:r>
              <a:rPr lang="en-US" sz="4000" dirty="0" smtClean="0"/>
              <a:t>(1.)  </a:t>
            </a:r>
            <a:r>
              <a:rPr lang="en-US" sz="4000" b="1" dirty="0" smtClean="0"/>
              <a:t>Reduce </a:t>
            </a:r>
            <a:r>
              <a:rPr lang="en-US" sz="4000" b="1" dirty="0"/>
              <a:t>admissions</a:t>
            </a:r>
            <a:r>
              <a:rPr lang="en-US" sz="4000" dirty="0"/>
              <a:t> </a:t>
            </a:r>
            <a:r>
              <a:rPr lang="en-US" sz="4000" b="1" dirty="0"/>
              <a:t>to prison</a:t>
            </a:r>
            <a:r>
              <a:rPr lang="en-US" sz="4000" dirty="0"/>
              <a:t> for new convictions </a:t>
            </a:r>
            <a:r>
              <a:rPr lang="en-US" sz="4000" b="1" dirty="0"/>
              <a:t>and re-entry</a:t>
            </a:r>
            <a:r>
              <a:rPr lang="en-US" sz="4000" dirty="0"/>
              <a:t> into the </a:t>
            </a:r>
            <a:r>
              <a:rPr lang="en-US" sz="4000" dirty="0" smtClean="0"/>
              <a:t>system.</a:t>
            </a:r>
          </a:p>
          <a:p>
            <a:endParaRPr lang="en-US" sz="4000" dirty="0" smtClean="0"/>
          </a:p>
          <a:p>
            <a:r>
              <a:rPr lang="en-US" sz="4000" dirty="0" smtClean="0"/>
              <a:t>(2.) </a:t>
            </a:r>
            <a:r>
              <a:rPr lang="en-US" sz="4000" b="1" dirty="0"/>
              <a:t>Reduce length of stay</a:t>
            </a:r>
            <a:r>
              <a:rPr lang="en-US" sz="4000" dirty="0"/>
              <a:t> in the system.</a:t>
            </a:r>
            <a:endParaRPr lang="en-US" sz="4000" dirty="0"/>
          </a:p>
        </p:txBody>
      </p:sp>
    </p:spTree>
    <p:extLst>
      <p:ext uri="{BB962C8B-B14F-4D97-AF65-F5344CB8AC3E}">
        <p14:creationId xmlns:p14="http://schemas.microsoft.com/office/powerpoint/2010/main" val="209195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effectLst/>
              </a:rPr>
              <a:t>(1.) Reduce </a:t>
            </a:r>
            <a:r>
              <a:rPr lang="en-US" sz="2800" i="1" dirty="0">
                <a:effectLst/>
              </a:rPr>
              <a:t>admissions to prison for new convictions and re-entry into the system.</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t>
            </a:r>
          </a:p>
          <a:p>
            <a:r>
              <a:rPr lang="en-US" b="1" dirty="0"/>
              <a:t>a.</a:t>
            </a:r>
            <a:r>
              <a:rPr lang="en-US" dirty="0"/>
              <a:t> </a:t>
            </a:r>
            <a:r>
              <a:rPr lang="en-US" u="sng" dirty="0"/>
              <a:t>Reduce unnecessary arrests, especially for drug crimes</a:t>
            </a:r>
            <a:r>
              <a:rPr lang="en-US" dirty="0"/>
              <a:t>. </a:t>
            </a:r>
            <a:endParaRPr lang="en-US" dirty="0"/>
          </a:p>
          <a:p>
            <a:pPr marL="0" indent="0">
              <a:buNone/>
            </a:pPr>
            <a:r>
              <a:rPr lang="en-US" dirty="0" smtClean="0"/>
              <a:t>          Research </a:t>
            </a:r>
            <a:r>
              <a:rPr lang="en-US" dirty="0"/>
              <a:t>shows that </a:t>
            </a:r>
            <a:r>
              <a:rPr lang="en-US" dirty="0" smtClean="0"/>
              <a:t>police departments </a:t>
            </a:r>
            <a:r>
              <a:rPr lang="en-US" dirty="0"/>
              <a:t>can safely reduce </a:t>
            </a:r>
            <a:r>
              <a:rPr lang="en-US" dirty="0" smtClean="0"/>
              <a:t>    </a:t>
            </a:r>
          </a:p>
          <a:p>
            <a:pPr marL="0" indent="0">
              <a:buNone/>
            </a:pPr>
            <a:r>
              <a:rPr lang="en-US" dirty="0" smtClean="0"/>
              <a:t>          their </a:t>
            </a:r>
            <a:r>
              <a:rPr lang="en-US" dirty="0"/>
              <a:t>felony arrest </a:t>
            </a:r>
            <a:r>
              <a:rPr lang="en-US" dirty="0" smtClean="0"/>
              <a:t>rates.  Significant impact on correctional    </a:t>
            </a:r>
          </a:p>
          <a:p>
            <a:pPr marL="0" indent="0">
              <a:buNone/>
            </a:pPr>
            <a:r>
              <a:rPr lang="en-US" dirty="0" smtClean="0"/>
              <a:t>          populations</a:t>
            </a:r>
            <a:r>
              <a:rPr lang="en-US" dirty="0"/>
              <a:t>.</a:t>
            </a:r>
          </a:p>
          <a:p>
            <a:pPr marL="0" indent="0">
              <a:buNone/>
            </a:pPr>
            <a:r>
              <a:rPr lang="en-US" dirty="0"/>
              <a:t> </a:t>
            </a:r>
          </a:p>
          <a:p>
            <a:r>
              <a:rPr lang="en-US" b="1" dirty="0"/>
              <a:t>b.</a:t>
            </a:r>
            <a:r>
              <a:rPr lang="en-US" dirty="0"/>
              <a:t> </a:t>
            </a:r>
            <a:r>
              <a:rPr lang="en-US" u="sng" dirty="0"/>
              <a:t>Eliminate unnecessary pretrial detentio</a:t>
            </a:r>
            <a:r>
              <a:rPr lang="en-US" dirty="0"/>
              <a:t>n. </a:t>
            </a:r>
            <a:endParaRPr lang="en-US" dirty="0" smtClean="0"/>
          </a:p>
          <a:p>
            <a:pPr marL="0" indent="0">
              <a:buNone/>
            </a:pPr>
            <a:r>
              <a:rPr lang="en-US" dirty="0"/>
              <a:t> </a:t>
            </a:r>
            <a:r>
              <a:rPr lang="en-US" dirty="0" smtClean="0"/>
              <a:t>         Nationally</a:t>
            </a:r>
            <a:r>
              <a:rPr lang="en-US" dirty="0"/>
              <a:t>, approximately 60 percent of the </a:t>
            </a:r>
            <a:r>
              <a:rPr lang="en-US" dirty="0" smtClean="0"/>
              <a:t>jail population </a:t>
            </a:r>
            <a:r>
              <a:rPr lang="en-US" dirty="0"/>
              <a:t>is </a:t>
            </a:r>
            <a:endParaRPr lang="en-US" dirty="0" smtClean="0"/>
          </a:p>
          <a:p>
            <a:pPr marL="0" indent="0">
              <a:buNone/>
            </a:pPr>
            <a:r>
              <a:rPr lang="en-US" dirty="0" smtClean="0"/>
              <a:t>          awaiting </a:t>
            </a:r>
            <a:r>
              <a:rPr lang="en-US" dirty="0"/>
              <a:t>trial; many charged with nonviolent </a:t>
            </a:r>
            <a:r>
              <a:rPr lang="en-US" dirty="0" smtClean="0"/>
              <a:t>offenses still           </a:t>
            </a:r>
          </a:p>
          <a:p>
            <a:pPr marL="0" indent="0">
              <a:buNone/>
            </a:pPr>
            <a:r>
              <a:rPr lang="en-US" dirty="0" smtClean="0"/>
              <a:t>          confined because </a:t>
            </a:r>
            <a:r>
              <a:rPr lang="en-US" dirty="0"/>
              <a:t>they cannot afford bail.</a:t>
            </a:r>
          </a:p>
          <a:p>
            <a:pPr marL="0" indent="0">
              <a:buNone/>
            </a:pPr>
            <a:r>
              <a:rPr lang="en-US" dirty="0"/>
              <a:t> </a:t>
            </a:r>
          </a:p>
          <a:p>
            <a:r>
              <a:rPr lang="en-US" b="1" dirty="0"/>
              <a:t>c.</a:t>
            </a:r>
            <a:r>
              <a:rPr lang="en-US" dirty="0"/>
              <a:t> </a:t>
            </a:r>
            <a:r>
              <a:rPr lang="en-US" u="sng" dirty="0"/>
              <a:t>Reclassify some drug and other </a:t>
            </a:r>
            <a:r>
              <a:rPr lang="en-US" u="sng" dirty="0" smtClean="0"/>
              <a:t>crimes</a:t>
            </a:r>
            <a:r>
              <a:rPr lang="en-US" dirty="0"/>
              <a:t>.</a:t>
            </a:r>
            <a:r>
              <a:rPr lang="en-US" dirty="0" smtClean="0"/>
              <a:t> </a:t>
            </a:r>
            <a:endParaRPr lang="en-US" dirty="0"/>
          </a:p>
          <a:p>
            <a:pPr marL="0" indent="0">
              <a:buNone/>
            </a:pPr>
            <a:r>
              <a:rPr lang="en-US" dirty="0"/>
              <a:t> </a:t>
            </a:r>
            <a:r>
              <a:rPr lang="en-US" dirty="0" smtClean="0"/>
              <a:t>         Will result in reduction of </a:t>
            </a:r>
            <a:r>
              <a:rPr lang="en-US" dirty="0"/>
              <a:t>the overall </a:t>
            </a:r>
            <a:r>
              <a:rPr lang="en-US" dirty="0" smtClean="0"/>
              <a:t>number housed </a:t>
            </a:r>
            <a:r>
              <a:rPr lang="en-US" dirty="0"/>
              <a:t>in </a:t>
            </a:r>
            <a:r>
              <a:rPr lang="en-US" dirty="0" smtClean="0"/>
              <a:t> </a:t>
            </a:r>
          </a:p>
          <a:p>
            <a:pPr marL="0" indent="0">
              <a:buNone/>
            </a:pPr>
            <a:r>
              <a:rPr lang="en-US" dirty="0"/>
              <a:t> </a:t>
            </a:r>
            <a:r>
              <a:rPr lang="en-US" dirty="0" smtClean="0"/>
              <a:t>          jails </a:t>
            </a:r>
            <a:r>
              <a:rPr lang="en-US" dirty="0"/>
              <a:t>and sentenced to prison.</a:t>
            </a:r>
            <a:endParaRPr lang="en-US" dirty="0"/>
          </a:p>
        </p:txBody>
      </p:sp>
    </p:spTree>
    <p:extLst>
      <p:ext uri="{BB962C8B-B14F-4D97-AF65-F5344CB8AC3E}">
        <p14:creationId xmlns:p14="http://schemas.microsoft.com/office/powerpoint/2010/main" val="3331426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a:effectLst/>
              </a:rPr>
              <a:t>(1.) Reduce admissions to prison for new convictions and re-entry into the system</a:t>
            </a:r>
            <a:r>
              <a:rPr lang="en-US" sz="2800" i="1" dirty="0" smtClean="0">
                <a:effectLst/>
              </a:rPr>
              <a:t>. </a:t>
            </a:r>
            <a:r>
              <a:rPr lang="en-US" sz="2000" i="1" dirty="0" smtClean="0">
                <a:effectLst/>
              </a:rPr>
              <a:t>(Cont’d)</a:t>
            </a:r>
            <a:endParaRPr lang="en-US" sz="2000" dirty="0"/>
          </a:p>
        </p:txBody>
      </p:sp>
      <p:sp>
        <p:nvSpPr>
          <p:cNvPr id="3" name="Content Placeholder 2"/>
          <p:cNvSpPr>
            <a:spLocks noGrp="1"/>
          </p:cNvSpPr>
          <p:nvPr>
            <p:ph idx="1"/>
          </p:nvPr>
        </p:nvSpPr>
        <p:spPr/>
        <p:txBody>
          <a:bodyPr>
            <a:normAutofit fontScale="92500" lnSpcReduction="20000"/>
          </a:bodyPr>
          <a:lstStyle/>
          <a:p>
            <a:r>
              <a:rPr lang="en-US" b="1" dirty="0"/>
              <a:t>d.</a:t>
            </a:r>
            <a:r>
              <a:rPr lang="en-US" dirty="0"/>
              <a:t> </a:t>
            </a:r>
            <a:r>
              <a:rPr lang="en-US" u="sng" dirty="0"/>
              <a:t>Eliminate mandatory minimum </a:t>
            </a:r>
            <a:r>
              <a:rPr lang="en-US" u="sng" dirty="0" smtClean="0"/>
              <a:t>sentences</a:t>
            </a:r>
            <a:r>
              <a:rPr lang="en-US" dirty="0" smtClean="0"/>
              <a:t>. </a:t>
            </a:r>
            <a:endParaRPr lang="en-US" dirty="0"/>
          </a:p>
          <a:p>
            <a:pPr marL="0" indent="0">
              <a:buNone/>
            </a:pPr>
            <a:r>
              <a:rPr lang="en-US" dirty="0" smtClean="0"/>
              <a:t>          -  </a:t>
            </a:r>
            <a:r>
              <a:rPr lang="en-US" dirty="0"/>
              <a:t>R</a:t>
            </a:r>
            <a:r>
              <a:rPr lang="en-US" dirty="0" smtClean="0"/>
              <a:t>acially </a:t>
            </a:r>
            <a:r>
              <a:rPr lang="en-US" dirty="0"/>
              <a:t>discriminatory </a:t>
            </a:r>
            <a:r>
              <a:rPr lang="en-US" dirty="0" smtClean="0"/>
              <a:t>impact;</a:t>
            </a:r>
            <a:endParaRPr lang="en-US" dirty="0"/>
          </a:p>
          <a:p>
            <a:pPr marL="0" indent="0">
              <a:buNone/>
            </a:pPr>
            <a:r>
              <a:rPr lang="en-US" dirty="0" smtClean="0"/>
              <a:t>          -  Unnecessarily result in thousands being sent to </a:t>
            </a:r>
            <a:r>
              <a:rPr lang="en-US" dirty="0"/>
              <a:t>prison </a:t>
            </a:r>
            <a:r>
              <a:rPr lang="en-US" dirty="0"/>
              <a:t> </a:t>
            </a:r>
            <a:r>
              <a:rPr lang="en-US" dirty="0" smtClean="0"/>
              <a:t>  </a:t>
            </a:r>
          </a:p>
          <a:p>
            <a:pPr marL="0" indent="0">
              <a:buNone/>
            </a:pPr>
            <a:r>
              <a:rPr lang="en-US" dirty="0" smtClean="0"/>
              <a:t>             on nonviolent</a:t>
            </a:r>
            <a:r>
              <a:rPr lang="en-US" dirty="0"/>
              <a:t> </a:t>
            </a:r>
            <a:r>
              <a:rPr lang="en-US" dirty="0" smtClean="0"/>
              <a:t>or drug offenses; and </a:t>
            </a:r>
          </a:p>
          <a:p>
            <a:pPr marL="0" indent="0">
              <a:buNone/>
            </a:pPr>
            <a:r>
              <a:rPr lang="en-US" dirty="0" smtClean="0"/>
              <a:t>          -  The imposition of </a:t>
            </a:r>
            <a:r>
              <a:rPr lang="en-US" dirty="0"/>
              <a:t>sentences that are not proportional to </a:t>
            </a:r>
            <a:r>
              <a:rPr lang="en-US" dirty="0"/>
              <a:t> </a:t>
            </a:r>
            <a:r>
              <a:rPr lang="en-US" dirty="0" smtClean="0"/>
              <a:t>                     </a:t>
            </a:r>
          </a:p>
          <a:p>
            <a:pPr marL="0" indent="0">
              <a:buNone/>
            </a:pPr>
            <a:r>
              <a:rPr lang="en-US" dirty="0" smtClean="0"/>
              <a:t>             the </a:t>
            </a:r>
            <a:r>
              <a:rPr lang="en-US" dirty="0"/>
              <a:t>crimes committed.</a:t>
            </a:r>
          </a:p>
          <a:p>
            <a:pPr marL="0" indent="0">
              <a:buNone/>
            </a:pPr>
            <a:r>
              <a:rPr lang="en-US" dirty="0"/>
              <a:t> </a:t>
            </a:r>
          </a:p>
          <a:p>
            <a:r>
              <a:rPr lang="en-US" b="1" dirty="0"/>
              <a:t>e.</a:t>
            </a:r>
            <a:r>
              <a:rPr lang="en-US" dirty="0"/>
              <a:t> </a:t>
            </a:r>
            <a:r>
              <a:rPr lang="en-US" u="sng" dirty="0"/>
              <a:t>Eliminate </a:t>
            </a:r>
            <a:r>
              <a:rPr lang="en-US" u="sng" dirty="0" smtClean="0"/>
              <a:t>revocations </a:t>
            </a:r>
            <a:r>
              <a:rPr lang="en-US" u="sng" dirty="0"/>
              <a:t>to prison for </a:t>
            </a:r>
            <a:r>
              <a:rPr lang="en-US" u="sng" dirty="0" smtClean="0"/>
              <a:t>probation and parole</a:t>
            </a:r>
            <a:r>
              <a:rPr lang="en-US" dirty="0" smtClean="0"/>
              <a:t>    </a:t>
            </a:r>
          </a:p>
          <a:p>
            <a:pPr marL="0" indent="0">
              <a:buNone/>
            </a:pPr>
            <a:r>
              <a:rPr lang="en-US" dirty="0" smtClean="0"/>
              <a:t>          </a:t>
            </a:r>
            <a:r>
              <a:rPr lang="en-US" u="sng" dirty="0" smtClean="0"/>
              <a:t>violations</a:t>
            </a:r>
            <a:r>
              <a:rPr lang="en-US" dirty="0" smtClean="0"/>
              <a:t>.</a:t>
            </a:r>
            <a:endParaRPr lang="en-US" dirty="0"/>
          </a:p>
          <a:p>
            <a:endParaRPr lang="en-US" dirty="0"/>
          </a:p>
          <a:p>
            <a:r>
              <a:rPr lang="en-US" b="1" dirty="0"/>
              <a:t>f.</a:t>
            </a:r>
            <a:r>
              <a:rPr lang="en-US" dirty="0"/>
              <a:t> </a:t>
            </a:r>
            <a:r>
              <a:rPr lang="en-US" u="sng" dirty="0"/>
              <a:t>Require Racial Impact </a:t>
            </a:r>
            <a:r>
              <a:rPr lang="en-US" u="sng" dirty="0" smtClean="0"/>
              <a:t>Statements</a:t>
            </a:r>
            <a:r>
              <a:rPr lang="en-US" dirty="0" smtClean="0"/>
              <a:t>.</a:t>
            </a:r>
          </a:p>
          <a:p>
            <a:pPr marL="0" indent="0">
              <a:buNone/>
            </a:pPr>
            <a:r>
              <a:rPr lang="en-US" dirty="0"/>
              <a:t> </a:t>
            </a:r>
            <a:r>
              <a:rPr lang="en-US" dirty="0" smtClean="0"/>
              <a:t>        -  Reveal hidden </a:t>
            </a:r>
            <a:r>
              <a:rPr lang="en-US" dirty="0"/>
              <a:t>racial impacts of </a:t>
            </a:r>
            <a:r>
              <a:rPr lang="en-US" dirty="0" smtClean="0"/>
              <a:t>proposed changes </a:t>
            </a:r>
            <a:r>
              <a:rPr lang="en-US" dirty="0"/>
              <a:t>to </a:t>
            </a:r>
            <a:r>
              <a:rPr lang="en-US" dirty="0" smtClean="0"/>
              <a:t>    </a:t>
            </a:r>
          </a:p>
          <a:p>
            <a:pPr marL="0" indent="0">
              <a:buNone/>
            </a:pPr>
            <a:r>
              <a:rPr lang="en-US" dirty="0" smtClean="0"/>
              <a:t>            the justice </a:t>
            </a:r>
            <a:r>
              <a:rPr lang="en-US" dirty="0"/>
              <a:t>system. </a:t>
            </a:r>
            <a:r>
              <a:rPr lang="en-US" sz="1100" i="1" dirty="0"/>
              <a:t>(Ending Mass Incarceration)</a:t>
            </a:r>
            <a:endParaRPr lang="en-US" sz="1100" dirty="0"/>
          </a:p>
        </p:txBody>
      </p:sp>
    </p:spTree>
    <p:extLst>
      <p:ext uri="{BB962C8B-B14F-4D97-AF65-F5344CB8AC3E}">
        <p14:creationId xmlns:p14="http://schemas.microsoft.com/office/powerpoint/2010/main" val="2784331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effectLst/>
              </a:rPr>
              <a:t>(2.) Reduce length of stay in the system.</a:t>
            </a:r>
            <a:endParaRPr lang="en-US" sz="32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92500"/>
          </a:bodyPr>
          <a:lstStyle/>
          <a:p>
            <a:r>
              <a:rPr lang="en-US" b="1" dirty="0"/>
              <a:t>a.</a:t>
            </a:r>
            <a:r>
              <a:rPr lang="en-US" dirty="0"/>
              <a:t> </a:t>
            </a:r>
            <a:r>
              <a:rPr lang="en-US" u="sng" dirty="0"/>
              <a:t>Acknowledge the </a:t>
            </a:r>
            <a:r>
              <a:rPr lang="en-US" u="sng" dirty="0" smtClean="0"/>
              <a:t>harsh </a:t>
            </a:r>
            <a:r>
              <a:rPr lang="en-US" u="sng" dirty="0"/>
              <a:t>nature of our penal systems by </a:t>
            </a:r>
            <a:r>
              <a:rPr lang="en-US" u="sng" dirty="0" smtClean="0"/>
              <a:t>implementing significant sentencing </a:t>
            </a:r>
            <a:r>
              <a:rPr lang="en-US" u="sng" dirty="0"/>
              <a:t>reforms</a:t>
            </a:r>
            <a:r>
              <a:rPr lang="en-US" dirty="0"/>
              <a:t>, such as:</a:t>
            </a:r>
          </a:p>
          <a:p>
            <a:pPr marL="0" indent="0">
              <a:buNone/>
            </a:pPr>
            <a:r>
              <a:rPr lang="en-US" dirty="0"/>
              <a:t> </a:t>
            </a:r>
          </a:p>
          <a:p>
            <a:r>
              <a:rPr lang="en-US" dirty="0"/>
              <a:t>- </a:t>
            </a:r>
            <a:r>
              <a:rPr lang="en-US" u="sng" dirty="0"/>
              <a:t>Reducing sentence lengths </a:t>
            </a:r>
            <a:r>
              <a:rPr lang="en-US" u="sng" dirty="0" smtClean="0"/>
              <a:t>overall</a:t>
            </a:r>
            <a:r>
              <a:rPr lang="en-US" dirty="0" smtClean="0"/>
              <a:t>; fair </a:t>
            </a:r>
            <a:r>
              <a:rPr lang="en-US" dirty="0"/>
              <a:t>and proportionate </a:t>
            </a:r>
            <a:r>
              <a:rPr lang="en-US" dirty="0"/>
              <a:t> </a:t>
            </a:r>
            <a:r>
              <a:rPr lang="en-US" dirty="0" smtClean="0"/>
              <a:t>   </a:t>
            </a:r>
          </a:p>
          <a:p>
            <a:pPr marL="0" indent="0">
              <a:buNone/>
            </a:pPr>
            <a:r>
              <a:rPr lang="en-US" dirty="0"/>
              <a:t> </a:t>
            </a:r>
            <a:r>
              <a:rPr lang="en-US" dirty="0" smtClean="0"/>
              <a:t>      to </a:t>
            </a:r>
            <a:r>
              <a:rPr lang="en-US" dirty="0"/>
              <a:t>the </a:t>
            </a:r>
            <a:r>
              <a:rPr lang="en-US" dirty="0" smtClean="0"/>
              <a:t>offense </a:t>
            </a:r>
            <a:r>
              <a:rPr lang="en-US" sz="1900" i="1" dirty="0" smtClean="0"/>
              <a:t>(including reclassifying </a:t>
            </a:r>
            <a:r>
              <a:rPr lang="en-US" sz="1900" i="1" dirty="0"/>
              <a:t>some drug and </a:t>
            </a:r>
            <a:r>
              <a:rPr lang="en-US" sz="1900" i="1" dirty="0"/>
              <a:t> </a:t>
            </a:r>
            <a:endParaRPr lang="en-US" sz="1900" i="1" dirty="0" smtClean="0"/>
          </a:p>
          <a:p>
            <a:pPr marL="0" indent="0">
              <a:buNone/>
            </a:pPr>
            <a:r>
              <a:rPr lang="en-US" sz="1900" i="1" dirty="0" smtClean="0"/>
              <a:t>       other </a:t>
            </a:r>
            <a:r>
              <a:rPr lang="en-US" sz="1900" i="1" dirty="0"/>
              <a:t>crimes and </a:t>
            </a:r>
            <a:r>
              <a:rPr lang="en-US" sz="1900" i="1" dirty="0" smtClean="0"/>
              <a:t>eliminating mandatory minimums)</a:t>
            </a:r>
            <a:r>
              <a:rPr lang="en-US" dirty="0" smtClean="0"/>
              <a:t>;</a:t>
            </a:r>
            <a:endParaRPr lang="en-US" dirty="0"/>
          </a:p>
          <a:p>
            <a:pPr marL="0" indent="0">
              <a:buNone/>
            </a:pPr>
            <a:r>
              <a:rPr lang="en-US" dirty="0"/>
              <a:t> </a:t>
            </a:r>
          </a:p>
          <a:p>
            <a:r>
              <a:rPr lang="en-US" dirty="0"/>
              <a:t>- </a:t>
            </a:r>
            <a:r>
              <a:rPr lang="en-US" u="sng" dirty="0"/>
              <a:t>Eliminating or reforming habitual offender laws</a:t>
            </a:r>
            <a:r>
              <a:rPr lang="en-US" dirty="0" smtClean="0"/>
              <a:t>; and</a:t>
            </a:r>
            <a:endParaRPr lang="en-US" dirty="0"/>
          </a:p>
          <a:p>
            <a:endParaRPr lang="en-US" dirty="0"/>
          </a:p>
          <a:p>
            <a:r>
              <a:rPr lang="en-US" dirty="0"/>
              <a:t>- </a:t>
            </a:r>
            <a:r>
              <a:rPr lang="en-US" u="sng" dirty="0"/>
              <a:t>Prohibiting life sentences for all but the most serious</a:t>
            </a:r>
            <a:r>
              <a:rPr lang="en-US" dirty="0"/>
              <a:t> </a:t>
            </a:r>
            <a:r>
              <a:rPr lang="en-US" dirty="0"/>
              <a:t> </a:t>
            </a:r>
            <a:r>
              <a:rPr lang="en-US" dirty="0" smtClean="0"/>
              <a:t>     </a:t>
            </a:r>
          </a:p>
          <a:p>
            <a:pPr marL="0" indent="0">
              <a:buNone/>
            </a:pPr>
            <a:r>
              <a:rPr lang="en-US" dirty="0" smtClean="0"/>
              <a:t>       </a:t>
            </a:r>
            <a:r>
              <a:rPr lang="en-US" u="sng" dirty="0" smtClean="0"/>
              <a:t>crimes</a:t>
            </a:r>
            <a:r>
              <a:rPr lang="en-US" dirty="0"/>
              <a:t>.</a:t>
            </a:r>
          </a:p>
        </p:txBody>
      </p:sp>
    </p:spTree>
    <p:extLst>
      <p:ext uri="{BB962C8B-B14F-4D97-AF65-F5344CB8AC3E}">
        <p14:creationId xmlns:p14="http://schemas.microsoft.com/office/powerpoint/2010/main" val="1265936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Adobe Kaiti Std R" pitchFamily="18" charset="-128"/>
                <a:ea typeface="Adobe Kaiti Std R" pitchFamily="18" charset="-128"/>
              </a:rPr>
              <a:t>Abstract</a:t>
            </a:r>
            <a:endParaRPr lang="en-US"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77500" lnSpcReduction="20000"/>
          </a:bodyPr>
          <a:lstStyle/>
          <a:p>
            <a:r>
              <a:rPr lang="en-US" dirty="0">
                <a:ea typeface="Adobe Kaiti Std R" pitchFamily="18" charset="-128"/>
              </a:rPr>
              <a:t>Comparative review of international incarceration rates, focusing on the U.S. in relation to the rest of the world.   The U.S. has the highest incarceration rate in the world, and </a:t>
            </a:r>
            <a:r>
              <a:rPr lang="en-US" i="1" dirty="0">
                <a:ea typeface="Adobe Kaiti Std R" pitchFamily="18" charset="-128"/>
              </a:rPr>
              <a:t>prior to this year</a:t>
            </a:r>
            <a:r>
              <a:rPr lang="en-US" dirty="0">
                <a:ea typeface="Adobe Kaiti Std R" pitchFamily="18" charset="-128"/>
              </a:rPr>
              <a:t>, was incarcerating approximately 700 people per 100,000 citizens, which is at least five times higher than that of other countries (Prison Policy Initiative).  </a:t>
            </a:r>
            <a:endParaRPr lang="en-US" dirty="0" smtClean="0">
              <a:ea typeface="Adobe Kaiti Std R" pitchFamily="18" charset="-128"/>
            </a:endParaRPr>
          </a:p>
          <a:p>
            <a:endParaRPr lang="en-US" dirty="0" smtClean="0">
              <a:ea typeface="Adobe Kaiti Std R" pitchFamily="18" charset="-128"/>
            </a:endParaRPr>
          </a:p>
          <a:p>
            <a:r>
              <a:rPr lang="en-US" dirty="0" smtClean="0">
                <a:ea typeface="Adobe Kaiti Std R" pitchFamily="18" charset="-128"/>
              </a:rPr>
              <a:t>Various scholars continue </a:t>
            </a:r>
            <a:r>
              <a:rPr lang="en-US" dirty="0">
                <a:ea typeface="Adobe Kaiti Std R" pitchFamily="18" charset="-128"/>
              </a:rPr>
              <a:t>to research this issue, primarily because the ramifications are exhaustive and costly.  </a:t>
            </a:r>
            <a:endParaRPr lang="en-US" dirty="0" smtClean="0">
              <a:ea typeface="Adobe Kaiti Std R" pitchFamily="18" charset="-128"/>
            </a:endParaRPr>
          </a:p>
          <a:p>
            <a:endParaRPr lang="en-US" i="1" dirty="0">
              <a:ea typeface="Adobe Kaiti Std R" pitchFamily="18" charset="-128"/>
            </a:endParaRPr>
          </a:p>
          <a:p>
            <a:r>
              <a:rPr lang="en-US" b="1" i="1" dirty="0" smtClean="0">
                <a:ea typeface="Adobe Kaiti Std R" pitchFamily="18" charset="-128"/>
              </a:rPr>
              <a:t>Very Recent Update:</a:t>
            </a:r>
            <a:r>
              <a:rPr lang="en-US" i="1" dirty="0" smtClean="0">
                <a:ea typeface="Adobe Kaiti Std R" pitchFamily="18" charset="-128"/>
              </a:rPr>
              <a:t>  Although </a:t>
            </a:r>
            <a:r>
              <a:rPr lang="en-US" i="1" dirty="0">
                <a:ea typeface="Adobe Kaiti Std R" pitchFamily="18" charset="-128"/>
              </a:rPr>
              <a:t>the overall numbers remain high, and we still hold the position of ‘highest incarceration rates’, this past year showed a noteworthy decline.</a:t>
            </a:r>
            <a:endParaRPr lang="en-US" dirty="0">
              <a:ea typeface="Adobe Kaiti Std R" pitchFamily="18" charset="-128"/>
            </a:endParaRPr>
          </a:p>
          <a:p>
            <a:pPr marL="0" indent="0">
              <a:buNone/>
            </a:pPr>
            <a:endParaRPr lang="en-US" dirty="0"/>
          </a:p>
          <a:p>
            <a:r>
              <a:rPr lang="en-US" dirty="0"/>
              <a:t>This review discloses these and other related findings, and more importantly, </a:t>
            </a:r>
            <a:r>
              <a:rPr lang="en-US" dirty="0" smtClean="0"/>
              <a:t>what the recommendations are which address the issue of decreasing the U.S. rate. </a:t>
            </a:r>
            <a:endParaRPr lang="en-US" dirty="0"/>
          </a:p>
        </p:txBody>
      </p:sp>
    </p:spTree>
    <p:extLst>
      <p:ext uri="{BB962C8B-B14F-4D97-AF65-F5344CB8AC3E}">
        <p14:creationId xmlns:p14="http://schemas.microsoft.com/office/powerpoint/2010/main" val="2872337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a:effectLst/>
              </a:rPr>
              <a:t>(2.) Reduce length of stay in the system</a:t>
            </a:r>
            <a:r>
              <a:rPr lang="en-US" sz="2800" i="1" dirty="0" smtClean="0">
                <a:effectLst/>
              </a:rPr>
              <a:t>. </a:t>
            </a:r>
            <a:r>
              <a:rPr lang="en-US" sz="2000" i="1" dirty="0" smtClean="0">
                <a:effectLst/>
              </a:rPr>
              <a:t>(Cont’d)</a:t>
            </a:r>
            <a:endParaRPr lang="en-US" sz="2000" dirty="0"/>
          </a:p>
        </p:txBody>
      </p:sp>
      <p:sp>
        <p:nvSpPr>
          <p:cNvPr id="3" name="Content Placeholder 2"/>
          <p:cNvSpPr>
            <a:spLocks noGrp="1"/>
          </p:cNvSpPr>
          <p:nvPr>
            <p:ph idx="1"/>
          </p:nvPr>
        </p:nvSpPr>
        <p:spPr/>
        <p:txBody>
          <a:bodyPr>
            <a:normAutofit/>
          </a:bodyPr>
          <a:lstStyle/>
          <a:p>
            <a:r>
              <a:rPr lang="en-US" b="1" dirty="0" smtClean="0"/>
              <a:t>b</a:t>
            </a:r>
            <a:r>
              <a:rPr lang="en-US" b="1" dirty="0"/>
              <a:t>.</a:t>
            </a:r>
            <a:r>
              <a:rPr lang="en-US" dirty="0"/>
              <a:t> </a:t>
            </a:r>
            <a:r>
              <a:rPr lang="en-US" u="sng" dirty="0"/>
              <a:t>Increase eligibility for earned discharge from probation and parole, as well as work </a:t>
            </a:r>
            <a:r>
              <a:rPr lang="en-US" u="sng" dirty="0" smtClean="0"/>
              <a:t>and education release</a:t>
            </a:r>
            <a:r>
              <a:rPr lang="en-US" dirty="0" smtClean="0"/>
              <a:t>.  Those who fare well under </a:t>
            </a:r>
            <a:r>
              <a:rPr lang="en-US" dirty="0"/>
              <a:t>supervision can be released </a:t>
            </a:r>
            <a:r>
              <a:rPr lang="en-US" dirty="0" smtClean="0"/>
              <a:t>and </a:t>
            </a:r>
            <a:r>
              <a:rPr lang="en-US" dirty="0"/>
              <a:t>move forward with their lives.</a:t>
            </a:r>
          </a:p>
          <a:p>
            <a:endParaRPr lang="en-US" dirty="0" smtClean="0"/>
          </a:p>
          <a:p>
            <a:endParaRPr lang="en-US" dirty="0"/>
          </a:p>
          <a:p>
            <a:r>
              <a:rPr lang="en-US" b="1" dirty="0"/>
              <a:t>c.</a:t>
            </a:r>
            <a:r>
              <a:rPr lang="en-US" dirty="0"/>
              <a:t> </a:t>
            </a:r>
            <a:r>
              <a:rPr lang="en-US" u="sng" dirty="0"/>
              <a:t>Develop mechanisms for back-end release from jail and prison</a:t>
            </a:r>
            <a:r>
              <a:rPr lang="en-US" dirty="0"/>
              <a:t>, including earned eligibility </a:t>
            </a:r>
            <a:r>
              <a:rPr lang="en-US" dirty="0" smtClean="0"/>
              <a:t>for good </a:t>
            </a:r>
            <a:r>
              <a:rPr lang="en-US" dirty="0"/>
              <a:t>time, merit time programs, and increased eligibility for parole in states that </a:t>
            </a:r>
            <a:r>
              <a:rPr lang="en-US" dirty="0" smtClean="0"/>
              <a:t>use it.  </a:t>
            </a:r>
            <a:r>
              <a:rPr lang="en-US" sz="1200" i="1" dirty="0" smtClean="0"/>
              <a:t>(</a:t>
            </a:r>
            <a:r>
              <a:rPr lang="en-US" sz="1200" i="1" dirty="0"/>
              <a:t>Ending Mass Incarceration)</a:t>
            </a:r>
            <a:endParaRPr lang="en-US" sz="1200" dirty="0"/>
          </a:p>
        </p:txBody>
      </p:sp>
    </p:spTree>
    <p:extLst>
      <p:ext uri="{BB962C8B-B14F-4D97-AF65-F5344CB8AC3E}">
        <p14:creationId xmlns:p14="http://schemas.microsoft.com/office/powerpoint/2010/main" val="1511957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Kaiti Std R" pitchFamily="18" charset="-128"/>
                <a:ea typeface="Adobe Kaiti Std R" pitchFamily="18" charset="-128"/>
              </a:rPr>
              <a:t>Thank you!</a:t>
            </a:r>
            <a:endParaRPr lang="en-US"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a:bodyPr>
          <a:lstStyle/>
          <a:p>
            <a:endParaRPr lang="en-US" dirty="0" smtClean="0"/>
          </a:p>
          <a:p>
            <a:pPr marL="0" indent="0">
              <a:buNone/>
            </a:pPr>
            <a:endParaRPr lang="en-US" dirty="0" smtClean="0"/>
          </a:p>
          <a:p>
            <a:r>
              <a:rPr lang="en-US" sz="3600" i="1" dirty="0" smtClean="0">
                <a:ea typeface="Adobe Kaiti Std R" pitchFamily="18" charset="-128"/>
              </a:rPr>
              <a:t>Louisiana </a:t>
            </a:r>
            <a:r>
              <a:rPr lang="en-US" sz="3600" i="1" dirty="0">
                <a:ea typeface="Adobe Kaiti Std R" pitchFamily="18" charset="-128"/>
              </a:rPr>
              <a:t>is the world’s prison capital. The state imprisons more of its people, per head, than any of its U.S. counterparts. First among Americans means first in the world. </a:t>
            </a:r>
          </a:p>
          <a:p>
            <a:pPr marL="0" indent="0">
              <a:buNone/>
            </a:pPr>
            <a:r>
              <a:rPr lang="en-US" dirty="0" smtClean="0"/>
              <a:t>        —</a:t>
            </a:r>
            <a:r>
              <a:rPr lang="en-US" dirty="0"/>
              <a:t>Cindy Chang, </a:t>
            </a:r>
            <a:r>
              <a:rPr lang="en-US" i="1" dirty="0"/>
              <a:t>The Times-Picayune</a:t>
            </a:r>
            <a:r>
              <a:rPr lang="en-US" dirty="0"/>
              <a:t>, May 13, 2012</a:t>
            </a:r>
          </a:p>
          <a:p>
            <a:endParaRPr lang="en-US" dirty="0"/>
          </a:p>
        </p:txBody>
      </p:sp>
    </p:spTree>
    <p:extLst>
      <p:ext uri="{BB962C8B-B14F-4D97-AF65-F5344CB8AC3E}">
        <p14:creationId xmlns:p14="http://schemas.microsoft.com/office/powerpoint/2010/main" val="164232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Adobe Kaiti Std R" pitchFamily="18" charset="-128"/>
                <a:ea typeface="Adobe Kaiti Std R" pitchFamily="18" charset="-128"/>
              </a:rPr>
              <a:t>Introduction</a:t>
            </a:r>
            <a:endParaRPr lang="en-US"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85000" lnSpcReduction="20000"/>
          </a:bodyPr>
          <a:lstStyle/>
          <a:p>
            <a:pPr lvl="0"/>
            <a:r>
              <a:rPr lang="en-US" dirty="0"/>
              <a:t>In the past year, as of September 2014, the U.S. federal prison population fell by roughly 4,800, the first time in decades the number has gone down </a:t>
            </a:r>
            <a:r>
              <a:rPr lang="en-US" i="1" dirty="0"/>
              <a:t>(Chappell, 2014).</a:t>
            </a:r>
            <a:r>
              <a:rPr lang="en-US" dirty="0"/>
              <a:t>  </a:t>
            </a:r>
          </a:p>
          <a:p>
            <a:endParaRPr lang="en-US" dirty="0"/>
          </a:p>
          <a:p>
            <a:pPr lvl="0"/>
            <a:r>
              <a:rPr lang="en-US" dirty="0"/>
              <a:t>"Historic" progress, for the U.S.  in reducing both its crime and its incarceration rates. </a:t>
            </a:r>
            <a:r>
              <a:rPr lang="en-US" i="1" dirty="0"/>
              <a:t>(Ibid)</a:t>
            </a:r>
            <a:endParaRPr lang="en-US" dirty="0"/>
          </a:p>
          <a:p>
            <a:pPr marL="0" indent="0">
              <a:buNone/>
            </a:pPr>
            <a:r>
              <a:rPr lang="en-US" dirty="0"/>
              <a:t> </a:t>
            </a:r>
          </a:p>
          <a:p>
            <a:pPr lvl="0"/>
            <a:r>
              <a:rPr lang="en-US" dirty="0"/>
              <a:t>Numbers reflect a reversal from predictions as recently as November 2013, when the federal prison population was projected to stay level in 2014, with nearly 219,300 inmates.  Not only did the raw number fall, but so also did the incarceration rate per 100,000 Americans. </a:t>
            </a:r>
            <a:r>
              <a:rPr lang="en-US" i="1" dirty="0"/>
              <a:t>(Ibid)</a:t>
            </a:r>
            <a:endParaRPr lang="en-US" dirty="0"/>
          </a:p>
          <a:p>
            <a:pPr marL="0" indent="0">
              <a:buNone/>
            </a:pPr>
            <a:r>
              <a:rPr lang="en-US" dirty="0"/>
              <a:t> </a:t>
            </a:r>
          </a:p>
          <a:p>
            <a:r>
              <a:rPr lang="en-US" dirty="0"/>
              <a:t>In an approximate five-year span, at both the state and federal levels, the overall crime rate and overall incarceration rates fell by around 10 percent. </a:t>
            </a:r>
            <a:r>
              <a:rPr lang="en-US" i="1" dirty="0"/>
              <a:t>(Has not occurred in 40 years.) (Ibid)</a:t>
            </a:r>
            <a:endParaRPr lang="en-US" dirty="0"/>
          </a:p>
        </p:txBody>
      </p:sp>
    </p:spTree>
    <p:extLst>
      <p:ext uri="{BB962C8B-B14F-4D97-AF65-F5344CB8AC3E}">
        <p14:creationId xmlns:p14="http://schemas.microsoft.com/office/powerpoint/2010/main" val="257628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Adobe Kaiti Std R" pitchFamily="18" charset="-128"/>
                <a:ea typeface="Adobe Kaiti Std R" pitchFamily="18" charset="-128"/>
              </a:rPr>
              <a:t>Introduction </a:t>
            </a:r>
            <a:r>
              <a:rPr lang="en-US" sz="2000" b="1" dirty="0" smtClean="0">
                <a:effectLst/>
                <a:latin typeface="Adobe Kaiti Std R" pitchFamily="18" charset="-128"/>
                <a:ea typeface="Adobe Kaiti Std R" pitchFamily="18" charset="-128"/>
              </a:rPr>
              <a:t>continued</a:t>
            </a:r>
            <a:endParaRPr lang="en-US" sz="20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normAutofit fontScale="92500" lnSpcReduction="20000"/>
          </a:bodyPr>
          <a:lstStyle/>
          <a:p>
            <a:pPr lvl="0"/>
            <a:r>
              <a:rPr lang="en-US" dirty="0"/>
              <a:t>Last year (2013 – 2014), the rate was down to 478 per 100,000 </a:t>
            </a:r>
            <a:r>
              <a:rPr lang="en-US" i="1" dirty="0"/>
              <a:t>(Bureau of Justice Statistics) </a:t>
            </a:r>
            <a:r>
              <a:rPr lang="en-US" dirty="0"/>
              <a:t>from its usual rate of around 700 per 100,000</a:t>
            </a:r>
            <a:r>
              <a:rPr lang="en-US" i="1" dirty="0"/>
              <a:t>.</a:t>
            </a:r>
            <a:endParaRPr lang="en-US" dirty="0"/>
          </a:p>
          <a:p>
            <a:endParaRPr lang="en-US" dirty="0"/>
          </a:p>
          <a:p>
            <a:pPr lvl="0"/>
            <a:r>
              <a:rPr lang="en-US" dirty="0"/>
              <a:t>While crime rates have fallen in the past twenty years, it is not attributed to stricter sentences and high incarceration rates, but rather to a commitment to prison population reduction; states involved had also witnessed a reduction in their crime </a:t>
            </a:r>
            <a:r>
              <a:rPr lang="en-US" i="1" dirty="0"/>
              <a:t>(Pew Charitable Trusts)</a:t>
            </a:r>
            <a:r>
              <a:rPr lang="en-US" dirty="0"/>
              <a:t>.</a:t>
            </a:r>
          </a:p>
          <a:p>
            <a:pPr marL="0" indent="0">
              <a:buNone/>
            </a:pPr>
            <a:r>
              <a:rPr lang="en-US" dirty="0"/>
              <a:t> </a:t>
            </a:r>
          </a:p>
          <a:p>
            <a:pPr lvl="0"/>
            <a:r>
              <a:rPr lang="en-US" dirty="0"/>
              <a:t>West Virginia, the state with the largest increase in its incarceration rate, also experienced an increased crime rate </a:t>
            </a:r>
            <a:r>
              <a:rPr lang="en-US" i="1" dirty="0"/>
              <a:t>(Chappell, 2014)</a:t>
            </a:r>
            <a:r>
              <a:rPr lang="en-US" dirty="0"/>
              <a:t>.</a:t>
            </a:r>
          </a:p>
          <a:p>
            <a:endParaRPr lang="en-US" dirty="0"/>
          </a:p>
          <a:p>
            <a:r>
              <a:rPr lang="en-US" dirty="0"/>
              <a:t>New data suggest the trend will continue </a:t>
            </a:r>
            <a:r>
              <a:rPr lang="en-US" i="1" dirty="0"/>
              <a:t>(Chappell, 2014)</a:t>
            </a:r>
            <a:r>
              <a:rPr lang="en-US" dirty="0"/>
              <a:t>.</a:t>
            </a:r>
            <a:endParaRPr lang="en-US" dirty="0"/>
          </a:p>
        </p:txBody>
      </p:sp>
    </p:spTree>
    <p:extLst>
      <p:ext uri="{BB962C8B-B14F-4D97-AF65-F5344CB8AC3E}">
        <p14:creationId xmlns:p14="http://schemas.microsoft.com/office/powerpoint/2010/main" val="1772415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latin typeface="Adobe Kaiti Std R" pitchFamily="18" charset="-128"/>
                <a:ea typeface="Adobe Kaiti Std R" pitchFamily="18" charset="-128"/>
              </a:rPr>
              <a:t>Findings </a:t>
            </a:r>
            <a:r>
              <a:rPr lang="en-US" sz="3200" b="1" i="1" dirty="0">
                <a:effectLst/>
                <a:latin typeface="Adobe Kaiti Std R" pitchFamily="18" charset="-128"/>
                <a:ea typeface="Adobe Kaiti Std R" pitchFamily="18" charset="-128"/>
              </a:rPr>
              <a:t>(prior to these most recent ones reporting a decline)</a:t>
            </a:r>
            <a:endParaRPr lang="en-US" sz="3200" dirty="0">
              <a:latin typeface="Adobe Kaiti Std R" pitchFamily="18" charset="-128"/>
              <a:ea typeface="Adobe Kaiti Std R" pitchFamily="18" charset="-128"/>
            </a:endParaRPr>
          </a:p>
        </p:txBody>
      </p:sp>
      <p:sp>
        <p:nvSpPr>
          <p:cNvPr id="3" name="Content Placeholder 2"/>
          <p:cNvSpPr>
            <a:spLocks noGrp="1"/>
          </p:cNvSpPr>
          <p:nvPr>
            <p:ph idx="1"/>
          </p:nvPr>
        </p:nvSpPr>
        <p:spPr/>
        <p:txBody>
          <a:bodyPr/>
          <a:lstStyle/>
          <a:p>
            <a:pPr lvl="0"/>
            <a:r>
              <a:rPr lang="en-US" dirty="0"/>
              <a:t>The American penal system for the last forty years (prior to this past year’s decline) dominated by relentless growth </a:t>
            </a:r>
            <a:r>
              <a:rPr lang="en-US" i="1" dirty="0"/>
              <a:t>(Ending Mass Incarceration)</a:t>
            </a:r>
            <a:r>
              <a:rPr lang="en-US" dirty="0"/>
              <a:t>.</a:t>
            </a:r>
          </a:p>
          <a:p>
            <a:r>
              <a:rPr lang="en-US" dirty="0"/>
              <a:t> </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219200" y="2895600"/>
            <a:ext cx="6400800" cy="3810000"/>
          </a:xfrm>
          <a:prstGeom prst="rect">
            <a:avLst/>
          </a:prstGeom>
        </p:spPr>
      </p:pic>
    </p:spTree>
    <p:extLst>
      <p:ext uri="{BB962C8B-B14F-4D97-AF65-F5344CB8AC3E}">
        <p14:creationId xmlns:p14="http://schemas.microsoft.com/office/powerpoint/2010/main" val="2610150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Adobe Kaiti Std R" pitchFamily="18" charset="-128"/>
                <a:ea typeface="Adobe Kaiti Std R" pitchFamily="18" charset="-128"/>
              </a:rPr>
              <a:t>Findings </a:t>
            </a:r>
            <a:r>
              <a:rPr lang="en-US" sz="2400" b="1" dirty="0" smtClean="0">
                <a:effectLst/>
                <a:latin typeface="Adobe Kaiti Std R" pitchFamily="18" charset="-128"/>
                <a:ea typeface="Adobe Kaiti Std R" pitchFamily="18" charset="-128"/>
              </a:rPr>
              <a:t>continued</a:t>
            </a:r>
            <a:endParaRPr lang="en-US" sz="2400" dirty="0">
              <a:latin typeface="Adobe Kaiti Std R" pitchFamily="18" charset="-128"/>
              <a:ea typeface="Adobe Kaiti Std R" pitchFamily="18" charset="-128"/>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15584" y="1600200"/>
            <a:ext cx="5912831" cy="4525963"/>
          </a:xfrm>
          <a:prstGeom prst="rect">
            <a:avLst/>
          </a:prstGeom>
        </p:spPr>
      </p:pic>
    </p:spTree>
    <p:extLst>
      <p:ext uri="{BB962C8B-B14F-4D97-AF65-F5344CB8AC3E}">
        <p14:creationId xmlns:p14="http://schemas.microsoft.com/office/powerpoint/2010/main" val="213720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Growth </a:t>
            </a:r>
            <a:r>
              <a:rPr lang="en-US" dirty="0"/>
              <a:t>of correctional </a:t>
            </a:r>
            <a:r>
              <a:rPr lang="en-US" dirty="0" smtClean="0"/>
              <a:t>control:   ‘Deliberate’ </a:t>
            </a:r>
            <a:r>
              <a:rPr lang="en-US" dirty="0"/>
              <a:t>policy </a:t>
            </a:r>
            <a:r>
              <a:rPr lang="en-US" dirty="0" smtClean="0"/>
              <a:t>choices imposing intentionally </a:t>
            </a:r>
            <a:r>
              <a:rPr lang="en-US" dirty="0"/>
              <a:t>punitive sentences that </a:t>
            </a:r>
            <a:r>
              <a:rPr lang="en-US" dirty="0" smtClean="0"/>
              <a:t>send more people to prison and keep them there longer. </a:t>
            </a:r>
            <a:r>
              <a:rPr lang="en-US" b="1" i="1" dirty="0" smtClean="0"/>
              <a:t>See </a:t>
            </a:r>
            <a:r>
              <a:rPr lang="en-US" b="1" i="1" dirty="0"/>
              <a:t>Table 1.</a:t>
            </a:r>
            <a:r>
              <a:rPr lang="en-US" dirty="0"/>
              <a:t> </a:t>
            </a:r>
          </a:p>
          <a:p>
            <a:pPr marL="0" indent="0">
              <a:buNone/>
            </a:pPr>
            <a:r>
              <a:rPr lang="en-US" dirty="0"/>
              <a:t> </a:t>
            </a:r>
          </a:p>
          <a:p>
            <a:r>
              <a:rPr lang="en-US" b="1" u="sng" dirty="0"/>
              <a:t>Table 1: Changes in Correctional Populations 1980-2011</a:t>
            </a:r>
            <a:endParaRPr lang="en-US" dirty="0"/>
          </a:p>
          <a:p>
            <a:pPr marL="0" indent="0">
              <a:buNone/>
            </a:pPr>
            <a:r>
              <a:rPr lang="en-US" b="1" dirty="0"/>
              <a:t> </a:t>
            </a:r>
            <a:endParaRPr lang="en-US" dirty="0"/>
          </a:p>
          <a:p>
            <a:r>
              <a:rPr lang="en-US" b="1" dirty="0"/>
              <a:t>Population                       1980                      2011                      </a:t>
            </a:r>
            <a:r>
              <a:rPr lang="en-US" b="1" dirty="0" smtClean="0"/>
              <a:t>        % </a:t>
            </a:r>
            <a:r>
              <a:rPr lang="en-US" b="1" dirty="0"/>
              <a:t>Increase</a:t>
            </a:r>
            <a:endParaRPr lang="en-US" dirty="0"/>
          </a:p>
          <a:p>
            <a:r>
              <a:rPr lang="en-US" dirty="0"/>
              <a:t>Prisons                          319,598                  1,504,150                       371%</a:t>
            </a:r>
          </a:p>
          <a:p>
            <a:r>
              <a:rPr lang="en-US" dirty="0"/>
              <a:t>Probation                   1,118,097                  3,971,319                      </a:t>
            </a:r>
            <a:r>
              <a:rPr lang="en-US" dirty="0" smtClean="0"/>
              <a:t> 255</a:t>
            </a:r>
            <a:r>
              <a:rPr lang="en-US" dirty="0"/>
              <a:t>%</a:t>
            </a:r>
          </a:p>
          <a:p>
            <a:r>
              <a:rPr lang="en-US" dirty="0"/>
              <a:t>Parole                           </a:t>
            </a:r>
            <a:r>
              <a:rPr lang="en-US" dirty="0" smtClean="0"/>
              <a:t> 220,438                      853,852                       </a:t>
            </a:r>
            <a:r>
              <a:rPr lang="en-US" dirty="0"/>
              <a:t>287%</a:t>
            </a:r>
          </a:p>
          <a:p>
            <a:r>
              <a:rPr lang="en-US" dirty="0"/>
              <a:t>Jails                              </a:t>
            </a:r>
            <a:r>
              <a:rPr lang="en-US" dirty="0" smtClean="0"/>
              <a:t>  182,288                      735,601                       </a:t>
            </a:r>
            <a:r>
              <a:rPr lang="en-US" dirty="0"/>
              <a:t>304%</a:t>
            </a:r>
          </a:p>
          <a:p>
            <a:r>
              <a:rPr lang="en-US" dirty="0"/>
              <a:t>Total                          </a:t>
            </a:r>
            <a:r>
              <a:rPr lang="en-US" dirty="0" smtClean="0"/>
              <a:t>  1,840,421                  </a:t>
            </a:r>
            <a:r>
              <a:rPr lang="en-US" dirty="0"/>
              <a:t>6,977,700                       279%</a:t>
            </a:r>
          </a:p>
          <a:p>
            <a:pPr marL="0" indent="0">
              <a:buNone/>
            </a:pPr>
            <a:r>
              <a:rPr lang="en-US" dirty="0"/>
              <a:t> </a:t>
            </a:r>
          </a:p>
          <a:p>
            <a:r>
              <a:rPr lang="en-US" b="1" dirty="0"/>
              <a:t>U.S. Population (millions) 227                        311                          </a:t>
            </a:r>
            <a:r>
              <a:rPr lang="en-US" b="1" dirty="0" smtClean="0"/>
              <a:t> 37</a:t>
            </a:r>
            <a:r>
              <a:rPr lang="en-US" b="1" dirty="0"/>
              <a:t>%</a:t>
            </a:r>
            <a:endParaRPr lang="en-US" dirty="0"/>
          </a:p>
          <a:p>
            <a:pPr marL="0" indent="0">
              <a:buNone/>
            </a:pPr>
            <a:r>
              <a:rPr lang="en-US" sz="1300" i="1" dirty="0" smtClean="0"/>
              <a:t>            (</a:t>
            </a:r>
            <a:r>
              <a:rPr lang="en-US" sz="1300" i="1" dirty="0"/>
              <a:t>Ending Mass Incarceration - Bureau of Justice Statistics)</a:t>
            </a:r>
            <a:endParaRPr lang="en-US" sz="1300" dirty="0"/>
          </a:p>
          <a:p>
            <a:endParaRPr lang="en-US" dirty="0"/>
          </a:p>
        </p:txBody>
      </p:sp>
    </p:spTree>
    <p:extLst>
      <p:ext uri="{BB962C8B-B14F-4D97-AF65-F5344CB8AC3E}">
        <p14:creationId xmlns:p14="http://schemas.microsoft.com/office/powerpoint/2010/main" val="40259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effectLst/>
                <a:latin typeface="Adobe Kaiti Std R" pitchFamily="18" charset="-128"/>
                <a:ea typeface="Adobe Kaiti Std R" pitchFamily="18" charset="-128"/>
              </a:rPr>
              <a:t>What our numbers looked like through to early 2013</a:t>
            </a:r>
            <a:endParaRPr lang="en-US" sz="3200" dirty="0">
              <a:latin typeface="Adobe Kaiti Std R" pitchFamily="18" charset="-128"/>
              <a:ea typeface="Adobe Kaiti Std R" pitchFamily="18" charset="-128"/>
            </a:endParaRPr>
          </a:p>
        </p:txBody>
      </p:sp>
      <p:pic>
        <p:nvPicPr>
          <p:cNvPr id="4" name="Picture 2" descr="C:\Users\pikegwuo\Desktop\US prison population. 1925_2013 for web.www.sentencing project.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1600200"/>
            <a:ext cx="754380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64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effectLst/>
                <a:latin typeface="Adobe Kaiti Std R" pitchFamily="18" charset="-128"/>
                <a:ea typeface="Adobe Kaiti Std R" pitchFamily="18" charset="-128"/>
              </a:rPr>
              <a:t>Our Place on the World Stage</a:t>
            </a:r>
            <a:endParaRPr lang="en-US" sz="3600"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0"/>
            <a:ext cx="9143999" cy="564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914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219</TotalTime>
  <Words>1148</Words>
  <Application>Microsoft Office PowerPoint</Application>
  <PresentationFormat>On-screen Show (4:3)</PresentationFormat>
  <Paragraphs>147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Decatur</vt:lpstr>
      <vt:lpstr>Mass Incarceration:  How U.S. Incarceration Rates Fare with the rest of the World and How to Decrease our Numbers.</vt:lpstr>
      <vt:lpstr>Abstract</vt:lpstr>
      <vt:lpstr>Introduction</vt:lpstr>
      <vt:lpstr>Introduction continued</vt:lpstr>
      <vt:lpstr>Findings (prior to these most recent ones reporting a decline)</vt:lpstr>
      <vt:lpstr>Findings continued</vt:lpstr>
      <vt:lpstr>PowerPoint Presentation</vt:lpstr>
      <vt:lpstr>What our numbers looked like through to early 2013</vt:lpstr>
      <vt:lpstr>Our Place on the World Stage</vt:lpstr>
      <vt:lpstr>Our Place on the World Stage (Continued)</vt:lpstr>
      <vt:lpstr>Our Place on the World Stage (Continued)</vt:lpstr>
      <vt:lpstr>Our Place on the World Stage (Continued)</vt:lpstr>
      <vt:lpstr>Why?</vt:lpstr>
      <vt:lpstr>Why? (continued)</vt:lpstr>
      <vt:lpstr>Impact of Incarceration Compared to Other Interventions</vt:lpstr>
      <vt:lpstr>Recommendations</vt:lpstr>
      <vt:lpstr>(1.) Reduce admissions to prison for new convictions and re-entry into the system.</vt:lpstr>
      <vt:lpstr>(1.) Reduce admissions to prison for new convictions and re-entry into the system. (Cont’d)</vt:lpstr>
      <vt:lpstr>(2.) Reduce length of stay in the system.</vt:lpstr>
      <vt:lpstr>(2.) Reduce length of stay in the system. (Cont’d)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juser</dc:creator>
  <cp:lastModifiedBy>juser</cp:lastModifiedBy>
  <cp:revision>38</cp:revision>
  <dcterms:created xsi:type="dcterms:W3CDTF">2014-11-07T01:31:54Z</dcterms:created>
  <dcterms:modified xsi:type="dcterms:W3CDTF">2014-11-07T05:11:04Z</dcterms:modified>
</cp:coreProperties>
</file>