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59" r:id="rId4"/>
    <p:sldId id="266" r:id="rId5"/>
    <p:sldId id="278" r:id="rId6"/>
    <p:sldId id="267" r:id="rId7"/>
    <p:sldId id="260" r:id="rId8"/>
    <p:sldId id="262" r:id="rId9"/>
    <p:sldId id="264" r:id="rId10"/>
    <p:sldId id="265" r:id="rId11"/>
    <p:sldId id="263" r:id="rId12"/>
    <p:sldId id="268" r:id="rId13"/>
    <p:sldId id="269" r:id="rId14"/>
    <p:sldId id="270" r:id="rId15"/>
    <p:sldId id="273" r:id="rId16"/>
    <p:sldId id="271" r:id="rId17"/>
    <p:sldId id="272"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522"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D9E106-961A-47A8-9F68-EA2DC15D836F}"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6A697-6B7F-471E-AC1F-06CDA7741B88}"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D9E106-961A-47A8-9F68-EA2DC15D836F}"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6A697-6B7F-471E-AC1F-06CDA7741B8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D9E106-961A-47A8-9F68-EA2DC15D836F}"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6A697-6B7F-471E-AC1F-06CDA7741B8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D9E106-961A-47A8-9F68-EA2DC15D836F}"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6A697-6B7F-471E-AC1F-06CDA7741B8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D9E106-961A-47A8-9F68-EA2DC15D836F}"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6A697-6B7F-471E-AC1F-06CDA7741B8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ED9E106-961A-47A8-9F68-EA2DC15D836F}"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76A697-6B7F-471E-AC1F-06CDA7741B8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D9E106-961A-47A8-9F68-EA2DC15D836F}" type="datetimeFigureOut">
              <a:rPr lang="en-US" smtClean="0"/>
              <a:t>11/7/2013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76A697-6B7F-471E-AC1F-06CDA7741B8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ED9E106-961A-47A8-9F68-EA2DC15D836F}" type="datetimeFigureOut">
              <a:rPr lang="en-US" smtClean="0"/>
              <a:t>11/7/2013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76A697-6B7F-471E-AC1F-06CDA7741B8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9E106-961A-47A8-9F68-EA2DC15D836F}" type="datetimeFigureOut">
              <a:rPr lang="en-US" smtClean="0"/>
              <a:t>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76A697-6B7F-471E-AC1F-06CDA7741B8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D9E106-961A-47A8-9F68-EA2DC15D836F}"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76A697-6B7F-471E-AC1F-06CDA7741B8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D9E106-961A-47A8-9F68-EA2DC15D836F}"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76A697-6B7F-471E-AC1F-06CDA7741B88}"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ED9E106-961A-47A8-9F68-EA2DC15D836F}" type="datetimeFigureOut">
              <a:rPr lang="en-US" smtClean="0"/>
              <a:t>11/7/2013</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E76A697-6B7F-471E-AC1F-06CDA7741B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ensus.gov/2010census/news/press-kits/redistricting.html" TargetMode="External"/><Relationship Id="rId2" Type="http://schemas.openxmlformats.org/officeDocument/2006/relationships/hyperlink" Target="http://www.census.gov/prod/cen2010/briefs/c2010br-02.pdf" TargetMode="External"/><Relationship Id="rId1" Type="http://schemas.openxmlformats.org/officeDocument/2006/relationships/slideLayout" Target="../slideLayouts/slideLayout2.xml"/><Relationship Id="rId4" Type="http://schemas.openxmlformats.org/officeDocument/2006/relationships/hyperlink" Target="http://factfinder2.census.gov/bkmk/table/1.0/en/ACS/10_1YR/B24010D"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3794" y="4724399"/>
            <a:ext cx="5917606" cy="1210265"/>
          </a:xfrm>
        </p:spPr>
        <p:txBody>
          <a:bodyPr>
            <a:normAutofit fontScale="70000" lnSpcReduction="20000"/>
          </a:bodyPr>
          <a:lstStyle/>
          <a:p>
            <a:r>
              <a:rPr lang="en-US" dirty="0" smtClean="0"/>
              <a:t>By</a:t>
            </a:r>
          </a:p>
          <a:p>
            <a:r>
              <a:rPr lang="en-US" sz="4000" dirty="0" smtClean="0"/>
              <a:t>Emran Wasim </a:t>
            </a:r>
            <a:r>
              <a:rPr lang="en-US" sz="4000" dirty="0" smtClean="0"/>
              <a:t>Khan</a:t>
            </a:r>
            <a:endParaRPr lang="en-US" sz="4000" dirty="0"/>
          </a:p>
          <a:p>
            <a:r>
              <a:rPr lang="en-US" sz="3800" dirty="0" smtClean="0"/>
              <a:t>Clayton State University</a:t>
            </a:r>
            <a:endParaRPr lang="en-US" sz="3800" dirty="0"/>
          </a:p>
        </p:txBody>
      </p:sp>
      <p:sp>
        <p:nvSpPr>
          <p:cNvPr id="2" name="Title 1"/>
          <p:cNvSpPr>
            <a:spLocks noGrp="1"/>
          </p:cNvSpPr>
          <p:nvPr>
            <p:ph type="ctrTitle"/>
          </p:nvPr>
        </p:nvSpPr>
        <p:spPr>
          <a:xfrm>
            <a:off x="685801" y="1600200"/>
            <a:ext cx="7307132" cy="3325257"/>
          </a:xfrm>
        </p:spPr>
        <p:txBody>
          <a:bodyPr/>
          <a:lstStyle/>
          <a:p>
            <a:r>
              <a:rPr lang="en-US" dirty="0" smtClean="0"/>
              <a:t>Invisible Minority: Asian-Americans in Law </a:t>
            </a:r>
            <a:r>
              <a:rPr lang="en-US" dirty="0" smtClean="0"/>
              <a:t>Enforcement</a:t>
            </a:r>
            <a:endParaRPr lang="en-US" dirty="0"/>
          </a:p>
        </p:txBody>
      </p:sp>
    </p:spTree>
    <p:extLst>
      <p:ext uri="{BB962C8B-B14F-4D97-AF65-F5344CB8AC3E}">
        <p14:creationId xmlns:p14="http://schemas.microsoft.com/office/powerpoint/2010/main" val="1801547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Where does it hurt?</a:t>
            </a:r>
            <a:endParaRPr lang="en-US" dirty="0"/>
          </a:p>
        </p:txBody>
      </p:sp>
      <p:sp>
        <p:nvSpPr>
          <p:cNvPr id="3" name="Content Placeholder 2"/>
          <p:cNvSpPr>
            <a:spLocks noGrp="1"/>
          </p:cNvSpPr>
          <p:nvPr>
            <p:ph sz="quarter" idx="13"/>
          </p:nvPr>
        </p:nvSpPr>
        <p:spPr>
          <a:xfrm>
            <a:off x="228600" y="381000"/>
            <a:ext cx="8686800" cy="4191000"/>
          </a:xfrm>
        </p:spPr>
        <p:txBody>
          <a:bodyPr>
            <a:normAutofit/>
          </a:bodyPr>
          <a:lstStyle/>
          <a:p>
            <a:r>
              <a:rPr lang="en-US" sz="3600" dirty="0"/>
              <a:t>These agencies foster suspicion in Asian Americans due to cultural differences and by protracted and prolonged factors as language barriers which unfortunately may not allow these minority groups to seek the help needed even in cases of victimization.  </a:t>
            </a:r>
            <a:endParaRPr lang="en-US" sz="3600" dirty="0" smtClean="0"/>
          </a:p>
          <a:p>
            <a:endParaRPr lang="en-US" sz="2800" dirty="0"/>
          </a:p>
          <a:p>
            <a:endParaRPr lang="en-US" sz="2800" dirty="0"/>
          </a:p>
        </p:txBody>
      </p:sp>
    </p:spTree>
    <p:extLst>
      <p:ext uri="{BB962C8B-B14F-4D97-AF65-F5344CB8AC3E}">
        <p14:creationId xmlns:p14="http://schemas.microsoft.com/office/powerpoint/2010/main" val="175016280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Issues &amp; Challenges</a:t>
            </a:r>
            <a:endParaRPr lang="en-US" dirty="0"/>
          </a:p>
        </p:txBody>
      </p:sp>
      <p:sp>
        <p:nvSpPr>
          <p:cNvPr id="3" name="Content Placeholder 2"/>
          <p:cNvSpPr>
            <a:spLocks noGrp="1"/>
          </p:cNvSpPr>
          <p:nvPr>
            <p:ph sz="quarter" idx="13"/>
          </p:nvPr>
        </p:nvSpPr>
        <p:spPr>
          <a:xfrm>
            <a:off x="609600" y="152400"/>
            <a:ext cx="8001000" cy="4419600"/>
          </a:xfrm>
        </p:spPr>
        <p:txBody>
          <a:bodyPr>
            <a:normAutofit fontScale="92500" lnSpcReduction="20000"/>
          </a:bodyPr>
          <a:lstStyle/>
          <a:p>
            <a:r>
              <a:rPr lang="en-US" sz="3200" dirty="0"/>
              <a:t>The issue, in the context of law enforcement </a:t>
            </a:r>
            <a:r>
              <a:rPr lang="en-US" sz="3200" dirty="0" smtClean="0"/>
              <a:t>&amp;/or criminal justice training </a:t>
            </a:r>
            <a:r>
              <a:rPr lang="en-US" sz="3200" dirty="0"/>
              <a:t>and education, is to ensure that we </a:t>
            </a:r>
            <a:r>
              <a:rPr lang="en-US" sz="3200" dirty="0" smtClean="0"/>
              <a:t>do everything to reverse such invisibility to visibility of all involved; </a:t>
            </a:r>
            <a:endParaRPr lang="en-US" sz="3200" dirty="0"/>
          </a:p>
          <a:p>
            <a:pPr lvl="4"/>
            <a:r>
              <a:rPr lang="en-US" sz="4400" dirty="0" smtClean="0"/>
              <a:t>&amp;</a:t>
            </a:r>
            <a:r>
              <a:rPr lang="en-US" sz="2400" dirty="0" smtClean="0"/>
              <a:t> </a:t>
            </a:r>
            <a:endParaRPr lang="en-US" sz="2400" dirty="0"/>
          </a:p>
          <a:p>
            <a:r>
              <a:rPr lang="en-US" sz="3200" dirty="0"/>
              <a:t>The challenge is </a:t>
            </a:r>
            <a:r>
              <a:rPr lang="en-US" sz="3200" dirty="0" smtClean="0"/>
              <a:t>to proactively </a:t>
            </a:r>
            <a:r>
              <a:rPr lang="en-US" sz="3200" dirty="0"/>
              <a:t>ensure proportionate growth in Asian representation as law </a:t>
            </a:r>
            <a:r>
              <a:rPr lang="en-US" sz="3200" dirty="0" smtClean="0"/>
              <a:t>enforcers, educators, </a:t>
            </a:r>
            <a:r>
              <a:rPr lang="en-US" sz="3200" dirty="0"/>
              <a:t>and law makers in the USA.</a:t>
            </a:r>
          </a:p>
          <a:p>
            <a:endParaRPr lang="en-US" dirty="0"/>
          </a:p>
        </p:txBody>
      </p:sp>
    </p:spTree>
    <p:extLst>
      <p:ext uri="{BB962C8B-B14F-4D97-AF65-F5344CB8AC3E}">
        <p14:creationId xmlns:p14="http://schemas.microsoft.com/office/powerpoint/2010/main" val="24992801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5410200"/>
            <a:ext cx="6477000" cy="1447800"/>
          </a:xfrm>
        </p:spPr>
        <p:txBody>
          <a:bodyPr>
            <a:normAutofit fontScale="90000"/>
          </a:bodyPr>
          <a:lstStyle/>
          <a:p>
            <a:r>
              <a:rPr lang="en-US" dirty="0" smtClean="0"/>
              <a:t>How can we be involved?</a:t>
            </a:r>
            <a:endParaRPr lang="en-US" dirty="0"/>
          </a:p>
        </p:txBody>
      </p:sp>
      <p:sp>
        <p:nvSpPr>
          <p:cNvPr id="3" name="Content Placeholder 2"/>
          <p:cNvSpPr>
            <a:spLocks noGrp="1"/>
          </p:cNvSpPr>
          <p:nvPr>
            <p:ph sz="quarter" idx="13"/>
          </p:nvPr>
        </p:nvSpPr>
        <p:spPr>
          <a:xfrm>
            <a:off x="228600" y="381000"/>
            <a:ext cx="8763000" cy="4876800"/>
          </a:xfrm>
        </p:spPr>
        <p:txBody>
          <a:bodyPr>
            <a:normAutofit/>
          </a:bodyPr>
          <a:lstStyle/>
          <a:p>
            <a:r>
              <a:rPr lang="en-US" sz="2800" dirty="0"/>
              <a:t>I believe, recruiting Asian-Americans is vital to the department’s legitimacy. Our authority and power has to come from the community.  It can’t be imposed from outside. Legitimacy is enhanced if the force reflects the community.</a:t>
            </a:r>
          </a:p>
          <a:p>
            <a:r>
              <a:rPr lang="en-US" sz="2800" dirty="0"/>
              <a:t>Compared to the 43% (Asian alone) or 46%, according to police officials, only three </a:t>
            </a:r>
            <a:r>
              <a:rPr lang="en-US" sz="2800" dirty="0" smtClean="0"/>
              <a:t>(3)percent </a:t>
            </a:r>
            <a:r>
              <a:rPr lang="en-US" sz="2800" dirty="0"/>
              <a:t>of the sworn officers identify themselves as “Asian/Pacific Islander.” </a:t>
            </a:r>
          </a:p>
          <a:p>
            <a:r>
              <a:rPr lang="en-US" sz="2800" dirty="0" smtClean="0"/>
              <a:t>YOU HAVE THE POWER WHEN YOU HAVE IT</a:t>
            </a:r>
            <a:endParaRPr lang="en-US" sz="2800" dirty="0"/>
          </a:p>
        </p:txBody>
      </p:sp>
    </p:spTree>
    <p:extLst>
      <p:ext uri="{BB962C8B-B14F-4D97-AF65-F5344CB8AC3E}">
        <p14:creationId xmlns:p14="http://schemas.microsoft.com/office/powerpoint/2010/main" val="19283961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1" y="5638800"/>
            <a:ext cx="7315200" cy="1066800"/>
          </a:xfrm>
        </p:spPr>
        <p:txBody>
          <a:bodyPr/>
          <a:lstStyle/>
          <a:p>
            <a:r>
              <a:rPr lang="en-US" dirty="0" smtClean="0"/>
              <a:t>Opportunities </a:t>
            </a:r>
            <a:endParaRPr lang="en-US" dirty="0"/>
          </a:p>
        </p:txBody>
      </p:sp>
      <p:sp>
        <p:nvSpPr>
          <p:cNvPr id="3" name="Content Placeholder 2"/>
          <p:cNvSpPr>
            <a:spLocks noGrp="1"/>
          </p:cNvSpPr>
          <p:nvPr>
            <p:ph sz="quarter" idx="13"/>
          </p:nvPr>
        </p:nvSpPr>
        <p:spPr>
          <a:xfrm>
            <a:off x="228600" y="304800"/>
            <a:ext cx="8229600" cy="5257800"/>
          </a:xfrm>
        </p:spPr>
        <p:txBody>
          <a:bodyPr>
            <a:normAutofit fontScale="92500" lnSpcReduction="10000"/>
          </a:bodyPr>
          <a:lstStyle/>
          <a:p>
            <a:r>
              <a:rPr lang="en-US" sz="3500" dirty="0"/>
              <a:t>Opportunity to recruit as many Asians is there, but it appears to be a very difficult task if not impossible. </a:t>
            </a:r>
            <a:endParaRPr lang="en-US" sz="3500" dirty="0" smtClean="0"/>
          </a:p>
          <a:p>
            <a:r>
              <a:rPr lang="en-US" sz="35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WHY?</a:t>
            </a:r>
            <a:endParaRPr lang="en-US" sz="35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a:p>
            <a:r>
              <a:rPr lang="en-US" sz="3500" dirty="0" smtClean="0"/>
              <a:t>One </a:t>
            </a:r>
            <a:r>
              <a:rPr lang="en-US" sz="3500" dirty="0"/>
              <a:t>major roadblock is that law enforcement is not seen as a prestigious career choice.  We have people amongst us who can remember grandparents and significant people in our lives whose choice of a profession is to become a lawyer, an engineer, or a doctor.</a:t>
            </a:r>
          </a:p>
          <a:p>
            <a:endParaRPr lang="en-US" dirty="0"/>
          </a:p>
        </p:txBody>
      </p:sp>
    </p:spTree>
    <p:extLst>
      <p:ext uri="{BB962C8B-B14F-4D97-AF65-F5344CB8AC3E}">
        <p14:creationId xmlns:p14="http://schemas.microsoft.com/office/powerpoint/2010/main" val="7769352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257800"/>
            <a:ext cx="6857999" cy="1447800"/>
          </a:xfrm>
        </p:spPr>
        <p:txBody>
          <a:bodyPr>
            <a:normAutofit fontScale="90000"/>
          </a:bodyPr>
          <a:lstStyle/>
          <a:p>
            <a:r>
              <a:rPr lang="en-US" dirty="0" smtClean="0"/>
              <a:t>Results of Distrust &amp; Fear of the cops</a:t>
            </a:r>
            <a:endParaRPr lang="en-US" dirty="0"/>
          </a:p>
        </p:txBody>
      </p:sp>
      <p:sp>
        <p:nvSpPr>
          <p:cNvPr id="3" name="Content Placeholder 2"/>
          <p:cNvSpPr>
            <a:spLocks noGrp="1"/>
          </p:cNvSpPr>
          <p:nvPr>
            <p:ph sz="quarter" idx="13"/>
          </p:nvPr>
        </p:nvSpPr>
        <p:spPr>
          <a:xfrm>
            <a:off x="457200" y="228600"/>
            <a:ext cx="8382000" cy="5181600"/>
          </a:xfrm>
        </p:spPr>
        <p:txBody>
          <a:bodyPr>
            <a:noAutofit/>
          </a:bodyPr>
          <a:lstStyle/>
          <a:p>
            <a:r>
              <a:rPr lang="en-US" sz="4000" dirty="0"/>
              <a:t>Besides such numbers, in the 1980s, Asian communities often wouldn't call the police, and instead tried to address issues on their own. </a:t>
            </a:r>
            <a:endParaRPr lang="en-US" sz="4000" dirty="0" smtClean="0"/>
          </a:p>
          <a:p>
            <a:r>
              <a:rPr lang="en-US" sz="4000" dirty="0" smtClean="0"/>
              <a:t>That</a:t>
            </a:r>
            <a:r>
              <a:rPr lang="en-US" sz="4000" dirty="0"/>
              <a:t>, fortunately, is changing, and these days they’re calling the police asking advice or assistance.  </a:t>
            </a:r>
          </a:p>
        </p:txBody>
      </p:sp>
    </p:spTree>
    <p:extLst>
      <p:ext uri="{BB962C8B-B14F-4D97-AF65-F5344CB8AC3E}">
        <p14:creationId xmlns:p14="http://schemas.microsoft.com/office/powerpoint/2010/main" val="4124727211"/>
      </p:ext>
    </p:extLst>
  </p:cSld>
  <p:clrMapOvr>
    <a:masterClrMapping/>
  </p:clrMapOvr>
  <p:transition spd="slow">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5867400"/>
            <a:ext cx="7696201" cy="990600"/>
          </a:xfrm>
        </p:spPr>
        <p:txBody>
          <a:bodyPr>
            <a:normAutofit fontScale="90000"/>
          </a:bodyPr>
          <a:lstStyle/>
          <a:p>
            <a:r>
              <a:rPr lang="en-US" dirty="0" smtClean="0"/>
              <a:t>Overcoming Distrust &amp; Fear</a:t>
            </a:r>
            <a:endParaRPr lang="en-US" dirty="0"/>
          </a:p>
        </p:txBody>
      </p:sp>
      <p:sp>
        <p:nvSpPr>
          <p:cNvPr id="3" name="Content Placeholder 2"/>
          <p:cNvSpPr>
            <a:spLocks noGrp="1"/>
          </p:cNvSpPr>
          <p:nvPr>
            <p:ph sz="quarter" idx="13"/>
          </p:nvPr>
        </p:nvSpPr>
        <p:spPr>
          <a:xfrm>
            <a:off x="228600" y="228600"/>
            <a:ext cx="8610600" cy="5715000"/>
          </a:xfrm>
        </p:spPr>
        <p:txBody>
          <a:bodyPr>
            <a:noAutofit/>
          </a:bodyPr>
          <a:lstStyle/>
          <a:p>
            <a:r>
              <a:rPr lang="en-US" sz="3000" dirty="0" smtClean="0"/>
              <a:t>Organizations </a:t>
            </a:r>
            <a:r>
              <a:rPr lang="en-US" sz="3000" dirty="0"/>
              <a:t>like </a:t>
            </a:r>
            <a:r>
              <a:rPr lang="en-US" sz="3000" dirty="0" err="1" smtClean="0"/>
              <a:t>Raksah</a:t>
            </a:r>
            <a:r>
              <a:rPr lang="en-US" sz="3000" dirty="0"/>
              <a:t>/</a:t>
            </a:r>
            <a:r>
              <a:rPr lang="en-US" sz="3000" dirty="0" err="1" smtClean="0"/>
              <a:t>Raksha</a:t>
            </a:r>
            <a:r>
              <a:rPr lang="en-US" sz="3000" dirty="0"/>
              <a:t>, </a:t>
            </a:r>
            <a:r>
              <a:rPr lang="en-US" sz="3000" dirty="0"/>
              <a:t>.(or </a:t>
            </a:r>
            <a:r>
              <a:rPr lang="en-US" sz="3000" dirty="0" err="1"/>
              <a:t>Rokkhah</a:t>
            </a:r>
            <a:r>
              <a:rPr lang="en-US" sz="3000" dirty="0"/>
              <a:t>, as I know it) </a:t>
            </a:r>
            <a:r>
              <a:rPr lang="en-US" sz="3000" dirty="0" smtClean="0"/>
              <a:t>meaning “protection” </a:t>
            </a:r>
            <a:r>
              <a:rPr lang="en-US" sz="3000" dirty="0"/>
              <a:t>in several South Asian languages, is a Georgia-based nonprofit organization for the South Asian </a:t>
            </a:r>
            <a:r>
              <a:rPr lang="en-US" sz="3000" dirty="0" smtClean="0"/>
              <a:t>Community</a:t>
            </a:r>
          </a:p>
          <a:p>
            <a:r>
              <a:rPr lang="en-US" sz="3000" dirty="0" smtClean="0"/>
              <a:t>This particular </a:t>
            </a:r>
            <a:r>
              <a:rPr lang="en-US" sz="3000" dirty="0"/>
              <a:t>community includes people from Bangladesh, Bhutan, India, Nepal, Pakistan and Sri Lanka. </a:t>
            </a:r>
            <a:r>
              <a:rPr lang="en-US" sz="3000" dirty="0" err="1"/>
              <a:t>Raksha</a:t>
            </a:r>
            <a:r>
              <a:rPr lang="en-US" sz="3000" dirty="0"/>
              <a:t> strives to be a source of support for all South Asians who may need a helping hand. Such a hand is extremely important in making much needed support for the victims.</a:t>
            </a:r>
          </a:p>
          <a:p>
            <a:endParaRPr lang="en-US" sz="2800" dirty="0"/>
          </a:p>
        </p:txBody>
      </p:sp>
    </p:spTree>
    <p:extLst>
      <p:ext uri="{BB962C8B-B14F-4D97-AF65-F5344CB8AC3E}">
        <p14:creationId xmlns:p14="http://schemas.microsoft.com/office/powerpoint/2010/main" val="6078349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1" y="5867400"/>
            <a:ext cx="7315200" cy="838200"/>
          </a:xfrm>
        </p:spPr>
        <p:txBody>
          <a:bodyPr/>
          <a:lstStyle/>
          <a:p>
            <a:r>
              <a:rPr lang="en-US" dirty="0" smtClean="0"/>
              <a:t>Dangerous Career?</a:t>
            </a:r>
            <a:endParaRPr lang="en-US" dirty="0"/>
          </a:p>
        </p:txBody>
      </p:sp>
      <p:sp>
        <p:nvSpPr>
          <p:cNvPr id="3" name="Content Placeholder 2"/>
          <p:cNvSpPr>
            <a:spLocks noGrp="1"/>
          </p:cNvSpPr>
          <p:nvPr>
            <p:ph sz="quarter" idx="13"/>
          </p:nvPr>
        </p:nvSpPr>
        <p:spPr>
          <a:xfrm>
            <a:off x="304800" y="152400"/>
            <a:ext cx="8077200" cy="6248400"/>
          </a:xfrm>
        </p:spPr>
        <p:txBody>
          <a:bodyPr>
            <a:noAutofit/>
          </a:bodyPr>
          <a:lstStyle/>
          <a:p>
            <a:r>
              <a:rPr lang="en-US" sz="2800" dirty="0"/>
              <a:t>Most of the “American cop movies” are also depicted as dangerous. Obviously as parents, some of us think it’s very dangerous, and don’t want our kids to become law enforcers.  </a:t>
            </a:r>
            <a:endParaRPr lang="en-US" sz="2800" dirty="0" smtClean="0"/>
          </a:p>
          <a:p>
            <a:r>
              <a:rPr lang="en-US" sz="2800" dirty="0" smtClean="0"/>
              <a:t>Recruiting </a:t>
            </a:r>
            <a:r>
              <a:rPr lang="en-US" sz="2800" dirty="0"/>
              <a:t>by example can only come from the numbers. With more presence our effort to personally touch our residents will eventually pay off, but it may take time. </a:t>
            </a:r>
          </a:p>
          <a:p>
            <a:r>
              <a:rPr lang="en-US" sz="2800" dirty="0"/>
              <a:t>Eventually we will have second and third generation families tell their children it’s okay to work as a law enforcer, to be part of and be able to give back to our society of choice, and that’s good </a:t>
            </a:r>
            <a:r>
              <a:rPr lang="en-US" sz="2800" dirty="0" smtClean="0"/>
              <a:t>for our Asian American community </a:t>
            </a:r>
            <a:r>
              <a:rPr lang="en-US" sz="2800" dirty="0"/>
              <a:t>as a whole</a:t>
            </a:r>
            <a:r>
              <a:rPr lang="en-US" sz="2800" dirty="0" smtClean="0"/>
              <a:t>.</a:t>
            </a:r>
            <a:endParaRPr lang="en-US" sz="2800" dirty="0"/>
          </a:p>
        </p:txBody>
      </p:sp>
    </p:spTree>
    <p:extLst>
      <p:ext uri="{BB962C8B-B14F-4D97-AF65-F5344CB8AC3E}">
        <p14:creationId xmlns:p14="http://schemas.microsoft.com/office/powerpoint/2010/main" val="398458281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&amp; Conclusion</a:t>
            </a:r>
            <a:br>
              <a:rPr lang="en-US" dirty="0" smtClean="0"/>
            </a:br>
            <a:endParaRPr lang="en-US" dirty="0"/>
          </a:p>
        </p:txBody>
      </p:sp>
      <p:sp>
        <p:nvSpPr>
          <p:cNvPr id="3" name="Content Placeholder 2"/>
          <p:cNvSpPr>
            <a:spLocks noGrp="1"/>
          </p:cNvSpPr>
          <p:nvPr>
            <p:ph sz="quarter" idx="13"/>
          </p:nvPr>
        </p:nvSpPr>
        <p:spPr>
          <a:xfrm>
            <a:off x="685800" y="304800"/>
            <a:ext cx="6781800" cy="3886200"/>
          </a:xfrm>
        </p:spPr>
        <p:txBody>
          <a:bodyPr>
            <a:noAutofit/>
          </a:bodyPr>
          <a:lstStyle/>
          <a:p>
            <a:r>
              <a:rPr lang="en-US" sz="3200" dirty="0" smtClean="0"/>
              <a:t>As </a:t>
            </a:r>
            <a:r>
              <a:rPr lang="en-US" sz="3200" dirty="0"/>
              <a:t>the number of Asian immigrants swell in many U.S. cities, </a:t>
            </a:r>
            <a:r>
              <a:rPr lang="en-US" sz="3200" dirty="0" smtClean="0"/>
              <a:t>courts, corrections, &amp; police </a:t>
            </a:r>
            <a:r>
              <a:rPr lang="en-US" sz="3200" dirty="0"/>
              <a:t>departments are struggling to recruit the Asian-American officers needed to adequately serve their </a:t>
            </a:r>
            <a:r>
              <a:rPr lang="en-US" sz="3200" dirty="0" smtClean="0"/>
              <a:t>own communities.</a:t>
            </a:r>
            <a:endParaRPr lang="en-US" sz="3200" dirty="0"/>
          </a:p>
        </p:txBody>
      </p:sp>
    </p:spTree>
    <p:extLst>
      <p:ext uri="{BB962C8B-B14F-4D97-AF65-F5344CB8AC3E}">
        <p14:creationId xmlns:p14="http://schemas.microsoft.com/office/powerpoint/2010/main" val="3138558389"/>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5638800"/>
            <a:ext cx="7924800" cy="1066800"/>
          </a:xfrm>
        </p:spPr>
        <p:txBody>
          <a:bodyPr>
            <a:normAutofit fontScale="90000"/>
          </a:bodyPr>
          <a:lstStyle/>
          <a:p>
            <a:r>
              <a:rPr lang="en-US" dirty="0" smtClean="0"/>
              <a:t>Summary &amp; Conclusion</a:t>
            </a:r>
            <a:br>
              <a:rPr lang="en-US" dirty="0" smtClean="0"/>
            </a:br>
            <a:endParaRPr lang="en-US" dirty="0"/>
          </a:p>
        </p:txBody>
      </p:sp>
      <p:sp>
        <p:nvSpPr>
          <p:cNvPr id="3" name="Content Placeholder 2"/>
          <p:cNvSpPr>
            <a:spLocks noGrp="1"/>
          </p:cNvSpPr>
          <p:nvPr>
            <p:ph sz="quarter" idx="13"/>
          </p:nvPr>
        </p:nvSpPr>
        <p:spPr>
          <a:xfrm>
            <a:off x="152400" y="228600"/>
            <a:ext cx="8839200" cy="5105400"/>
          </a:xfrm>
        </p:spPr>
        <p:txBody>
          <a:bodyPr>
            <a:normAutofit/>
          </a:bodyPr>
          <a:lstStyle/>
          <a:p>
            <a:r>
              <a:rPr lang="en-US" sz="2800" dirty="0" smtClean="0"/>
              <a:t>In conclusion, everybody </a:t>
            </a:r>
            <a:r>
              <a:rPr lang="en-US" sz="2800" dirty="0"/>
              <a:t>does not have to be an enforcer, such as a police, correctional, or an officer of the court. Nevertheless, one ought to be aware of the law, not necessarily as a lawyer, legal assistant or paralegal, but contribute to the civic advancement and cultural evolvement of the Asian American communities. </a:t>
            </a:r>
            <a:endParaRPr lang="en-US" sz="2800" dirty="0" smtClean="0"/>
          </a:p>
          <a:p>
            <a:r>
              <a:rPr lang="en-US" sz="2800" dirty="0" smtClean="0"/>
              <a:t>The “invisible” group members themselves also need to be proactive. They can </a:t>
            </a:r>
            <a:r>
              <a:rPr lang="en-US" sz="2800" dirty="0"/>
              <a:t>and ought to become a part of law-making </a:t>
            </a:r>
            <a:r>
              <a:rPr lang="en-US" sz="2800" dirty="0" smtClean="0"/>
              <a:t>and enforcing the </a:t>
            </a:r>
            <a:r>
              <a:rPr lang="en-US" sz="2800" dirty="0"/>
              <a:t>law. </a:t>
            </a:r>
          </a:p>
        </p:txBody>
      </p:sp>
    </p:spTree>
    <p:extLst>
      <p:ext uri="{BB962C8B-B14F-4D97-AF65-F5344CB8AC3E}">
        <p14:creationId xmlns:p14="http://schemas.microsoft.com/office/powerpoint/2010/main" val="170067418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&amp; Conclusion</a:t>
            </a:r>
            <a:br>
              <a:rPr lang="en-US" dirty="0" smtClean="0"/>
            </a:br>
            <a:endParaRPr lang="en-US" dirty="0"/>
          </a:p>
        </p:txBody>
      </p:sp>
      <p:sp>
        <p:nvSpPr>
          <p:cNvPr id="3" name="Content Placeholder 2"/>
          <p:cNvSpPr>
            <a:spLocks noGrp="1"/>
          </p:cNvSpPr>
          <p:nvPr>
            <p:ph sz="quarter" idx="13"/>
          </p:nvPr>
        </p:nvSpPr>
        <p:spPr/>
        <p:txBody>
          <a:bodyPr>
            <a:noAutofit/>
          </a:bodyPr>
          <a:lstStyle/>
          <a:p>
            <a:r>
              <a:rPr lang="en-US" sz="2800" dirty="0"/>
              <a:t>Such contributions </a:t>
            </a:r>
            <a:r>
              <a:rPr lang="en-US" sz="2800" dirty="0" smtClean="0"/>
              <a:t>and desired achievements can </a:t>
            </a:r>
            <a:r>
              <a:rPr lang="en-US" sz="2800" dirty="0"/>
              <a:t>be </a:t>
            </a:r>
            <a:r>
              <a:rPr lang="en-US" sz="2800" dirty="0" smtClean="0"/>
              <a:t>materialized! </a:t>
            </a:r>
          </a:p>
          <a:p>
            <a:r>
              <a:rPr lang="en-US" sz="2800" dirty="0" smtClean="0"/>
              <a:t>That </a:t>
            </a:r>
            <a:r>
              <a:rPr lang="en-US" sz="2800" dirty="0"/>
              <a:t>can </a:t>
            </a:r>
            <a:r>
              <a:rPr lang="en-US" sz="2800" dirty="0" smtClean="0"/>
              <a:t>happen more rapidly when </a:t>
            </a:r>
            <a:r>
              <a:rPr lang="en-US" sz="2800" dirty="0"/>
              <a:t>Asian </a:t>
            </a:r>
            <a:r>
              <a:rPr lang="en-US" sz="2800" dirty="0" smtClean="0"/>
              <a:t>Americans are </a:t>
            </a:r>
            <a:r>
              <a:rPr lang="en-US" sz="2800" dirty="0"/>
              <a:t>able to realistically examine themselves and the roles they play in their professions and their own communities.  </a:t>
            </a:r>
            <a:r>
              <a:rPr lang="en-US" sz="2800" dirty="0" smtClean="0"/>
              <a:t>			</a:t>
            </a:r>
            <a:r>
              <a:rPr lang="en-US" sz="2800" dirty="0" smtClean="0">
                <a:latin typeface="Blackadder ITC" panose="04020505051007020D02" pitchFamily="82" charset="0"/>
              </a:rPr>
              <a:t>&lt;The End!!!&gt;</a:t>
            </a:r>
            <a:endParaRPr lang="en-US" sz="2800" dirty="0">
              <a:latin typeface="Blackadder ITC" panose="04020505051007020D02" pitchFamily="82" charset="0"/>
            </a:endParaRPr>
          </a:p>
        </p:txBody>
      </p:sp>
    </p:spTree>
    <p:extLst>
      <p:ext uri="{BB962C8B-B14F-4D97-AF65-F5344CB8AC3E}">
        <p14:creationId xmlns:p14="http://schemas.microsoft.com/office/powerpoint/2010/main" val="4134609158"/>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One of the fastest growing ethnic groups in the United States</a:t>
            </a:r>
            <a:endParaRPr lang="en-US" dirty="0"/>
          </a:p>
        </p:txBody>
      </p:sp>
      <p:sp>
        <p:nvSpPr>
          <p:cNvPr id="3" name="Content Placeholder 2"/>
          <p:cNvSpPr>
            <a:spLocks noGrp="1"/>
          </p:cNvSpPr>
          <p:nvPr>
            <p:ph sz="quarter" idx="13"/>
          </p:nvPr>
        </p:nvSpPr>
        <p:spPr/>
        <p:txBody>
          <a:bodyPr>
            <a:normAutofit lnSpcReduction="10000"/>
          </a:bodyPr>
          <a:lstStyle/>
          <a:p>
            <a:r>
              <a:rPr lang="en-US" sz="2400" dirty="0" smtClean="0"/>
              <a:t>One of the fastest growing ethnic groups in the United States of America is the Asian-American community. </a:t>
            </a:r>
            <a:endParaRPr lang="en-US" sz="2400" dirty="0" smtClean="0"/>
          </a:p>
          <a:p>
            <a:r>
              <a:rPr lang="en-US" sz="2400" b="1" dirty="0" smtClean="0"/>
              <a:t>How </a:t>
            </a:r>
            <a:r>
              <a:rPr lang="en-US" sz="2400" b="1" dirty="0" smtClean="0"/>
              <a:t>fast?</a:t>
            </a:r>
          </a:p>
          <a:p>
            <a:r>
              <a:rPr lang="en-US" sz="2400" dirty="0" smtClean="0"/>
              <a:t>Data, based on the 2010 Census Redistricting Data (Public Law 94-171) Summary File, the Asian population grew faster than any other race group in the US between 2000 and 2010. </a:t>
            </a:r>
          </a:p>
          <a:p>
            <a:endParaRPr lang="en-US" sz="2400" dirty="0"/>
          </a:p>
        </p:txBody>
      </p:sp>
    </p:spTree>
    <p:extLst>
      <p:ext uri="{BB962C8B-B14F-4D97-AF65-F5344CB8AC3E}">
        <p14:creationId xmlns:p14="http://schemas.microsoft.com/office/powerpoint/2010/main" val="31021893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Sources</a:t>
            </a:r>
            <a:br>
              <a:rPr lang="en-US" dirty="0"/>
            </a:br>
            <a:endParaRPr lang="en-US" dirty="0"/>
          </a:p>
        </p:txBody>
      </p:sp>
      <p:sp>
        <p:nvSpPr>
          <p:cNvPr id="3" name="Content Placeholder 2"/>
          <p:cNvSpPr>
            <a:spLocks noGrp="1"/>
          </p:cNvSpPr>
          <p:nvPr>
            <p:ph sz="quarter" idx="13"/>
          </p:nvPr>
        </p:nvSpPr>
        <p:spPr/>
        <p:txBody>
          <a:bodyPr>
            <a:normAutofit fontScale="77500" lnSpcReduction="20000"/>
          </a:bodyPr>
          <a:lstStyle/>
          <a:p>
            <a:r>
              <a:rPr lang="en-US" dirty="0"/>
              <a:t>U.S. Census Bureau, 2010 Census Brief - Overview of Race and Hispanic Origin &lt;</a:t>
            </a:r>
            <a:r>
              <a:rPr lang="en-US" u="sng" dirty="0">
                <a:hlinkClick r:id="rId2"/>
              </a:rPr>
              <a:t>http://www.census.gov/prod/cen2010/briefs/c2010br-02.pdf</a:t>
            </a:r>
            <a:r>
              <a:rPr lang="en-US" dirty="0"/>
              <a:t>&gt;</a:t>
            </a:r>
          </a:p>
          <a:p>
            <a:r>
              <a:rPr lang="en-US" dirty="0"/>
              <a:t>Source: U.S. Census Bureau, 2010 Census Redistricting Data (Public Law 94-171) Summary File, Custom Table 3, &lt;</a:t>
            </a:r>
            <a:r>
              <a:rPr lang="en-US" u="sng" dirty="0">
                <a:hlinkClick r:id="rId3"/>
              </a:rPr>
              <a:t>http://2010.census.gov/news/press-kits/redistricting.html</a:t>
            </a:r>
            <a:r>
              <a:rPr lang="en-US" dirty="0"/>
              <a:t>&gt;</a:t>
            </a:r>
          </a:p>
          <a:p>
            <a:r>
              <a:rPr lang="en-US" dirty="0"/>
              <a:t>Source: U.S. Census Bureau, 2010 American Community Survey, Table B24010D, &lt;</a:t>
            </a:r>
            <a:r>
              <a:rPr lang="en-US" u="sng" dirty="0">
                <a:hlinkClick r:id="rId4"/>
              </a:rPr>
              <a:t>http://factfinder2.census.gov/bkmk/table/1.0/en/ACS/10_1YR/B24010D</a:t>
            </a:r>
            <a:r>
              <a:rPr lang="en-US" dirty="0"/>
              <a:t>&gt;</a:t>
            </a:r>
          </a:p>
          <a:p>
            <a:r>
              <a:rPr lang="en-US" dirty="0"/>
              <a:t> </a:t>
            </a:r>
          </a:p>
          <a:p>
            <a:r>
              <a:rPr lang="en-US" dirty="0"/>
              <a:t> </a:t>
            </a:r>
          </a:p>
          <a:p>
            <a:endParaRPr lang="en-US" dirty="0"/>
          </a:p>
        </p:txBody>
      </p:sp>
    </p:spTree>
    <p:extLst>
      <p:ext uri="{BB962C8B-B14F-4D97-AF65-F5344CB8AC3E}">
        <p14:creationId xmlns:p14="http://schemas.microsoft.com/office/powerpoint/2010/main" val="107457683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&amp; A</a:t>
            </a:r>
            <a:endParaRPr lang="en-US" dirty="0"/>
          </a:p>
        </p:txBody>
      </p:sp>
      <p:sp>
        <p:nvSpPr>
          <p:cNvPr id="3" name="Content Placeholder 2"/>
          <p:cNvSpPr>
            <a:spLocks noGrp="1"/>
          </p:cNvSpPr>
          <p:nvPr>
            <p:ph sz="quarter" idx="13"/>
          </p:nvPr>
        </p:nvSpPr>
        <p:spPr/>
        <p:txBody>
          <a:bodyPr/>
          <a:lstStyle/>
          <a:p>
            <a:r>
              <a:rPr lang="en-US" dirty="0" smtClean="0"/>
              <a:t>Questions</a:t>
            </a:r>
            <a:r>
              <a:rPr lang="en-US" sz="9600" dirty="0" smtClean="0"/>
              <a:t>?</a:t>
            </a:r>
          </a:p>
          <a:p>
            <a:endParaRPr lang="en-US" dirty="0"/>
          </a:p>
        </p:txBody>
      </p:sp>
    </p:spTree>
    <p:extLst>
      <p:ext uri="{BB962C8B-B14F-4D97-AF65-F5344CB8AC3E}">
        <p14:creationId xmlns:p14="http://schemas.microsoft.com/office/powerpoint/2010/main" val="700391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Asian American population</a:t>
            </a:r>
            <a:endParaRPr lang="en-US" dirty="0"/>
          </a:p>
        </p:txBody>
      </p:sp>
      <p:sp>
        <p:nvSpPr>
          <p:cNvPr id="3" name="Content Placeholder 2"/>
          <p:cNvSpPr>
            <a:spLocks noGrp="1"/>
          </p:cNvSpPr>
          <p:nvPr>
            <p:ph sz="quarter" idx="13"/>
          </p:nvPr>
        </p:nvSpPr>
        <p:spPr>
          <a:xfrm>
            <a:off x="228600" y="304800"/>
            <a:ext cx="8610600" cy="4191000"/>
          </a:xfrm>
        </p:spPr>
        <p:txBody>
          <a:bodyPr>
            <a:normAutofit fontScale="92500" lnSpcReduction="10000"/>
          </a:bodyPr>
          <a:lstStyle/>
          <a:p>
            <a:r>
              <a:rPr lang="en-US" sz="3200" dirty="0"/>
              <a:t>This was observed for the population who reported Asian alone (increased 43 percent), as well as for the population who reported Asian alone or in combination with another race (increased 46 percent). </a:t>
            </a:r>
          </a:p>
          <a:p>
            <a:r>
              <a:rPr lang="en-US" sz="3200" dirty="0"/>
              <a:t>The Asian population continued to be concentrated in the West, and the Chinese population was the largest </a:t>
            </a:r>
            <a:r>
              <a:rPr lang="en-US" sz="3200" dirty="0" smtClean="0"/>
              <a:t>documented Asian </a:t>
            </a:r>
            <a:r>
              <a:rPr lang="en-US" sz="3200" dirty="0"/>
              <a:t>group.</a:t>
            </a:r>
          </a:p>
          <a:p>
            <a:endParaRPr lang="en-US" dirty="0"/>
          </a:p>
        </p:txBody>
      </p:sp>
    </p:spTree>
    <p:extLst>
      <p:ext uri="{BB962C8B-B14F-4D97-AF65-F5344CB8AC3E}">
        <p14:creationId xmlns:p14="http://schemas.microsoft.com/office/powerpoint/2010/main" val="677061532"/>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1" y="5105400"/>
            <a:ext cx="8001000" cy="1600200"/>
          </a:xfrm>
        </p:spPr>
        <p:txBody>
          <a:bodyPr>
            <a:normAutofit/>
          </a:bodyPr>
          <a:lstStyle/>
          <a:p>
            <a:r>
              <a:rPr lang="en-US" dirty="0" smtClean="0"/>
              <a:t>What are some other realities?</a:t>
            </a:r>
            <a:endParaRPr lang="en-US" dirty="0"/>
          </a:p>
        </p:txBody>
      </p:sp>
      <p:sp>
        <p:nvSpPr>
          <p:cNvPr id="3" name="Content Placeholder 2"/>
          <p:cNvSpPr>
            <a:spLocks noGrp="1"/>
          </p:cNvSpPr>
          <p:nvPr>
            <p:ph sz="quarter" idx="13"/>
          </p:nvPr>
        </p:nvSpPr>
        <p:spPr>
          <a:xfrm>
            <a:off x="304800" y="304800"/>
            <a:ext cx="8686800" cy="6400800"/>
          </a:xfrm>
        </p:spPr>
        <p:txBody>
          <a:bodyPr>
            <a:noAutofit/>
          </a:bodyPr>
          <a:lstStyle/>
          <a:p>
            <a:r>
              <a:rPr lang="en-US" sz="2800" dirty="0"/>
              <a:t>The proportion of civilian employed single-race Asians </a:t>
            </a:r>
            <a:r>
              <a:rPr lang="en-US" sz="2800" dirty="0" smtClean="0"/>
              <a:t>“16 </a:t>
            </a:r>
            <a:r>
              <a:rPr lang="en-US" sz="2800" dirty="0"/>
              <a:t>and </a:t>
            </a:r>
            <a:r>
              <a:rPr lang="en-US" sz="2800" dirty="0" smtClean="0"/>
              <a:t>older” </a:t>
            </a:r>
            <a:r>
              <a:rPr lang="en-US" sz="2800" dirty="0"/>
              <a:t>who worked in management, business, science and arts occupations, such as financial managers, engineers, teachers and registered nurses is about 48%. </a:t>
            </a:r>
            <a:endParaRPr lang="en-US" sz="2800" dirty="0" smtClean="0"/>
          </a:p>
          <a:p>
            <a:r>
              <a:rPr lang="en-US" sz="2800" dirty="0" smtClean="0"/>
              <a:t>Additionally</a:t>
            </a:r>
            <a:r>
              <a:rPr lang="en-US" sz="2800" dirty="0"/>
              <a:t>, 17 percent worked in service occupations, 22 percent in sales and office occupations and 10 percent in production, transportation and material moving occupations</a:t>
            </a:r>
            <a:r>
              <a:rPr lang="en-US" sz="2800" dirty="0" smtClean="0"/>
              <a:t>.</a:t>
            </a:r>
          </a:p>
          <a:p>
            <a:r>
              <a:rPr lang="en-US" sz="2800" dirty="0"/>
              <a:t>There are 265, 200 single-race Asian military veterans. </a:t>
            </a:r>
          </a:p>
          <a:p>
            <a:pPr marL="45720" indent="0">
              <a:buNone/>
            </a:pPr>
            <a:r>
              <a:rPr lang="en-US" sz="2800" dirty="0"/>
              <a:t/>
            </a:r>
            <a:br>
              <a:rPr lang="en-US" sz="2800" dirty="0"/>
            </a:br>
            <a:endParaRPr lang="en-US" sz="2800" dirty="0"/>
          </a:p>
          <a:p>
            <a:endParaRPr lang="en-US" sz="2800" dirty="0"/>
          </a:p>
        </p:txBody>
      </p:sp>
    </p:spTree>
    <p:extLst>
      <p:ext uri="{BB962C8B-B14F-4D97-AF65-F5344CB8AC3E}">
        <p14:creationId xmlns:p14="http://schemas.microsoft.com/office/powerpoint/2010/main" val="3445457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4372168"/>
            <a:ext cx="8458200" cy="2257232"/>
          </a:xfrm>
        </p:spPr>
        <p:txBody>
          <a:bodyPr>
            <a:normAutofit/>
          </a:bodyPr>
          <a:lstStyle/>
          <a:p>
            <a:r>
              <a:rPr lang="en-US" sz="4000" dirty="0"/>
              <a:t>Some other facts, related to the context, from the U.S. Census Bureau, 2010 </a:t>
            </a:r>
            <a:r>
              <a:rPr lang="en-US" sz="4000" dirty="0" smtClean="0"/>
              <a:t>Census</a:t>
            </a:r>
            <a:endParaRPr lang="en-US" dirty="0"/>
          </a:p>
        </p:txBody>
      </p:sp>
      <p:sp>
        <p:nvSpPr>
          <p:cNvPr id="3" name="Content Placeholder 2"/>
          <p:cNvSpPr>
            <a:spLocks noGrp="1"/>
          </p:cNvSpPr>
          <p:nvPr>
            <p:ph sz="quarter" idx="13"/>
          </p:nvPr>
        </p:nvSpPr>
        <p:spPr>
          <a:xfrm>
            <a:off x="228600" y="304800"/>
            <a:ext cx="8686800" cy="4114800"/>
          </a:xfrm>
        </p:spPr>
        <p:txBody>
          <a:bodyPr>
            <a:normAutofit lnSpcReduction="10000"/>
          </a:bodyPr>
          <a:lstStyle/>
          <a:p>
            <a:endParaRPr lang="en-US" dirty="0"/>
          </a:p>
          <a:p>
            <a:r>
              <a:rPr lang="en-US" sz="3200" dirty="0" smtClean="0"/>
              <a:t>The </a:t>
            </a:r>
            <a:r>
              <a:rPr lang="en-US" sz="3200" dirty="0"/>
              <a:t>Asian alone or in combination population of 5.6 million residents in California makes it the state which had the largest Asian population in the 2010 Census.  It </a:t>
            </a:r>
            <a:r>
              <a:rPr lang="en-US" sz="3200" dirty="0" smtClean="0"/>
              <a:t>is </a:t>
            </a:r>
            <a:r>
              <a:rPr lang="en-US" sz="3200" dirty="0"/>
              <a:t>followed by New York (1.6 million). Hawaii had the highest proportion of Asians (57 percent).</a:t>
            </a:r>
            <a:r>
              <a:rPr lang="en-US" sz="2600" dirty="0"/>
              <a:t/>
            </a:r>
            <a:br>
              <a:rPr lang="en-US" sz="2600" dirty="0"/>
            </a:br>
            <a:endParaRPr lang="en-US" sz="2600" dirty="0"/>
          </a:p>
          <a:p>
            <a:endParaRPr lang="en-US" dirty="0"/>
          </a:p>
        </p:txBody>
      </p:sp>
    </p:spTree>
    <p:extLst>
      <p:ext uri="{BB962C8B-B14F-4D97-AF65-F5344CB8AC3E}">
        <p14:creationId xmlns:p14="http://schemas.microsoft.com/office/powerpoint/2010/main" val="141444635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4372168"/>
            <a:ext cx="8458200" cy="2257232"/>
          </a:xfrm>
        </p:spPr>
        <p:txBody>
          <a:bodyPr>
            <a:normAutofit/>
          </a:bodyPr>
          <a:lstStyle/>
          <a:p>
            <a:r>
              <a:rPr lang="en-US" sz="4000" dirty="0"/>
              <a:t>Some other facts, related to the context, from the U.S. Census Bureau, 2010 </a:t>
            </a:r>
            <a:r>
              <a:rPr lang="en-US" sz="4000" dirty="0" smtClean="0"/>
              <a:t>Census</a:t>
            </a:r>
            <a:endParaRPr lang="en-US" dirty="0"/>
          </a:p>
        </p:txBody>
      </p:sp>
      <p:sp>
        <p:nvSpPr>
          <p:cNvPr id="3" name="Content Placeholder 2"/>
          <p:cNvSpPr>
            <a:spLocks noGrp="1"/>
          </p:cNvSpPr>
          <p:nvPr>
            <p:ph sz="quarter" idx="13"/>
          </p:nvPr>
        </p:nvSpPr>
        <p:spPr>
          <a:xfrm>
            <a:off x="228600" y="304800"/>
            <a:ext cx="8686800" cy="4114800"/>
          </a:xfrm>
        </p:spPr>
        <p:txBody>
          <a:bodyPr>
            <a:normAutofit/>
          </a:bodyPr>
          <a:lstStyle/>
          <a:p>
            <a:endParaRPr lang="en-US" dirty="0"/>
          </a:p>
          <a:p>
            <a:r>
              <a:rPr lang="en-US" sz="2600" dirty="0"/>
              <a:t>The estimated number of U.S. residents of Asian descent, according to the 2010 Census is 17.3 million. This group comprised 5.6 percent of the total population. This count includes those who said they were both Asian alone (14.7 million) and Asian in combination with one or more additional races (2.6 million). </a:t>
            </a:r>
            <a:endParaRPr lang="en-US" sz="2600" dirty="0" smtClean="0"/>
          </a:p>
          <a:p>
            <a:endParaRPr lang="en-US" dirty="0"/>
          </a:p>
        </p:txBody>
      </p:sp>
    </p:spTree>
    <p:extLst>
      <p:ext uri="{BB962C8B-B14F-4D97-AF65-F5344CB8AC3E}">
        <p14:creationId xmlns:p14="http://schemas.microsoft.com/office/powerpoint/2010/main" val="4060087783"/>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2133600" y="5638800"/>
            <a:ext cx="6360111" cy="762000"/>
          </a:xfrm>
        </p:spPr>
        <p:txBody>
          <a:bodyPr/>
          <a:lstStyle/>
          <a:p>
            <a:r>
              <a:rPr lang="en-US" dirty="0" smtClean="0"/>
              <a:t>Note of progress</a:t>
            </a:r>
            <a:endParaRPr lang="en-US" dirty="0"/>
          </a:p>
        </p:txBody>
      </p:sp>
      <p:sp>
        <p:nvSpPr>
          <p:cNvPr id="3" name="Content Placeholder 2"/>
          <p:cNvSpPr>
            <a:spLocks noGrp="1"/>
          </p:cNvSpPr>
          <p:nvPr>
            <p:ph sz="quarter" idx="13"/>
          </p:nvPr>
        </p:nvSpPr>
        <p:spPr>
          <a:xfrm>
            <a:off x="228600" y="381000"/>
            <a:ext cx="8763000" cy="4876800"/>
          </a:xfrm>
        </p:spPr>
        <p:txBody>
          <a:bodyPr>
            <a:normAutofit fontScale="92500" lnSpcReduction="10000"/>
          </a:bodyPr>
          <a:lstStyle/>
          <a:p>
            <a:r>
              <a:rPr lang="en-US" sz="2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It </a:t>
            </a:r>
            <a:r>
              <a:rPr lang="en-US" sz="2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wasn’t until 1978, a joint congressional resolution established Asian/Pacific American Heritage </a:t>
            </a:r>
            <a:r>
              <a:rPr lang="en-US" sz="26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Week</a:t>
            </a:r>
            <a:r>
              <a:rPr lang="en-US" sz="2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r>
              <a:rPr lang="en-US" sz="26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The first </a:t>
            </a:r>
            <a:r>
              <a:rPr lang="en-US" sz="2600" b="1" u="sng"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rial Black" panose="020B0A04020102020204" pitchFamily="34" charset="0"/>
              </a:rPr>
              <a:t>10 days </a:t>
            </a:r>
            <a:r>
              <a:rPr lang="en-US" sz="26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of May were chosen to coincide with two important milestones in Asian/Pacific American history: </a:t>
            </a:r>
            <a:r>
              <a:rPr lang="en-US" sz="2600" dirty="0"/>
              <a:t>the </a:t>
            </a:r>
            <a:r>
              <a:rPr lang="en-US" sz="2600" dirty="0">
                <a:latin typeface="Algerian" panose="04020705040A02060702" pitchFamily="82" charset="0"/>
              </a:rPr>
              <a:t>arrival</a:t>
            </a:r>
            <a:r>
              <a:rPr lang="en-US" sz="2600" dirty="0"/>
              <a:t> in the United </a:t>
            </a:r>
            <a:r>
              <a:rPr lang="en-US" sz="2600" dirty="0">
                <a:latin typeface="Algerian" panose="04020705040A02060702" pitchFamily="82" charset="0"/>
              </a:rPr>
              <a:t>States of the first Japanese immigrants </a:t>
            </a:r>
            <a:r>
              <a:rPr lang="en-US" sz="2600" dirty="0"/>
              <a:t>(May 7, 1843) and </a:t>
            </a:r>
            <a:r>
              <a:rPr lang="en-US" sz="3600" b="1" dirty="0">
                <a:latin typeface="Blackadder ITC" panose="04020505051007020D02" pitchFamily="82" charset="0"/>
              </a:rPr>
              <a:t>contributions of Chinese workers </a:t>
            </a:r>
            <a:r>
              <a:rPr lang="en-US" sz="2600" dirty="0"/>
              <a:t>to the building of the transcontinental railroad, completed May 10, 1869. </a:t>
            </a:r>
            <a:endParaRPr lang="en-US" sz="2600" dirty="0" smtClean="0"/>
          </a:p>
          <a:p>
            <a:r>
              <a:rPr lang="en-US" sz="2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In 1992 </a:t>
            </a:r>
            <a:r>
              <a:rPr lang="en-US" sz="2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Congress </a:t>
            </a:r>
            <a:r>
              <a:rPr lang="en-US" sz="2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expanded the observance to a </a:t>
            </a:r>
            <a:r>
              <a:rPr lang="en-US" sz="2600" b="1" u="sng"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month-long</a:t>
            </a:r>
            <a:r>
              <a:rPr lang="en-US" sz="2600" b="1" u="sng"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celebration</a:t>
            </a:r>
            <a:r>
              <a:rPr lang="en-US" sz="2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en-US" sz="2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p>
          <a:p>
            <a:r>
              <a:rPr lang="en-US" sz="2600" dirty="0" smtClean="0"/>
              <a:t>Despite </a:t>
            </a:r>
            <a:r>
              <a:rPr lang="en-US" sz="2600" dirty="0"/>
              <a:t>such formal recognition, much remains to be achieved.</a:t>
            </a:r>
          </a:p>
          <a:p>
            <a:endParaRPr lang="en-US" sz="2600" dirty="0" smtClean="0"/>
          </a:p>
          <a:p>
            <a:endParaRPr lang="en-US" sz="2600" dirty="0"/>
          </a:p>
          <a:p>
            <a:endParaRPr lang="en-US" dirty="0"/>
          </a:p>
        </p:txBody>
      </p:sp>
    </p:spTree>
    <p:extLst>
      <p:ext uri="{BB962C8B-B14F-4D97-AF65-F5344CB8AC3E}">
        <p14:creationId xmlns:p14="http://schemas.microsoft.com/office/powerpoint/2010/main" val="285060088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t>
            </a:r>
            <a:r>
              <a:rPr lang="en-US" dirty="0" smtClean="0"/>
              <a:t>contributes to invisibility?</a:t>
            </a:r>
            <a:endParaRPr lang="en-US" dirty="0"/>
          </a:p>
        </p:txBody>
      </p:sp>
      <p:sp>
        <p:nvSpPr>
          <p:cNvPr id="3" name="Content Placeholder 2"/>
          <p:cNvSpPr>
            <a:spLocks noGrp="1"/>
          </p:cNvSpPr>
          <p:nvPr>
            <p:ph sz="quarter" idx="13"/>
          </p:nvPr>
        </p:nvSpPr>
        <p:spPr>
          <a:xfrm>
            <a:off x="381000" y="152400"/>
            <a:ext cx="8229600" cy="4267200"/>
          </a:xfrm>
        </p:spPr>
        <p:txBody>
          <a:bodyPr>
            <a:normAutofit lnSpcReduction="10000"/>
          </a:bodyPr>
          <a:lstStyle/>
          <a:p>
            <a:r>
              <a:rPr lang="en-US" sz="3200" dirty="0"/>
              <a:t>The reality of the numbers of Asian-Americans in law enforcement or related professions is not in line with the fast growing Asian-American </a:t>
            </a:r>
            <a:r>
              <a:rPr lang="en-US" sz="3200" dirty="0" smtClean="0"/>
              <a:t>population.</a:t>
            </a:r>
          </a:p>
          <a:p>
            <a:endParaRPr lang="en-US" sz="3200" dirty="0"/>
          </a:p>
          <a:p>
            <a:r>
              <a:rPr lang="en-US" sz="3200" i="1" dirty="0"/>
              <a:t>The population growth is </a:t>
            </a:r>
            <a:r>
              <a:rPr lang="en-US" sz="3200" i="1" u="sng" dirty="0"/>
              <a:t>not in sync </a:t>
            </a:r>
            <a:endParaRPr lang="en-US" sz="3200" i="1" u="sng" dirty="0"/>
          </a:p>
          <a:p>
            <a:pPr marL="45720" indent="0">
              <a:buNone/>
            </a:pPr>
            <a:r>
              <a:rPr lang="en-US" sz="3200" i="1" dirty="0" smtClean="0"/>
              <a:t>with </a:t>
            </a:r>
            <a:r>
              <a:rPr lang="en-US" sz="3200" i="1" dirty="0" smtClean="0"/>
              <a:t>due, </a:t>
            </a:r>
            <a:r>
              <a:rPr lang="en-US" sz="3200" i="1" dirty="0"/>
              <a:t>law enforcement or </a:t>
            </a:r>
            <a:r>
              <a:rPr lang="en-US" sz="3200" i="1" dirty="0" smtClean="0"/>
              <a:t>law-making, representation</a:t>
            </a:r>
            <a:endParaRPr lang="en-US" sz="3200" i="1" dirty="0"/>
          </a:p>
        </p:txBody>
      </p:sp>
    </p:spTree>
    <p:extLst>
      <p:ext uri="{BB962C8B-B14F-4D97-AF65-F5344CB8AC3E}">
        <p14:creationId xmlns:p14="http://schemas.microsoft.com/office/powerpoint/2010/main" val="2765170468"/>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Lack of </a:t>
            </a:r>
            <a:r>
              <a:rPr lang="en-US" dirty="0" smtClean="0"/>
              <a:t>visibility is detrimental</a:t>
            </a:r>
            <a:endParaRPr lang="en-US" dirty="0"/>
          </a:p>
        </p:txBody>
      </p:sp>
      <p:sp>
        <p:nvSpPr>
          <p:cNvPr id="3" name="Content Placeholder 2"/>
          <p:cNvSpPr>
            <a:spLocks noGrp="1"/>
          </p:cNvSpPr>
          <p:nvPr>
            <p:ph sz="quarter" idx="13"/>
          </p:nvPr>
        </p:nvSpPr>
        <p:spPr>
          <a:xfrm>
            <a:off x="381000" y="609600"/>
            <a:ext cx="8763000" cy="3733800"/>
          </a:xfrm>
        </p:spPr>
        <p:txBody>
          <a:bodyPr>
            <a:normAutofit fontScale="92500" lnSpcReduction="10000"/>
          </a:bodyPr>
          <a:lstStyle/>
          <a:p>
            <a:r>
              <a:rPr lang="en-US" sz="3600" dirty="0"/>
              <a:t>The </a:t>
            </a:r>
            <a:r>
              <a:rPr lang="en-US" sz="3600" dirty="0" smtClean="0"/>
              <a:t>insensitive cycle </a:t>
            </a:r>
            <a:r>
              <a:rPr lang="en-US" sz="3600" dirty="0"/>
              <a:t>contributes to the reality of trailing behind, </a:t>
            </a:r>
            <a:r>
              <a:rPr lang="en-US" sz="3600" dirty="0" smtClean="0"/>
              <a:t>leading to invisibility. </a:t>
            </a:r>
          </a:p>
          <a:p>
            <a:r>
              <a:rPr lang="en-US" sz="3600" dirty="0" smtClean="0"/>
              <a:t>Such invisibility</a:t>
            </a:r>
            <a:r>
              <a:rPr lang="en-US" sz="3600" dirty="0" smtClean="0"/>
              <a:t>, often, adds </a:t>
            </a:r>
            <a:r>
              <a:rPr lang="en-US" sz="3600" dirty="0"/>
              <a:t>to the lack of understanding of the role and responsibility of law enforcement agencies that serve the community. </a:t>
            </a:r>
          </a:p>
          <a:p>
            <a:endParaRPr lang="en-US" sz="3600" dirty="0"/>
          </a:p>
        </p:txBody>
      </p:sp>
    </p:spTree>
    <p:extLst>
      <p:ext uri="{BB962C8B-B14F-4D97-AF65-F5344CB8AC3E}">
        <p14:creationId xmlns:p14="http://schemas.microsoft.com/office/powerpoint/2010/main" val="3966237152"/>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793</TotalTime>
  <Words>1190</Words>
  <Application>Microsoft Office PowerPoint</Application>
  <PresentationFormat>On-screen Show (4:3)</PresentationFormat>
  <Paragraphs>76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Slipstream</vt:lpstr>
      <vt:lpstr>Invisible Minority: Asian-Americans in Law Enforcement</vt:lpstr>
      <vt:lpstr>One of the fastest growing ethnic groups in the United States</vt:lpstr>
      <vt:lpstr>Asian American population</vt:lpstr>
      <vt:lpstr>What are some other realities?</vt:lpstr>
      <vt:lpstr>Some other facts, related to the context, from the U.S. Census Bureau, 2010 Census</vt:lpstr>
      <vt:lpstr>Some other facts, related to the context, from the U.S. Census Bureau, 2010 Census</vt:lpstr>
      <vt:lpstr>Note of progress</vt:lpstr>
      <vt:lpstr>What contributes to invisibility?</vt:lpstr>
      <vt:lpstr>Lack of visibility is detrimental</vt:lpstr>
      <vt:lpstr>Where does it hurt?</vt:lpstr>
      <vt:lpstr>Issues &amp; Challenges</vt:lpstr>
      <vt:lpstr>How can we be involved?</vt:lpstr>
      <vt:lpstr>Opportunities </vt:lpstr>
      <vt:lpstr>Results of Distrust &amp; Fear of the cops</vt:lpstr>
      <vt:lpstr>Overcoming Distrust &amp; Fear</vt:lpstr>
      <vt:lpstr>Dangerous Career?</vt:lpstr>
      <vt:lpstr>Summary &amp; Conclusion </vt:lpstr>
      <vt:lpstr>Summary &amp; Conclusion </vt:lpstr>
      <vt:lpstr>Summary &amp; Conclusion </vt:lpstr>
      <vt:lpstr>Sources </vt:lpstr>
      <vt:lpstr>Q &amp; A</vt:lpstr>
    </vt:vector>
  </TitlesOfParts>
  <Company>Clayton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Asian-American &amp; Law Enforcement</dc:title>
  <dc:creator>Emran Khan</dc:creator>
  <cp:lastModifiedBy>Emran Khan</cp:lastModifiedBy>
  <cp:revision>80</cp:revision>
  <dcterms:created xsi:type="dcterms:W3CDTF">2013-09-01T16:40:39Z</dcterms:created>
  <dcterms:modified xsi:type="dcterms:W3CDTF">2013-11-08T16:38:43Z</dcterms:modified>
</cp:coreProperties>
</file>