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59" r:id="rId14"/>
    <p:sldId id="266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DBCF-BC33-431E-9F39-63A9534E7B1B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BD7-1722-4F2A-B29C-B75ACC6579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DBCF-BC33-431E-9F39-63A9534E7B1B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BD7-1722-4F2A-B29C-B75ACC657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DBCF-BC33-431E-9F39-63A9534E7B1B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BD7-1722-4F2A-B29C-B75ACC657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DBCF-BC33-431E-9F39-63A9534E7B1B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BD7-1722-4F2A-B29C-B75ACC657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DBCF-BC33-431E-9F39-63A9534E7B1B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B55BD7-1722-4F2A-B29C-B75ACC6579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DBCF-BC33-431E-9F39-63A9534E7B1B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BD7-1722-4F2A-B29C-B75ACC657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DBCF-BC33-431E-9F39-63A9534E7B1B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BD7-1722-4F2A-B29C-B75ACC657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DBCF-BC33-431E-9F39-63A9534E7B1B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BD7-1722-4F2A-B29C-B75ACC657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DBCF-BC33-431E-9F39-63A9534E7B1B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BD7-1722-4F2A-B29C-B75ACC657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DBCF-BC33-431E-9F39-63A9534E7B1B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BD7-1722-4F2A-B29C-B75ACC657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DBCF-BC33-431E-9F39-63A9534E7B1B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BD7-1722-4F2A-B29C-B75ACC657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EADBCF-BC33-431E-9F39-63A9534E7B1B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B55BD7-1722-4F2A-B29C-B75ACC65794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FIFTY YEARS ON AND STILL HALF GONE?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ROBERT C. LIGHTFOOT</a:t>
            </a:r>
          </a:p>
          <a:p>
            <a:r>
              <a:rPr lang="en-US" dirty="0" smtClean="0"/>
              <a:t>SOUTH GEORGIA STATE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74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AFFECTING COMPLETION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Teaching </a:t>
            </a:r>
            <a:r>
              <a:rPr lang="en-US" dirty="0" err="1" smtClean="0"/>
              <a:t>Assistanceships</a:t>
            </a:r>
            <a:r>
              <a:rPr lang="en-US" dirty="0" smtClean="0"/>
              <a:t> versus other forms of funding.</a:t>
            </a:r>
          </a:p>
          <a:p>
            <a:endParaRPr lang="en-US" dirty="0"/>
          </a:p>
          <a:p>
            <a:r>
              <a:rPr lang="en-US" dirty="0" smtClean="0"/>
              <a:t>TAs tend to have higher rates of attrition as opposed to those with research funding, and </a:t>
            </a:r>
            <a:r>
              <a:rPr lang="en-US" dirty="0" smtClean="0"/>
              <a:t>longer </a:t>
            </a:r>
            <a:r>
              <a:rPr lang="en-US" dirty="0" err="1" smtClean="0"/>
              <a:t>TTDs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78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AFFECTING COMPLETION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 Funding and </a:t>
            </a:r>
            <a:r>
              <a:rPr lang="en-US" dirty="0" err="1" smtClean="0"/>
              <a:t>TTD</a:t>
            </a:r>
            <a:r>
              <a:rPr lang="en-US" dirty="0" smtClean="0"/>
              <a:t>: Attempts made to reduce the time in program by regulating financial support and </a:t>
            </a:r>
            <a:r>
              <a:rPr lang="en-US" dirty="0" smtClean="0"/>
              <a:t>duration would seem an answer.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major initiative by the Ford Foundation failed miserably in this approach, with no significant changes in the </a:t>
            </a:r>
            <a:r>
              <a:rPr lang="en-US" dirty="0" err="1" smtClean="0"/>
              <a:t>TTD</a:t>
            </a:r>
            <a:r>
              <a:rPr lang="en-US" dirty="0" smtClean="0"/>
              <a:t> or attrition rates.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5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AFFECTING COMPLETION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7. Mentoring: Success rates were higher in departments with supportive mentoring faculty. 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Many non-completers report toxic environments and little support while attempting to complete their program.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Intradepartmental politics also affected success rates.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17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AFFECTING </a:t>
            </a:r>
            <a:r>
              <a:rPr lang="en-US" dirty="0" smtClean="0"/>
              <a:t>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8. SUCK </a:t>
            </a:r>
            <a:r>
              <a:rPr lang="en-US" dirty="0"/>
              <a:t>IT UP, BUTTERCUP!</a:t>
            </a:r>
            <a:endParaRPr lang="en-US" dirty="0" smtClean="0"/>
          </a:p>
          <a:p>
            <a:r>
              <a:rPr lang="en-US" dirty="0" smtClean="0"/>
              <a:t>Common reactions to the situation repeat again and again.</a:t>
            </a:r>
          </a:p>
          <a:p>
            <a:endParaRPr lang="en-US" dirty="0" smtClean="0"/>
          </a:p>
          <a:p>
            <a:r>
              <a:rPr lang="en-US" dirty="0" smtClean="0"/>
              <a:t>“Why should they have an easier time than I had? I got through it.”</a:t>
            </a:r>
          </a:p>
          <a:p>
            <a:endParaRPr lang="en-US" dirty="0"/>
          </a:p>
          <a:p>
            <a:r>
              <a:rPr lang="en-US" dirty="0" smtClean="0"/>
              <a:t>“If they can’t handle that, then we </a:t>
            </a:r>
            <a:r>
              <a:rPr lang="en-US" dirty="0" smtClean="0"/>
              <a:t>don't </a:t>
            </a:r>
            <a:r>
              <a:rPr lang="en-US" dirty="0" smtClean="0"/>
              <a:t>need them.”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34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are an academic discipline, and these attrition rates indicate inefficiency and an uncaring approach to the next generation of scholars.</a:t>
            </a:r>
            <a:endParaRPr lang="en-US" dirty="0"/>
          </a:p>
          <a:p>
            <a:r>
              <a:rPr lang="en-US" dirty="0" smtClean="0"/>
              <a:t>As a discipline, we are small and tight-knit enough to try to find new strategies and information, and share discipline-wide.</a:t>
            </a:r>
          </a:p>
          <a:p>
            <a:r>
              <a:rPr lang="en-US" dirty="0" smtClean="0"/>
              <a:t>We could even find the answers that plague all of the Humanities and Social Sciences, demonstrating utility and expertise beyond more established ones.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75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THANK YOU FOR YOUR TIME AND ATTENTION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8956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ONGOING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over fifty years, doctoral programs in the Social Sciences and Humanities have had an attrition level of around 50%. </a:t>
            </a:r>
          </a:p>
          <a:p>
            <a:r>
              <a:rPr lang="en-US" dirty="0" smtClean="0"/>
              <a:t>For every two people admitted, only one finishes.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07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 smtClean="0"/>
              <a:t>Graduate School is very expensive, especially for a multiple year process, and the debt burden continues for decades in many cases.  This even applies to unsuccessful candidates.</a:t>
            </a:r>
          </a:p>
          <a:p>
            <a:endParaRPr lang="en-US" dirty="0"/>
          </a:p>
          <a:p>
            <a:pPr marL="137160" indent="0">
              <a:buNone/>
            </a:pPr>
            <a:r>
              <a:rPr lang="en-US" dirty="0" smtClean="0"/>
              <a:t>The Department also incurs costs in time, training, professorial duties, reputation, and lost opportunities if someone does not complete.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There have even been cases of suicides and homicides due to failed attempts.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89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school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457200"/>
            <a:ext cx="7467600" cy="6400801"/>
          </a:xfrm>
        </p:spPr>
      </p:pic>
    </p:spTree>
    <p:extLst>
      <p:ext uri="{BB962C8B-B14F-4D97-AF65-F5344CB8AC3E}">
        <p14:creationId xmlns:p14="http://schemas.microsoft.com/office/powerpoint/2010/main" val="30217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LOSSES OCCUR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results remain fairly constant, even over decades (1964, 1996, 2000).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80% are lost before the ABD (All But Dissertation) level.</a:t>
            </a:r>
          </a:p>
          <a:p>
            <a:endParaRPr lang="en-US" dirty="0"/>
          </a:p>
          <a:p>
            <a:r>
              <a:rPr lang="en-US" dirty="0" smtClean="0"/>
              <a:t>20% are lost very close to the goal, having completed everything but the dissertation and defense.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7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Supply and Perceived Demand:  </a:t>
            </a:r>
            <a:r>
              <a:rPr lang="en-US" dirty="0" err="1" smtClean="0"/>
              <a:t>Breneman’s</a:t>
            </a:r>
            <a:r>
              <a:rPr lang="en-US" dirty="0" smtClean="0"/>
              <a:t> Economic Theory of Graduate Attrition suggests that high graduate losses aid departments.</a:t>
            </a:r>
          </a:p>
          <a:p>
            <a:r>
              <a:rPr lang="en-US" dirty="0" smtClean="0"/>
              <a:t>More survivors would flood the market after higher-tier placements.</a:t>
            </a:r>
          </a:p>
          <a:p>
            <a:r>
              <a:rPr lang="en-US" dirty="0" smtClean="0"/>
              <a:t>When there is a greater perceived market for prime placements, then more are gradated.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24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</a:t>
            </a:r>
            <a:r>
              <a:rPr lang="en-US" dirty="0"/>
              <a:t>AFFECTING </a:t>
            </a:r>
            <a:r>
              <a:rPr lang="en-US" dirty="0" smtClean="0"/>
              <a:t>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Latent Goals: High attrition rates function for departments due to their use of TAs (Teaching Assistants) for teaching loads.</a:t>
            </a:r>
          </a:p>
          <a:p>
            <a:endParaRPr lang="en-US" dirty="0" smtClean="0"/>
          </a:p>
          <a:p>
            <a:r>
              <a:rPr lang="en-US" dirty="0" smtClean="0"/>
              <a:t>In some schools, a Bachelor’s student may go their entire four years and never see a professor.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97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AFFECTING COMPLETION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GRE:  (Graduate Record Exam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GREs </a:t>
            </a:r>
            <a:r>
              <a:rPr lang="en-US" dirty="0" smtClean="0"/>
              <a:t>are used to screen applicants with the belief that high GRE scores indicate a student more likely to complete than one with lower scores.</a:t>
            </a:r>
          </a:p>
          <a:p>
            <a:endParaRPr lang="en-US" dirty="0"/>
          </a:p>
          <a:p>
            <a:r>
              <a:rPr lang="en-US" dirty="0" smtClean="0"/>
              <a:t>The tests turn out not to have the predictive ability many expect of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9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AFFECTING COMPLETION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4. Selection Processes:</a:t>
            </a:r>
          </a:p>
          <a:p>
            <a:endParaRPr lang="en-US" dirty="0"/>
          </a:p>
          <a:p>
            <a:r>
              <a:rPr lang="en-US" dirty="0" smtClean="0"/>
              <a:t>“Weeding Out” uses a very critical process looking for grounds to disqualify, leaving a core seemingly more likely to succeed.</a:t>
            </a:r>
          </a:p>
          <a:p>
            <a:endParaRPr lang="en-US" dirty="0" smtClean="0"/>
          </a:p>
          <a:p>
            <a:r>
              <a:rPr lang="en-US" dirty="0" smtClean="0"/>
              <a:t>“Screening In” takes all candidates that meet minimum criteria, and lets processes in the department cull the herd. They take any with a pulse and minimums, but plenty of opportunity exists for later exit.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0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198</TotalTime>
  <Words>652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FIFTY YEARS ON AND STILL HALF GONE? </vt:lpstr>
      <vt:lpstr>THE ONGOING SITUATION</vt:lpstr>
      <vt:lpstr>THE COST</vt:lpstr>
      <vt:lpstr>PowerPoint Presentation</vt:lpstr>
      <vt:lpstr>WHEN LOSSES OCCUR</vt:lpstr>
      <vt:lpstr>FACTORS AFFECTING COMPLETION</vt:lpstr>
      <vt:lpstr>FACTORS AFFECTING COMPLETION</vt:lpstr>
      <vt:lpstr>FACTORS AFFECTING COMPLETION</vt:lpstr>
      <vt:lpstr>FACTORS AFFECTING COMPLETION</vt:lpstr>
      <vt:lpstr>FACTORS AFFECTING COMPLETION</vt:lpstr>
      <vt:lpstr>FACTORS AFFECTING COMPLETION</vt:lpstr>
      <vt:lpstr>FACTORS AFFECTING COMPLETION</vt:lpstr>
      <vt:lpstr>FACTORS AFFECTING COMPLETION</vt:lpstr>
      <vt:lpstr>THE CHARGE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Lightfoot</dc:creator>
  <cp:lastModifiedBy>Robert Lightfoot</cp:lastModifiedBy>
  <cp:revision>18</cp:revision>
  <cp:lastPrinted>2013-11-03T22:12:47Z</cp:lastPrinted>
  <dcterms:created xsi:type="dcterms:W3CDTF">2013-10-27T21:59:18Z</dcterms:created>
  <dcterms:modified xsi:type="dcterms:W3CDTF">2013-11-03T22:26:30Z</dcterms:modified>
</cp:coreProperties>
</file>