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1" r:id="rId2"/>
    <p:sldMasterId id="2147483652" r:id="rId3"/>
    <p:sldMasterId id="2147483653" r:id="rId4"/>
    <p:sldMasterId id="2147483654" r:id="rId5"/>
    <p:sldMasterId id="2147483655" r:id="rId6"/>
    <p:sldMasterId id="2147483656" r:id="rId7"/>
    <p:sldMasterId id="2147483657" r:id="rId8"/>
    <p:sldMasterId id="2147483658" r:id="rId9"/>
    <p:sldMasterId id="2147483659" r:id="rId10"/>
    <p:sldMasterId id="2147483660" r:id="rId11"/>
    <p:sldMasterId id="2147483661" r:id="rId12"/>
    <p:sldMasterId id="2147483662" r:id="rId13"/>
    <p:sldMasterId id="2147483663" r:id="rId14"/>
  </p:sldMasterIdLst>
  <p:notesMasterIdLst>
    <p:notesMasterId r:id="rId26"/>
  </p:notesMasterIdLst>
  <p:sldIdLst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</p:sldIdLst>
  <p:sldSz cx="13004800" cy="97536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552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slide" Target="slides/slide6.xml"/><Relationship Id="rId21" Type="http://schemas.openxmlformats.org/officeDocument/2006/relationships/slide" Target="slides/slide7.xml"/><Relationship Id="rId22" Type="http://schemas.openxmlformats.org/officeDocument/2006/relationships/slide" Target="slides/slide8.xml"/><Relationship Id="rId23" Type="http://schemas.openxmlformats.org/officeDocument/2006/relationships/slide" Target="slides/slide9.xml"/><Relationship Id="rId24" Type="http://schemas.openxmlformats.org/officeDocument/2006/relationships/slide" Target="slides/slide10.xml"/><Relationship Id="rId25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" Target="slides/slide1.xml"/><Relationship Id="rId16" Type="http://schemas.openxmlformats.org/officeDocument/2006/relationships/slide" Target="slides/slide2.xml"/><Relationship Id="rId17" Type="http://schemas.openxmlformats.org/officeDocument/2006/relationships/slide" Target="slides/slide3.xml"/><Relationship Id="rId18" Type="http://schemas.openxmlformats.org/officeDocument/2006/relationships/slide" Target="slides/slide4.xml"/><Relationship Id="rId19" Type="http://schemas.openxmlformats.org/officeDocument/2006/relationships/slide" Target="slides/slide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59207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6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6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6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6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6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6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6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6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6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838200" indent="-115443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42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1282700" indent="-115442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42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727200" indent="-115442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42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2171700" indent="-115442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42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616200" indent="-115442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42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3060700" indent="-115442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42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505200" indent="-115442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42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949700" indent="-115442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42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394200" indent="-115442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4200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g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.jpg"/></Relationships>
</file>

<file path=ppt/slideMasters/_rels/slideMaster1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.jpg"/></Relationships>
</file>

<file path=ppt/slideMasters/_rels/slideMaster12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1.jpg"/></Relationships>
</file>

<file path=ppt/slideMasters/_rels/slideMaster13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image" Target="../media/image1.jpg"/></Relationships>
</file>

<file path=ppt/slideMasters/_rels/slideMaster14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jpg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jpg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jpg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jpg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jpg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6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6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6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6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6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6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6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6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6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5041899" cy="571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760412" marR="0" indent="-146240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1204912" marR="0" indent="-146240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649411" marR="0" indent="-146239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2093911" marR="0" indent="-146239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538412" marR="0" indent="-146239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982912" marR="0" indent="-146239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427412" marR="0" indent="-146240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871912" marR="0" indent="-146240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316412" marR="0" indent="-146240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60412" marR="0" indent="-146240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1204912" marR="0" indent="-146240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649411" marR="0" indent="-146239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2093911" marR="0" indent="-146239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538412" marR="0" indent="-146239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982912" marR="0" indent="-146239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427412" marR="0" indent="-146240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871912" marR="0" indent="-146240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316412" marR="0" indent="-146240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7772400" y="2768600"/>
            <a:ext cx="3962399" cy="571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760412" marR="0" indent="-146240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1204912" marR="0" indent="-146240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649411" marR="0" indent="-146239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2093911" marR="0" indent="-146239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538412" marR="0" indent="-146239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982912" marR="0" indent="-146239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427412" marR="0" indent="-146240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871912" marR="0" indent="-146240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316412" marR="0" indent="-146240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5041899" cy="571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760412" marR="0" indent="-146240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1204912" marR="0" indent="-146240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649411" marR="0" indent="-146239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2093911" marR="0" indent="-146239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538412" marR="0" indent="-146239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982912" marR="0" indent="-146239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427412" marR="0" indent="-146240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871912" marR="0" indent="-146240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316412" marR="0" indent="-146240" algn="l" rtl="0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838200" marR="0" indent="-115443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1282700" marR="0" indent="-115442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727200" marR="0" indent="-115442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2171700" marR="0" indent="-115442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616200" marR="0" indent="-115442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3060700" marR="0" indent="-115442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505200" marR="0" indent="-115442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949700" marR="0" indent="-115442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394200" marR="0" indent="-115442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270000" y="2971800"/>
            <a:ext cx="10464800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838200" marR="0" indent="-115443" algn="l" rtl="0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1282700" marR="0" indent="-115442" algn="l" rtl="0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727200" marR="0" indent="-115442" algn="l" rtl="0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2171700" marR="0" indent="-115442" algn="l" rtl="0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616200" marR="0" indent="-115442" algn="l" rtl="0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3060700" marR="0" indent="-115442" algn="l" rtl="0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505200" marR="0" indent="-115442" algn="l" rtl="0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949700" marR="0" indent="-115442" algn="l" rtl="0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394200" marR="0" indent="-115442" algn="l" rtl="0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Font typeface="Cabin"/>
              <a:buChar char="•"/>
              <a:defRPr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635000" y="1524000"/>
            <a:ext cx="5867400" cy="330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35000" y="4902200"/>
            <a:ext cx="5867400" cy="330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635000" y="1524000"/>
            <a:ext cx="5867400" cy="330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35000" y="4902200"/>
            <a:ext cx="5867400" cy="330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1999"/>
          </a:xfrm>
          <a:prstGeom prst="rect">
            <a:avLst/>
          </a:prstGeom>
          <a:noFill/>
          <a:ln>
            <a:noFill/>
          </a:ln>
        </p:spPr>
        <p:txBody>
          <a:bodyPr lIns="91425" tIns="45700" rIns="50800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73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Examining Court Connections in A Rural Georgia Community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299"/>
          </a:xfrm>
          <a:prstGeom prst="rect">
            <a:avLst/>
          </a:prstGeom>
          <a:noFill/>
          <a:ln>
            <a:noFill/>
          </a:ln>
        </p:spPr>
        <p:txBody>
          <a:bodyPr lIns="91425" tIns="45700" rIns="508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Timothy C. Hayes - University of North Georgia</a:t>
            </a:r>
          </a:p>
          <a:p>
            <a:endParaRPr lang="en-US" sz="36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399"/>
          </a:xfrm>
          <a:prstGeom prst="rect">
            <a:avLst/>
          </a:prstGeom>
          <a:noFill/>
          <a:ln>
            <a:noFill/>
          </a:ln>
        </p:spPr>
        <p:txBody>
          <a:bodyPr lIns="91425" tIns="45700" rIns="508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Problems Encountered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50800" bIns="45700" anchor="ctr" anchorCtr="0">
            <a:noAutofit/>
          </a:bodyPr>
          <a:lstStyle/>
          <a:p>
            <a:pPr marL="8382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Judges were difficult to meet with.</a:t>
            </a:r>
          </a:p>
          <a:p>
            <a:pPr marL="838200" marR="0" lvl="0" indent="-57150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Court hearings routinely get postponed, decided in chambers, etc.</a:t>
            </a:r>
          </a:p>
          <a:p>
            <a:pPr marL="838200" marR="0" lvl="0" indent="-57150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Observers and Court Decorum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399"/>
          </a:xfrm>
          <a:prstGeom prst="rect">
            <a:avLst/>
          </a:prstGeom>
          <a:noFill/>
          <a:ln>
            <a:noFill/>
          </a:ln>
        </p:spPr>
        <p:txBody>
          <a:bodyPr lIns="91425" tIns="45700" rIns="508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Next Steps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50800" bIns="45700" anchor="ctr" anchorCtr="0">
            <a:noAutofit/>
          </a:bodyPr>
          <a:lstStyle/>
          <a:p>
            <a:pPr marL="8382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Continue data collection</a:t>
            </a:r>
            <a:r>
              <a:rPr lang="en-US"/>
              <a:t> through the end of the year</a:t>
            </a:r>
          </a:p>
          <a:p>
            <a:pPr marL="838200" marR="0" lvl="0" indent="-57150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Look for partnerships with similar programs to compare data through </a:t>
            </a:r>
            <a:r>
              <a:rPr lang="en-US"/>
              <a:t>2014</a:t>
            </a:r>
            <a:r>
              <a:rPr lang="en-US"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(Rural vs. Urban)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399"/>
          </a:xfrm>
          <a:prstGeom prst="rect">
            <a:avLst/>
          </a:prstGeom>
          <a:noFill/>
          <a:ln>
            <a:noFill/>
          </a:ln>
        </p:spPr>
        <p:txBody>
          <a:bodyPr lIns="91425" tIns="45700" rIns="508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Court Watch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50800" bIns="45700" anchor="ctr" anchorCtr="0">
            <a:noAutofit/>
          </a:bodyPr>
          <a:lstStyle/>
          <a:p>
            <a:pPr marL="8382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4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Court Watch Programs are typically run by citizen organizations as an accountability measure</a:t>
            </a:r>
          </a:p>
          <a:p>
            <a:pPr marL="838200" marR="0" lvl="0" indent="-5715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4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Existed as far back as the 1970s</a:t>
            </a:r>
          </a:p>
          <a:p>
            <a:pPr marL="838200" marR="0" lvl="0" indent="-5715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4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First seen as antagonistic, “looking for impropriety”</a:t>
            </a:r>
          </a:p>
          <a:p>
            <a:pPr marL="838200" marR="0" lvl="0" indent="-5715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4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Recent programs (1990s on) make efforts to </a:t>
            </a:r>
            <a:r>
              <a:rPr lang="en-US" sz="4000" b="0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reduce </a:t>
            </a:r>
            <a:r>
              <a:rPr lang="en-US" sz="4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this perception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399"/>
          </a:xfrm>
          <a:prstGeom prst="rect">
            <a:avLst/>
          </a:prstGeom>
          <a:noFill/>
          <a:ln>
            <a:noFill/>
          </a:ln>
        </p:spPr>
        <p:txBody>
          <a:bodyPr lIns="91425" tIns="45700" rIns="508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Previous Studies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50800" bIns="45700" anchor="ctr" anchorCtr="0">
            <a:noAutofit/>
          </a:bodyPr>
          <a:lstStyle/>
          <a:p>
            <a:pPr marL="8382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33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Mileski (1971) - Observational study of 471 municipal court cases.</a:t>
            </a:r>
          </a:p>
          <a:p>
            <a:pPr marL="838200" marR="0" lvl="0" indent="-5715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33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Buel’s work on domestic violence discusses Court Watch programs as an effective tool for accountability and change</a:t>
            </a:r>
          </a:p>
          <a:p>
            <a:pPr marL="838200" marR="0" lvl="0" indent="-5715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33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Frederick and Voss provide guidelines used by programs in Nevada and elsewhere.</a:t>
            </a:r>
          </a:p>
          <a:p>
            <a:pPr marL="838200" marR="0" lvl="0" indent="-5715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33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Most data from observations are used to directly inform advocacy groups, community, court officers, etc.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399"/>
          </a:xfrm>
          <a:prstGeom prst="rect">
            <a:avLst/>
          </a:prstGeom>
          <a:noFill/>
          <a:ln>
            <a:noFill/>
          </a:ln>
        </p:spPr>
        <p:txBody>
          <a:bodyPr lIns="91425" tIns="45700" rIns="508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Some Variations in Existing Programs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50800" bIns="45700" anchor="ctr" anchorCtr="0">
            <a:noAutofit/>
          </a:bodyPr>
          <a:lstStyle/>
          <a:p>
            <a:pPr marL="8382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Presence of the Observers</a:t>
            </a:r>
          </a:p>
          <a:p>
            <a:pPr marL="838200" marR="0" lvl="0" indent="-57150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Speed of Data dissemination</a:t>
            </a:r>
          </a:p>
          <a:p>
            <a:pPr marL="838200" marR="0" lvl="0" indent="-57150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Who gets the data?</a:t>
            </a:r>
          </a:p>
          <a:p>
            <a:pPr marL="838200" marR="0" lvl="0" indent="-57150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Media involvement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399"/>
          </a:xfrm>
          <a:prstGeom prst="rect">
            <a:avLst/>
          </a:prstGeom>
          <a:noFill/>
          <a:ln>
            <a:noFill/>
          </a:ln>
        </p:spPr>
        <p:txBody>
          <a:bodyPr lIns="91425" tIns="45700" rIns="508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What is “Court Connections?”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900" cy="6541199"/>
          </a:xfrm>
          <a:prstGeom prst="rect">
            <a:avLst/>
          </a:prstGeom>
          <a:noFill/>
          <a:ln>
            <a:noFill/>
          </a:ln>
        </p:spPr>
        <p:txBody>
          <a:bodyPr lIns="91425" tIns="45700" rIns="50800" bIns="45700" anchor="ctr" anchorCtr="0">
            <a:noAutofit/>
          </a:bodyPr>
          <a:lstStyle/>
          <a:p>
            <a:pPr marL="457200" marR="0" lvl="0" indent="-495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bin"/>
              <a:buChar char="•"/>
            </a:pPr>
            <a:r>
              <a:rPr lang="en-US"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Based off of Court watch programs typically put on by citizens groups.</a:t>
            </a:r>
          </a:p>
          <a:p>
            <a:pPr marL="457200" marR="0" lvl="0" indent="-49530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bin"/>
              <a:buChar char="•"/>
            </a:pPr>
            <a:r>
              <a:rPr lang="en-US"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The main goal is to improve the depth of data surrounding domestic violence &amp; related cases.</a:t>
            </a:r>
          </a:p>
          <a:p>
            <a:pPr marL="457200" marR="0" lvl="0" indent="-49530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bin"/>
              <a:buChar char="•"/>
            </a:pPr>
            <a:r>
              <a:rPr lang="en-US"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This will benefit victim advocacy groups, mental health professionals, law enforcement, the community, etc.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399"/>
          </a:xfrm>
          <a:prstGeom prst="rect">
            <a:avLst/>
          </a:prstGeom>
          <a:noFill/>
          <a:ln>
            <a:noFill/>
          </a:ln>
        </p:spPr>
        <p:txBody>
          <a:bodyPr lIns="91425" tIns="45700" rIns="508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NOA’s Role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50800" bIns="45700" anchor="ctr" anchorCtr="0">
            <a:noAutofit/>
          </a:bodyPr>
          <a:lstStyle/>
          <a:p>
            <a:pPr marL="8382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NOA works as a victim advocacy organization in Lumpkin County</a:t>
            </a:r>
          </a:p>
          <a:p>
            <a:pPr marL="838200" marR="0" lvl="0" indent="-57150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Services include a shelter for victims, preparation for hearings, counseling, etc.</a:t>
            </a:r>
          </a:p>
          <a:p>
            <a:pPr marL="838200" marR="0" lvl="0" indent="-57150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Enhanced data regarding outcomes of hearings will assist NOA in improving their services.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399"/>
          </a:xfrm>
          <a:prstGeom prst="rect">
            <a:avLst/>
          </a:prstGeom>
          <a:noFill/>
          <a:ln>
            <a:noFill/>
          </a:ln>
        </p:spPr>
        <p:txBody>
          <a:bodyPr lIns="91425" tIns="45700" rIns="508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Methods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50800" bIns="45700" anchor="ctr" anchorCtr="0">
            <a:noAutofit/>
          </a:bodyPr>
          <a:lstStyle/>
          <a:p>
            <a:pPr marL="8382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Observation of cases in Superior Court</a:t>
            </a:r>
          </a:p>
          <a:p>
            <a:pPr marL="838200" marR="0" lvl="0" indent="-57150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/>
              <a:t>One observer per case</a:t>
            </a:r>
          </a:p>
          <a:p>
            <a:pPr marL="838200" marR="0" lvl="0" indent="-57150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Standardized observation form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399"/>
          </a:xfrm>
          <a:prstGeom prst="rect">
            <a:avLst/>
          </a:prstGeom>
          <a:noFill/>
          <a:ln>
            <a:noFill/>
          </a:ln>
        </p:spPr>
        <p:txBody>
          <a:bodyPr lIns="91425" tIns="45700" rIns="508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Elements of Observation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50800" bIns="45700" anchor="ctr" anchorCtr="0">
            <a:noAutofit/>
          </a:bodyPr>
          <a:lstStyle/>
          <a:p>
            <a:pPr marL="8382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Demographic Information on all participants</a:t>
            </a:r>
          </a:p>
          <a:p>
            <a:pPr marL="838200" marR="0" lvl="0" indent="-57150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Interaction between the victim and the offender</a:t>
            </a:r>
          </a:p>
          <a:p>
            <a:pPr marL="838200" marR="0" lvl="0" indent="-57150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Whether either party had legal representation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399"/>
          </a:xfrm>
          <a:prstGeom prst="rect">
            <a:avLst/>
          </a:prstGeom>
          <a:noFill/>
          <a:ln>
            <a:noFill/>
          </a:ln>
        </p:spPr>
        <p:txBody>
          <a:bodyPr lIns="91425" tIns="45700" rIns="508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8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Elements of Observation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50800" bIns="45700" anchor="ctr" anchorCtr="0">
            <a:noAutofit/>
          </a:bodyPr>
          <a:lstStyle/>
          <a:p>
            <a:pPr marL="8382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Interaction between Courtroom professionals and the victims/offenders</a:t>
            </a:r>
          </a:p>
          <a:p>
            <a:pPr marL="838200" marR="0" lvl="0" indent="-57150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Whether a Temporary Protective Order was issued (including justification)</a:t>
            </a:r>
          </a:p>
          <a:p>
            <a:pPr marL="838200" marR="0" lvl="0" indent="-57150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Cabin"/>
              <a:buChar char="•"/>
            </a:pPr>
            <a:r>
              <a:rPr lang="en-US" sz="4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Degree of violence in the case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FFFFFF"/>
      </a:dk1>
      <a:lt1>
        <a:srgbClr val="000000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000000"/>
      </a:accent3>
      <a:accent4>
        <a:srgbClr val="BBE0E3"/>
      </a:accent4>
      <a:accent5>
        <a:srgbClr val="333399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Blank">
  <a:themeElements>
    <a:clrScheme name="Blank 1">
      <a:dk1>
        <a:srgbClr val="FFFFFF"/>
      </a:dk1>
      <a:lt1>
        <a:srgbClr val="000000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000000"/>
      </a:accent3>
      <a:accent4>
        <a:srgbClr val="BBE0E3"/>
      </a:accent4>
      <a:accent5>
        <a:srgbClr val="333399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itle &amp; Bullets - Left">
  <a:themeElements>
    <a:clrScheme name="Title &amp; Bullets - Left 1">
      <a:dk1>
        <a:srgbClr val="FFFFFF"/>
      </a:dk1>
      <a:lt1>
        <a:srgbClr val="000000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000000"/>
      </a:accent3>
      <a:accent4>
        <a:srgbClr val="BBE0E3"/>
      </a:accent4>
      <a:accent5>
        <a:srgbClr val="333399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Title &amp; Bullets - 2 Column">
  <a:themeElements>
    <a:clrScheme name="Title &amp; Bullets - 2 Column 1">
      <a:dk1>
        <a:srgbClr val="FFFFFF"/>
      </a:dk1>
      <a:lt1>
        <a:srgbClr val="000000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000000"/>
      </a:accent3>
      <a:accent4>
        <a:srgbClr val="BBE0E3"/>
      </a:accent4>
      <a:accent5>
        <a:srgbClr val="333399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Title &amp; Bullets - Right">
  <a:themeElements>
    <a:clrScheme name="Title &amp; Bullets - Right 1">
      <a:dk1>
        <a:srgbClr val="FFFFFF"/>
      </a:dk1>
      <a:lt1>
        <a:srgbClr val="000000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000000"/>
      </a:accent3>
      <a:accent4>
        <a:srgbClr val="BBE0E3"/>
      </a:accent4>
      <a:accent5>
        <a:srgbClr val="333399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Title, Bullets &amp; Photo">
  <a:themeElements>
    <a:clrScheme name="Title, Bullets &amp; Photo 1">
      <a:dk1>
        <a:srgbClr val="FFFFFF"/>
      </a:dk1>
      <a:lt1>
        <a:srgbClr val="000000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000000"/>
      </a:accent3>
      <a:accent4>
        <a:srgbClr val="BBE0E3"/>
      </a:accent4>
      <a:accent5>
        <a:srgbClr val="333399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FFFFFF"/>
      </a:dk1>
      <a:lt1>
        <a:srgbClr val="000000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000000"/>
      </a:accent3>
      <a:accent4>
        <a:srgbClr val="BBE0E3"/>
      </a:accent4>
      <a:accent5>
        <a:srgbClr val="333399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itle - Center">
  <a:themeElements>
    <a:clrScheme name="Title - Center 1">
      <a:dk1>
        <a:srgbClr val="FFFFFF"/>
      </a:dk1>
      <a:lt1>
        <a:srgbClr val="000000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000000"/>
      </a:accent3>
      <a:accent4>
        <a:srgbClr val="BBE0E3"/>
      </a:accent4>
      <a:accent5>
        <a:srgbClr val="333399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ullets">
  <a:themeElements>
    <a:clrScheme name="Bullets 1">
      <a:dk1>
        <a:srgbClr val="FFFFFF"/>
      </a:dk1>
      <a:lt1>
        <a:srgbClr val="000000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000000"/>
      </a:accent3>
      <a:accent4>
        <a:srgbClr val="BBE0E3"/>
      </a:accent4>
      <a:accent5>
        <a:srgbClr val="333399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FFFFFF"/>
      </a:dk1>
      <a:lt1>
        <a:srgbClr val="000000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000000"/>
      </a:accent3>
      <a:accent4>
        <a:srgbClr val="BBE0E3"/>
      </a:accent4>
      <a:accent5>
        <a:srgbClr val="333399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Photo - Horizontal Reflection">
  <a:themeElements>
    <a:clrScheme name="Photo - Horizontal Reflection 1">
      <a:dk1>
        <a:srgbClr val="FFFFFF"/>
      </a:dk1>
      <a:lt1>
        <a:srgbClr val="000000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000000"/>
      </a:accent3>
      <a:accent4>
        <a:srgbClr val="BBE0E3"/>
      </a:accent4>
      <a:accent5>
        <a:srgbClr val="333399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Photo - Vertical">
  <a:themeElements>
    <a:clrScheme name="Photo - Vertical 1">
      <a:dk1>
        <a:srgbClr val="FFFFFF"/>
      </a:dk1>
      <a:lt1>
        <a:srgbClr val="000000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000000"/>
      </a:accent3>
      <a:accent4>
        <a:srgbClr val="BBE0E3"/>
      </a:accent4>
      <a:accent5>
        <a:srgbClr val="333399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Photo - Vertical Reflection">
  <a:themeElements>
    <a:clrScheme name="Photo - Vertical Reflection 1">
      <a:dk1>
        <a:srgbClr val="FFFFFF"/>
      </a:dk1>
      <a:lt1>
        <a:srgbClr val="000000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000000"/>
      </a:accent3>
      <a:accent4>
        <a:srgbClr val="BBE0E3"/>
      </a:accent4>
      <a:accent5>
        <a:srgbClr val="333399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itle - Top">
  <a:themeElements>
    <a:clrScheme name="Title - Top 1">
      <a:dk1>
        <a:srgbClr val="FFFFFF"/>
      </a:dk1>
      <a:lt1>
        <a:srgbClr val="000000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000000"/>
      </a:accent3>
      <a:accent4>
        <a:srgbClr val="BBE0E3"/>
      </a:accent4>
      <a:accent5>
        <a:srgbClr val="333399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Microsoft Macintosh PowerPoint</Application>
  <PresentationFormat>Custom</PresentationFormat>
  <Paragraphs>44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14</vt:i4>
      </vt:variant>
      <vt:variant>
        <vt:lpstr>Slide Titles</vt:lpstr>
      </vt:variant>
      <vt:variant>
        <vt:i4>11</vt:i4>
      </vt:variant>
    </vt:vector>
  </HeadingPairs>
  <TitlesOfParts>
    <vt:vector size="25" baseType="lpstr">
      <vt:lpstr>Title &amp; Subtitle</vt:lpstr>
      <vt:lpstr>Title &amp; Bullets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Examining Court Connections in A Rural Georgia Community</vt:lpstr>
      <vt:lpstr>Court Watch</vt:lpstr>
      <vt:lpstr>Previous Studies</vt:lpstr>
      <vt:lpstr>Some Variations in Existing Programs</vt:lpstr>
      <vt:lpstr>What is “Court Connections?”</vt:lpstr>
      <vt:lpstr>NOA’s Role</vt:lpstr>
      <vt:lpstr>Methods</vt:lpstr>
      <vt:lpstr>Elements of Observation</vt:lpstr>
      <vt:lpstr>Elements of Observation</vt:lpstr>
      <vt:lpstr>Problems Encountered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Examining Court Connections in A Rural Georgia Community</dc:title>
  <cp:lastModifiedBy>NGCSUIIT</cp:lastModifiedBy>
  <cp:revision>1</cp:revision>
  <dcterms:modified xsi:type="dcterms:W3CDTF">2013-11-08T02:20:52Z</dcterms:modified>
</cp:coreProperties>
</file>