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83" r:id="rId4"/>
    <p:sldId id="284" r:id="rId5"/>
    <p:sldId id="285" r:id="rId6"/>
    <p:sldId id="281" r:id="rId7"/>
    <p:sldId id="28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34" autoAdjust="0"/>
  </p:normalViewPr>
  <p:slideViewPr>
    <p:cSldViewPr snapToObjects="1">
      <p:cViewPr varScale="1">
        <p:scale>
          <a:sx n="88" d="100"/>
          <a:sy n="88" d="100"/>
        </p:scale>
        <p:origin x="-1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456A5-48DA-7846-8C3C-64C7D55ABFA4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87F79-D35F-924F-90C9-62664D45D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03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70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200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AFC56213-B4C4-4C5C-8EAE-01416D175C4F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70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8F59FE3C-EE97-F549-97BB-BEE526C82C80}" type="datetimeFigureOut">
              <a:rPr lang="en-US" smtClean="0"/>
              <a:pPr/>
              <a:t>11/7/13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658269D0-3603-6345-8009-E90253F524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524000"/>
            <a:ext cx="6858000" cy="1828800"/>
          </a:xfrm>
        </p:spPr>
        <p:txBody>
          <a:bodyPr/>
          <a:lstStyle/>
          <a:p>
            <a:pPr algn="ctr"/>
            <a:r>
              <a:rPr lang="en-US" dirty="0"/>
              <a:t>CPTED Analysis in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</a:t>
            </a:r>
            <a:r>
              <a:rPr lang="en-US" dirty="0"/>
              <a:t>-12 Schools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343400"/>
            <a:ext cx="7543800" cy="1600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Deborah M. Robinson, Ph.D.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Valdosta State University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November 8, 2013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lang="en-US" dirty="0" smtClean="0"/>
              <a:t>CPTED K-12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800600"/>
          </a:xfrm>
        </p:spPr>
        <p:txBody>
          <a:bodyPr>
            <a:normAutofit lnSpcReduction="10000"/>
          </a:bodyPr>
          <a:lstStyle/>
          <a:p>
            <a:pPr>
              <a:spcBef>
                <a:spcPts val="1000"/>
              </a:spcBef>
            </a:pPr>
            <a:r>
              <a:rPr lang="en-US" sz="3200" dirty="0" smtClean="0"/>
              <a:t>CPTED analysis of a K-12 school system poses special issues:</a:t>
            </a:r>
          </a:p>
          <a:p>
            <a:pPr>
              <a:spcBef>
                <a:spcPts val="1000"/>
              </a:spcBef>
            </a:pPr>
            <a:r>
              <a:rPr lang="en-US" sz="3200" dirty="0" smtClean="0"/>
              <a:t>* Different physical environments at every school</a:t>
            </a:r>
          </a:p>
          <a:p>
            <a:pPr>
              <a:spcBef>
                <a:spcPts val="1000"/>
              </a:spcBef>
            </a:pPr>
            <a:r>
              <a:rPr lang="en-US" sz="3200" dirty="0" smtClean="0"/>
              <a:t>* Unique populations in each school </a:t>
            </a:r>
          </a:p>
          <a:p>
            <a:pPr>
              <a:spcBef>
                <a:spcPts val="1000"/>
              </a:spcBef>
            </a:pPr>
            <a:r>
              <a:rPr lang="en-US" sz="3200" dirty="0" smtClean="0"/>
              <a:t>* Diverse activities in each school</a:t>
            </a:r>
          </a:p>
          <a:p>
            <a:pPr>
              <a:spcBef>
                <a:spcPts val="1000"/>
              </a:spcBef>
            </a:pPr>
            <a:r>
              <a:rPr lang="en-US" sz="3200" dirty="0" smtClean="0"/>
              <a:t>* Diverse needs in each school</a:t>
            </a:r>
          </a:p>
          <a:p>
            <a:pPr>
              <a:spcBef>
                <a:spcPts val="1000"/>
              </a:spcBef>
            </a:pPr>
            <a:r>
              <a:rPr lang="en-US" sz="3200" dirty="0" smtClean="0"/>
              <a:t>Analysis must focus on physical environment and populations</a:t>
            </a:r>
          </a:p>
          <a:p>
            <a:pPr>
              <a:spcBef>
                <a:spcPts val="1000"/>
              </a:spcBef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lang="en-US" dirty="0" smtClean="0"/>
              <a:t>CPTED K-12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510540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2800" b="1" dirty="0" smtClean="0"/>
              <a:t>Paper Surveys:</a:t>
            </a:r>
          </a:p>
          <a:p>
            <a:pPr>
              <a:spcBef>
                <a:spcPts val="1000"/>
              </a:spcBef>
            </a:pPr>
            <a:r>
              <a:rPr lang="en-US" sz="2800" dirty="0" smtClean="0"/>
              <a:t>Teachers/Staff/Administration</a:t>
            </a:r>
          </a:p>
          <a:p>
            <a:pPr>
              <a:spcBef>
                <a:spcPts val="1000"/>
              </a:spcBef>
            </a:pPr>
            <a:r>
              <a:rPr lang="en-US" sz="2800" dirty="0" smtClean="0"/>
              <a:t>Parents</a:t>
            </a:r>
          </a:p>
          <a:p>
            <a:pPr>
              <a:spcBef>
                <a:spcPts val="1000"/>
              </a:spcBef>
            </a:pPr>
            <a:r>
              <a:rPr lang="en-US" sz="2800" dirty="0" smtClean="0"/>
              <a:t>Transportation and Maintenance</a:t>
            </a:r>
          </a:p>
          <a:p>
            <a:pPr>
              <a:spcBef>
                <a:spcPts val="1000"/>
              </a:spcBef>
            </a:pPr>
            <a:r>
              <a:rPr lang="en-US" sz="2800" dirty="0" smtClean="0"/>
              <a:t>Asking questions about safety and security, including SROs, emergency policies, locking doors, cameras, protocols for lockdowns, etc.</a:t>
            </a:r>
          </a:p>
          <a:p>
            <a:pPr>
              <a:spcBef>
                <a:spcPts val="1000"/>
              </a:spcBef>
            </a:pPr>
            <a:r>
              <a:rPr lang="en-US" sz="2800" dirty="0" smtClean="0"/>
              <a:t>Important to get perspectives from those most likely to have an input into making security decisions</a:t>
            </a:r>
          </a:p>
          <a:p>
            <a:pPr>
              <a:spcBef>
                <a:spcPts val="1000"/>
              </a:spcBef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24238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lang="en-US" dirty="0" smtClean="0"/>
              <a:t>CPTED K-12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510540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2800" b="1" dirty="0" smtClean="0"/>
              <a:t>Survey Responses (averages):</a:t>
            </a:r>
            <a:endParaRPr lang="en-US" sz="2800" dirty="0" smtClean="0"/>
          </a:p>
          <a:p>
            <a:pPr>
              <a:spcBef>
                <a:spcPts val="1000"/>
              </a:spcBef>
            </a:pPr>
            <a:r>
              <a:rPr lang="en-US" sz="2800" dirty="0" smtClean="0"/>
              <a:t>1. Are there safety/security issues on campus:       	Yes  16-57%		No   26-84%</a:t>
            </a:r>
          </a:p>
          <a:p>
            <a:pPr>
              <a:spcBef>
                <a:spcPts val="1000"/>
              </a:spcBef>
            </a:pPr>
            <a:r>
              <a:rPr lang="en-US" sz="2800" dirty="0" smtClean="0"/>
              <a:t>2. Is the school personnel ready to handle </a:t>
            </a:r>
            <a:r>
              <a:rPr lang="en-US" sz="2800" u="sng" dirty="0" smtClean="0"/>
              <a:t>any</a:t>
            </a:r>
            <a:r>
              <a:rPr lang="en-US" sz="2800" dirty="0" smtClean="0"/>
              <a:t>      emergency?	                                                     	Yes   37-74%      No   9-32%      DK   15-35%</a:t>
            </a:r>
          </a:p>
          <a:p>
            <a:pPr>
              <a:spcBef>
                <a:spcPts val="1000"/>
              </a:spcBef>
            </a:pPr>
            <a:r>
              <a:rPr lang="en-US" sz="2800" dirty="0" smtClean="0"/>
              <a:t>3. Do you feel safe on campus?                              	Yes   66-95%      No   0-24%      DK   0-9%</a:t>
            </a:r>
          </a:p>
          <a:p>
            <a:pPr>
              <a:spcBef>
                <a:spcPts val="1000"/>
              </a:spcBef>
            </a:pPr>
            <a:r>
              <a:rPr lang="en-US" sz="2800" b="1" dirty="0" smtClean="0"/>
              <a:t>Point: </a:t>
            </a:r>
            <a:r>
              <a:rPr lang="en-US" sz="2800" dirty="0" smtClean="0"/>
              <a:t>High of 57% indicate safety/security issues on campus, yet Low of 66% feel safe on campus    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8007859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lang="en-US" dirty="0" smtClean="0"/>
              <a:t>CPTED K-12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1000" cy="480060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2800" b="1" dirty="0" smtClean="0"/>
              <a:t>Question: </a:t>
            </a:r>
            <a:r>
              <a:rPr lang="en-US" sz="2800" dirty="0" smtClean="0"/>
              <a:t>Why do so many feel safe when so many believe there are safety/security issues?</a:t>
            </a:r>
          </a:p>
          <a:p>
            <a:pPr>
              <a:spcBef>
                <a:spcPts val="1000"/>
              </a:spcBef>
            </a:pPr>
            <a:r>
              <a:rPr lang="en-US" sz="2800" dirty="0" smtClean="0"/>
              <a:t>Conducted physical assessment with this in mind</a:t>
            </a:r>
          </a:p>
          <a:p>
            <a:pPr>
              <a:spcBef>
                <a:spcPts val="1000"/>
              </a:spcBef>
            </a:pPr>
            <a:r>
              <a:rPr lang="en-US" sz="2800" b="1" dirty="0" smtClean="0"/>
              <a:t>Findings:</a:t>
            </a:r>
          </a:p>
          <a:p>
            <a:pPr>
              <a:spcBef>
                <a:spcPts val="1000"/>
              </a:spcBef>
            </a:pPr>
            <a:r>
              <a:rPr lang="en-US" sz="2800" dirty="0" smtClean="0"/>
              <a:t>Many of the findings dealt with the physical buildings, classrooms and portables</a:t>
            </a:r>
          </a:p>
          <a:p>
            <a:pPr>
              <a:spcBef>
                <a:spcPts val="1000"/>
              </a:spcBef>
            </a:pPr>
            <a:r>
              <a:rPr lang="en-US" sz="2800" dirty="0" smtClean="0"/>
              <a:t>Some dealt with policies and procedures of the individual schools, i.e., visitor and check-in</a:t>
            </a:r>
          </a:p>
          <a:p>
            <a:pPr>
              <a:spcBef>
                <a:spcPts val="1000"/>
              </a:spcBef>
            </a:pPr>
            <a:endParaRPr lang="en-US" sz="2800" b="1" dirty="0" smtClean="0"/>
          </a:p>
          <a:p>
            <a:pPr>
              <a:spcBef>
                <a:spcPts val="1000"/>
              </a:spcBef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603959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dirty="0" smtClean="0"/>
              <a:t>CPTED K-12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Recommendations for Improvements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sz="2200" dirty="0" smtClean="0"/>
              <a:t>School Resource Officer (SRO) full-time in every school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PRACTICE emergency drills routinely -- not just fire and weather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Clear identification name tags/badges for every </a:t>
            </a:r>
            <a:r>
              <a:rPr lang="en-US" sz="2200" dirty="0" smtClean="0"/>
              <a:t>employee</a:t>
            </a:r>
            <a:endParaRPr lang="en-US" sz="2200" dirty="0" smtClean="0"/>
          </a:p>
          <a:p>
            <a:pPr>
              <a:spcBef>
                <a:spcPts val="1200"/>
              </a:spcBef>
            </a:pPr>
            <a:r>
              <a:rPr lang="en-US" sz="2200" dirty="0" smtClean="0"/>
              <a:t>Remove visibility obstructions from classroom windows and doors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Raise or install fences 6’ tall and extent to the ground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Keep doors to computer wire rooms locked at all times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Connect fences that don’t create a perimeter to another fence or building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Keep all portable radios off desks and out of view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Move buzzer buttons to behind and underneath main office desk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Schools have same color visitor name tags/badges -- have unique color for each school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685800"/>
          </a:xfrm>
        </p:spPr>
        <p:txBody>
          <a:bodyPr/>
          <a:lstStyle/>
          <a:p>
            <a:r>
              <a:rPr lang="en-US" dirty="0" smtClean="0"/>
              <a:t>CPTED K-12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/>
          <a:lstStyle/>
          <a:p>
            <a:r>
              <a:rPr lang="en-US" b="1" u="sng" dirty="0" smtClean="0"/>
              <a:t>Recommendations Continued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sz="2200" dirty="0" smtClean="0"/>
              <a:t>Require personal identification when entering or checking in/out kids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Require teachers to lock classrooms when empty -- forcing to take keys with them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Do not move children outside a perimeter fence, even if it creates traffic problems in hallways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Use signage to clearly identify main office and other areas, including emergency exit routes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Replace exterior doors with spacing between push bar and glass to ones without spacing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Get faculty and staff more involved in stopping people -- do not be afraid to ask who someone is or what that person is doing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Get older kids involved in identifying people with no visitor badges</a:t>
            </a:r>
          </a:p>
          <a:p>
            <a:pPr>
              <a:spcBef>
                <a:spcPts val="1200"/>
              </a:spcBef>
            </a:pPr>
            <a:endParaRPr lang="en-US" sz="2200" dirty="0" smtClean="0"/>
          </a:p>
          <a:p>
            <a:endParaRPr lang="en-US" sz="22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Ｐ明朝"/>
      </a:majorFont>
      <a:minorFont>
        <a:latin typeface="Goudy Old Style"/>
        <a:ea typeface=""/>
        <a:cs typeface=""/>
        <a:font script="Jpan" typeface="ＭＳ Ｐ明朝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635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1451</TotalTime>
  <Words>447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Inkwell</vt:lpstr>
      <vt:lpstr>CPTED Analysis in  K-12 Schools </vt:lpstr>
      <vt:lpstr>CPTED K-12 Analysis</vt:lpstr>
      <vt:lpstr>CPTED K-12 Analysis</vt:lpstr>
      <vt:lpstr>CPTED K-12 Analysis</vt:lpstr>
      <vt:lpstr>CPTED K-12 Analysis</vt:lpstr>
      <vt:lpstr>CPTED K-12 Analysis</vt:lpstr>
      <vt:lpstr>CPTED K-12 Analysis</vt:lpstr>
    </vt:vector>
  </TitlesOfParts>
  <Company>VSU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Debbi Robinson</dc:creator>
  <cp:lastModifiedBy>Debbi Robinson</cp:lastModifiedBy>
  <cp:revision>209</cp:revision>
  <cp:lastPrinted>2009-05-29T01:32:37Z</cp:lastPrinted>
  <dcterms:created xsi:type="dcterms:W3CDTF">2009-05-29T05:40:51Z</dcterms:created>
  <dcterms:modified xsi:type="dcterms:W3CDTF">2013-11-08T03:45:55Z</dcterms:modified>
</cp:coreProperties>
</file>