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63" r:id="rId5"/>
    <p:sldId id="264" r:id="rId6"/>
    <p:sldId id="273" r:id="rId7"/>
    <p:sldId id="274" r:id="rId8"/>
    <p:sldId id="271" r:id="rId9"/>
    <p:sldId id="258" r:id="rId10"/>
    <p:sldId id="259" r:id="rId11"/>
    <p:sldId id="260" r:id="rId12"/>
    <p:sldId id="261" r:id="rId13"/>
    <p:sldId id="262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57B483-5AAC-4B7A-A418-3D99FB4206DF}" type="datetimeFigureOut">
              <a:rPr lang="en-US" smtClean="0"/>
              <a:pPr/>
              <a:t>11/7/2013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B74930-F953-43E3-BF67-3685B4645C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vethegirlchild.notfors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286000"/>
            <a:ext cx="60198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57912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Bridging the gap between Commercial Sexual Exploitation of Children and Law enforcement Responses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715000"/>
            <a:ext cx="3276600" cy="114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By Ruth Yasa Kasalwe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Hepburn </a:t>
            </a:r>
            <a:r>
              <a:rPr lang="en-US" dirty="0" smtClean="0"/>
              <a:t>&amp; Simon (2010)- look at human trafficking in the United States</a:t>
            </a:r>
          </a:p>
          <a:p>
            <a:r>
              <a:rPr lang="en-US" dirty="0" smtClean="0"/>
              <a:t>Gozdziak(2010)- discusses  how the vague nature of CSEC  can be problematic to  combat the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Rand (2009) - discusses the issue of CSEC in the U.S; barriers to effectively combat </a:t>
            </a:r>
            <a:r>
              <a:rPr lang="en-US" dirty="0" smtClean="0"/>
              <a:t>CSEC</a:t>
            </a:r>
          </a:p>
          <a:p>
            <a:r>
              <a:rPr lang="en-US" dirty="0" err="1" smtClean="0"/>
              <a:t>Iton</a:t>
            </a:r>
            <a:r>
              <a:rPr lang="en-US" dirty="0" smtClean="0"/>
              <a:t>, Oliver &amp; </a:t>
            </a:r>
            <a:r>
              <a:rPr lang="en-US" dirty="0" err="1" smtClean="0"/>
              <a:t>Orgensen</a:t>
            </a:r>
            <a:r>
              <a:rPr lang="en-US" dirty="0" smtClean="0"/>
              <a:t> (2005) –prevention and control of sexual exploitation of children and </a:t>
            </a:r>
            <a:r>
              <a:rPr lang="en-US" dirty="0" smtClean="0"/>
              <a:t>teens</a:t>
            </a:r>
            <a:endParaRPr lang="en-US" dirty="0" smtClean="0"/>
          </a:p>
          <a:p>
            <a:r>
              <a:rPr lang="en-US" dirty="0" err="1" smtClean="0"/>
              <a:t>Barnitz</a:t>
            </a:r>
            <a:r>
              <a:rPr lang="en-US" dirty="0" smtClean="0"/>
              <a:t> (2001) –coordinated local and global response to end CSEC; role of law enforcement is crucial in stopping CSEC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for this study will be collected from metro Atlanta  law enforcement agencies</a:t>
            </a:r>
          </a:p>
          <a:p>
            <a:r>
              <a:rPr lang="en-US" dirty="0" smtClean="0"/>
              <a:t>Organizations dealing with CSEC such as Juvenile Justice Fund, Youth Spark, Atlanta Women’s Foundation and the </a:t>
            </a:r>
            <a:r>
              <a:rPr lang="en-US" b="1" dirty="0" smtClean="0"/>
              <a:t> </a:t>
            </a:r>
            <a:r>
              <a:rPr lang="en-US" dirty="0" smtClean="0"/>
              <a:t>Atlanta Governor’s Office of Children and Families </a:t>
            </a:r>
          </a:p>
          <a:p>
            <a:r>
              <a:rPr lang="en-US" dirty="0" smtClean="0"/>
              <a:t>Other secondary sources ,reports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Interviews with 8-10 representatives of law enforcement agencies and organizations dealing with CSEC</a:t>
            </a:r>
          </a:p>
          <a:p>
            <a:r>
              <a:rPr lang="en-US" dirty="0" smtClean="0"/>
              <a:t>5 police chiefs/relevant person in the Metro Atlanta area (Cobb, Gwinnett, Fulton , DeKalb and Cherokee)</a:t>
            </a:r>
          </a:p>
          <a:p>
            <a:r>
              <a:rPr lang="en-US" dirty="0" smtClean="0"/>
              <a:t>3-5  representatives of organizations dealing with CSEC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out the extent of the crime</a:t>
            </a:r>
          </a:p>
          <a:p>
            <a:r>
              <a:rPr lang="en-US" dirty="0" smtClean="0"/>
              <a:t>Data available </a:t>
            </a:r>
            <a:r>
              <a:rPr lang="en-US" dirty="0" smtClean="0"/>
              <a:t>,resources used</a:t>
            </a:r>
          </a:p>
          <a:p>
            <a:r>
              <a:rPr lang="en-US" dirty="0" smtClean="0"/>
              <a:t>Strengths </a:t>
            </a:r>
            <a:r>
              <a:rPr lang="en-US" dirty="0" smtClean="0"/>
              <a:t>and weaknesses  in responses </a:t>
            </a:r>
            <a:r>
              <a:rPr lang="en-US" dirty="0" smtClean="0"/>
              <a:t>to </a:t>
            </a:r>
            <a:r>
              <a:rPr lang="en-US" dirty="0" smtClean="0"/>
              <a:t>CSEC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Why is Metro Atlanta a hotspot for CSEC?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6705600" cy="4724400"/>
          </a:xfrm>
        </p:spPr>
        <p:txBody>
          <a:bodyPr>
            <a:normAutofit/>
          </a:bodyPr>
          <a:lstStyle/>
          <a:p>
            <a:r>
              <a:rPr lang="en-US" dirty="0"/>
              <a:t>Atlanta is among 14 cities with the highest incidence of prostituted </a:t>
            </a:r>
            <a:r>
              <a:rPr lang="en-US" dirty="0" smtClean="0"/>
              <a:t>children (FBI ,2005)</a:t>
            </a:r>
          </a:p>
          <a:p>
            <a:r>
              <a:rPr lang="en-US" dirty="0"/>
              <a:t>city </a:t>
            </a:r>
            <a:r>
              <a:rPr lang="en-US" dirty="0" smtClean="0"/>
              <a:t>is </a:t>
            </a:r>
            <a:r>
              <a:rPr lang="en-US" dirty="0"/>
              <a:t>a transit point for most travelers as well as people flying in and out for </a:t>
            </a:r>
            <a:r>
              <a:rPr lang="en-US" dirty="0" smtClean="0"/>
              <a:t>business</a:t>
            </a:r>
          </a:p>
          <a:p>
            <a:r>
              <a:rPr lang="en-US" dirty="0" smtClean="0"/>
              <a:t>International airport and major roadways</a:t>
            </a:r>
          </a:p>
          <a:p>
            <a:r>
              <a:rPr lang="en-US" dirty="0"/>
              <a:t>hosting of </a:t>
            </a:r>
            <a:r>
              <a:rPr lang="en-US" dirty="0" smtClean="0"/>
              <a:t>conventions </a:t>
            </a:r>
            <a:r>
              <a:rPr lang="en-US" dirty="0"/>
              <a:t>and sporting events</a:t>
            </a:r>
            <a:endParaRPr lang="en-US" dirty="0" smtClean="0"/>
          </a:p>
          <a:p>
            <a:r>
              <a:rPr lang="en-US" dirty="0"/>
              <a:t>prevalence of adult clubs in the city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Legislation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Victims of Trafficking and Violence Prevention Act (TVPA) implemented by the U.S. in 2000</a:t>
            </a:r>
          </a:p>
          <a:p>
            <a:r>
              <a:rPr lang="en-US" dirty="0" smtClean="0"/>
              <a:t>April </a:t>
            </a:r>
            <a:r>
              <a:rPr lang="en-US" dirty="0"/>
              <a:t>2011, HB 200 was passed by the Georgia </a:t>
            </a:r>
            <a:r>
              <a:rPr lang="en-US" dirty="0" smtClean="0"/>
              <a:t>legislature</a:t>
            </a:r>
          </a:p>
          <a:p>
            <a:r>
              <a:rPr lang="en-US" dirty="0" smtClean="0"/>
              <a:t>HB 141: Human Trafficking Hotline Number Posting  (effective July 1,2013)</a:t>
            </a:r>
          </a:p>
          <a:p>
            <a:r>
              <a:rPr lang="en-US" dirty="0" smtClean="0"/>
              <a:t>HB 156: Keeping Children Safe From Online Predators (effective July 1, 2013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Georgia has some of the nation’s harshest punishments for CSEC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Responses from Law Enforcement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CSEC is  a challenging crime</a:t>
            </a:r>
          </a:p>
          <a:p>
            <a:r>
              <a:rPr lang="en-US" dirty="0" smtClean="0"/>
              <a:t>Law enforcement tend to be  more reactive than proactive</a:t>
            </a:r>
          </a:p>
          <a:p>
            <a:r>
              <a:rPr lang="en-US" dirty="0" smtClean="0"/>
              <a:t>CSEC victims seen as prostitutes/delinquents</a:t>
            </a:r>
          </a:p>
          <a:p>
            <a:r>
              <a:rPr lang="en-US" dirty="0" smtClean="0"/>
              <a:t>Public funding/resources may limit </a:t>
            </a:r>
            <a:r>
              <a:rPr lang="en-US" dirty="0" smtClean="0"/>
              <a:t>scope </a:t>
            </a:r>
            <a:r>
              <a:rPr lang="en-US" dirty="0" smtClean="0"/>
              <a:t>of </a:t>
            </a:r>
            <a:r>
              <a:rPr lang="en-US" dirty="0" smtClean="0"/>
              <a:t>law </a:t>
            </a:r>
            <a:r>
              <a:rPr lang="en-US" dirty="0" smtClean="0"/>
              <a:t>enforcement </a:t>
            </a:r>
            <a:r>
              <a:rPr lang="en-US" dirty="0" smtClean="0"/>
              <a:t>responses</a:t>
            </a:r>
            <a:endParaRPr lang="en-US" dirty="0" smtClean="0"/>
          </a:p>
          <a:p>
            <a:r>
              <a:rPr lang="en-US" dirty="0" smtClean="0"/>
              <a:t>Lack of knowledge/information on CSEC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Bridging the Gap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Proactively identify and investigate CSEC  related crimes</a:t>
            </a:r>
          </a:p>
          <a:p>
            <a:r>
              <a:rPr lang="en-US" dirty="0" smtClean="0"/>
              <a:t>Task forces &amp; resource allocation</a:t>
            </a:r>
          </a:p>
          <a:p>
            <a:r>
              <a:rPr lang="en-US" dirty="0" smtClean="0"/>
              <a:t>Educational training on CSEC</a:t>
            </a:r>
          </a:p>
          <a:p>
            <a:r>
              <a:rPr lang="en-US" dirty="0" smtClean="0"/>
              <a:t>Collaborations with other agencies and organizations</a:t>
            </a:r>
          </a:p>
          <a:p>
            <a:r>
              <a:rPr lang="en-US" dirty="0" smtClean="0"/>
              <a:t>Assess/address immediate medical/protection  needs of  victims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Bridging the Gap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Properly identify  juveniles and  runaways</a:t>
            </a:r>
          </a:p>
          <a:p>
            <a:r>
              <a:rPr lang="en-US" dirty="0" smtClean="0"/>
              <a:t>Attempt to apprehend exploiters</a:t>
            </a:r>
          </a:p>
          <a:p>
            <a:r>
              <a:rPr lang="en-US" dirty="0" smtClean="0"/>
              <a:t>Interview victims</a:t>
            </a:r>
          </a:p>
          <a:p>
            <a:r>
              <a:rPr lang="en-US" dirty="0" smtClean="0"/>
              <a:t>Offer and refer victim advocacy to CSEC</a:t>
            </a:r>
          </a:p>
          <a:p>
            <a:endParaRPr lang="en-US" dirty="0"/>
          </a:p>
        </p:txBody>
      </p:sp>
      <p:pic>
        <p:nvPicPr>
          <p:cNvPr id="4" name="Picture 3" descr="cs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352800"/>
            <a:ext cx="5715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"A Future. Not A Past. Stop the Prostitution of Children in Georgia." </a:t>
            </a:r>
            <a:r>
              <a:rPr lang="en-US" i="1" dirty="0" smtClean="0"/>
              <a:t>afuturenotapast.org</a:t>
            </a:r>
            <a:r>
              <a:rPr lang="en-US" dirty="0" smtClean="0"/>
              <a:t>. N.p., 2011. Web. 25 Oct 2013. &lt;http://afuturenotapast.org/resources/the-facts/&gt;.</a:t>
            </a:r>
          </a:p>
          <a:p>
            <a:r>
              <a:rPr lang="en-US" dirty="0" smtClean="0"/>
              <a:t>"United Nations ESCAP HRD Section." United Nations, n.d. Web. 20 Oct 2013. &lt;http://www.escap-hrd.org/csec2.htm&gt;.</a:t>
            </a:r>
          </a:p>
          <a:p>
            <a:r>
              <a:rPr lang="en-US" dirty="0" smtClean="0"/>
              <a:t>Barnitz, L. (2001). Effectively Responding to the Commercial Sexual Exploitation of Children: A Comprehensive Approach to Prevention, Protection, and Reintergration Services. </a:t>
            </a:r>
            <a:r>
              <a:rPr lang="en-US" i="1" dirty="0" smtClean="0"/>
              <a:t>Child Welfare</a:t>
            </a:r>
            <a:r>
              <a:rPr lang="en-US" dirty="0" smtClean="0"/>
              <a:t>, </a:t>
            </a:r>
            <a:r>
              <a:rPr lang="en-US" i="1" dirty="0" smtClean="0"/>
              <a:t>80</a:t>
            </a:r>
            <a:r>
              <a:rPr lang="en-US" dirty="0" smtClean="0"/>
              <a:t>(5), 597-610.</a:t>
            </a:r>
          </a:p>
          <a:p>
            <a:r>
              <a:rPr lang="en-US" dirty="0" smtClean="0"/>
              <a:t>Boxill,N.A., &amp; Richardson,D.J.,(2007). Ending Sex Trafficking of Children in Atlanta.</a:t>
            </a:r>
            <a:r>
              <a:rPr lang="en-US" i="1" dirty="0" smtClean="0"/>
              <a:t>Affilia </a:t>
            </a:r>
            <a:r>
              <a:rPr lang="en-US" dirty="0" smtClean="0"/>
              <a:t>22:138</a:t>
            </a:r>
          </a:p>
          <a:p>
            <a:r>
              <a:rPr lang="en-US" dirty="0" smtClean="0"/>
              <a:t>Dysart, T. L. (2013). The Protected Innocence Initiative: Building Protective State Law Regimes For America's Sex-Trafficked Children. </a:t>
            </a:r>
            <a:r>
              <a:rPr lang="en-US" i="1" dirty="0" smtClean="0"/>
              <a:t>Columbia Human Rights Law Review</a:t>
            </a:r>
            <a:r>
              <a:rPr lang="en-US" dirty="0" smtClean="0"/>
              <a:t>, </a:t>
            </a:r>
            <a:r>
              <a:rPr lang="en-US" i="1" dirty="0" smtClean="0"/>
              <a:t>44</a:t>
            </a:r>
            <a:r>
              <a:rPr lang="en-US" dirty="0" smtClean="0"/>
              <a:t>(3), 619-695.</a:t>
            </a:r>
          </a:p>
          <a:p>
            <a:r>
              <a:rPr lang="en-US" dirty="0" smtClean="0"/>
              <a:t>Goździak, E. M. (2008, Fall2008). On Challenges, Dilemmas, and Opportunities in Studying Trafficked Children. </a:t>
            </a:r>
            <a:r>
              <a:rPr lang="en-US" i="1" dirty="0" smtClean="0"/>
              <a:t>Anthropological Quarterly</a:t>
            </a:r>
            <a:r>
              <a:rPr lang="en-US" dirty="0" smtClean="0"/>
              <a:t>. pp. 903-923.</a:t>
            </a:r>
          </a:p>
          <a:p>
            <a:r>
              <a:rPr lang="en-US" dirty="0" smtClean="0"/>
              <a:t>Guzman, J. Alameda County District Attorney, (n.d.).</a:t>
            </a:r>
            <a:r>
              <a:rPr lang="en-US" i="1" dirty="0" smtClean="0"/>
              <a:t> Draft Protocol Recommendations For A CSEC Coordinated System Response In Both Alameda County And Bay Area Region</a:t>
            </a:r>
            <a:endParaRPr lang="en-US" dirty="0" smtClean="0"/>
          </a:p>
          <a:p>
            <a:r>
              <a:rPr lang="en-US" dirty="0" smtClean="0"/>
              <a:t>Halter,S.,(2010).Factors That Influence Police Conceptualizations of Girls Involved in Prostitution in Six U.S. Cities: Child Sexual Exploitation Victims or Delinquents? Child Maltreatment 15(2),152-160</a:t>
            </a:r>
          </a:p>
          <a:p>
            <a:r>
              <a:rPr lang="en-US" dirty="0" smtClean="0"/>
              <a:t>Hepburn, S., &amp; Simon, R. (2010). Hidden in Plain Sight: Human Trafficking in the United States. </a:t>
            </a:r>
            <a:r>
              <a:rPr lang="en-US" i="1" dirty="0" smtClean="0"/>
              <a:t>Gender Issues</a:t>
            </a:r>
            <a:r>
              <a:rPr lang="en-US" dirty="0" smtClean="0"/>
              <a:t>, </a:t>
            </a:r>
            <a:r>
              <a:rPr lang="en-US" i="1" dirty="0" smtClean="0"/>
              <a:t>27</a:t>
            </a:r>
            <a:r>
              <a:rPr lang="en-US" dirty="0" smtClean="0"/>
              <a:t>(1/2), 1-26. doi:10.1007/s12147-010-9087-7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Iton, A., Oliver, M., &amp; Torgensen, K. (2005). Preventing sexual exploitation of children and teens. </a:t>
            </a:r>
            <a:r>
              <a:rPr lang="en-US" i="1" dirty="0" smtClean="0"/>
              <a:t>The Journal Of Law, Medicine &amp; Ethics: A Journal Of The American Society Of Law, Medicine &amp; Ethics</a:t>
            </a:r>
            <a:r>
              <a:rPr lang="en-US" dirty="0" smtClean="0"/>
              <a:t>, </a:t>
            </a:r>
            <a:r>
              <a:rPr lang="en-US" i="1" dirty="0" smtClean="0"/>
              <a:t>33</a:t>
            </a:r>
            <a:r>
              <a:rPr lang="en-US" dirty="0" smtClean="0"/>
              <a:t>(4 Suppl), 38-39.</a:t>
            </a:r>
          </a:p>
          <a:p>
            <a:r>
              <a:rPr lang="en-US" dirty="0" smtClean="0"/>
              <a:t> Mitchell ,K.J.,  Jones, L.M.,  Finkelhor, D., &amp;  Wolak,J.(2011) Internet-Facilitated Commercial Sexual Exploitation of Children: Findings From a Nationally RepresentativeSample of Law Enforcement Agencies in the United States. </a:t>
            </a:r>
            <a:r>
              <a:rPr lang="en-US" i="1" dirty="0" smtClean="0"/>
              <a:t>Sex Abuse:A Journal of Research and Treatment </a:t>
            </a:r>
            <a:r>
              <a:rPr lang="en-US" dirty="0" smtClean="0"/>
              <a:t>23:43</a:t>
            </a:r>
          </a:p>
          <a:p>
            <a:r>
              <a:rPr lang="en-US" dirty="0" smtClean="0"/>
              <a:t>Moser, K.(2012). Prevention, Prosecution, and Protection: A Look at the United States' Trafficking Victims Protection Act. </a:t>
            </a:r>
            <a:r>
              <a:rPr lang="en-US" i="1" dirty="0" smtClean="0"/>
              <a:t>International Journal of Business &amp; Social Science</a:t>
            </a:r>
            <a:r>
              <a:rPr lang="en-US" dirty="0" smtClean="0"/>
              <a:t>.3(6), p222-235</a:t>
            </a:r>
          </a:p>
          <a:p>
            <a:r>
              <a:rPr lang="en-US" dirty="0" smtClean="0"/>
              <a:t>Rand, A. (2009). It Can't Happen in My Backyard: The Commercial Sexual Exploitation of Girls in the United States. </a:t>
            </a:r>
            <a:r>
              <a:rPr lang="en-US" i="1" dirty="0" smtClean="0"/>
              <a:t>Child &amp; Youth Services</a:t>
            </a:r>
            <a:r>
              <a:rPr lang="en-US" dirty="0" smtClean="0"/>
              <a:t>, </a:t>
            </a:r>
            <a:r>
              <a:rPr lang="en-US" i="1" dirty="0" smtClean="0"/>
              <a:t>31</a:t>
            </a:r>
            <a:r>
              <a:rPr lang="en-US" dirty="0" smtClean="0"/>
              <a:t>(3/4), 138-156. doi:10.1080/0145935X.2009.524480</a:t>
            </a:r>
          </a:p>
          <a:p>
            <a:r>
              <a:rPr lang="en-US" dirty="0" smtClean="0"/>
              <a:t>Todres, J. (2012). Assessing Public Health Strategies for Advancing Child Protection: Human Trafficking As A Case Study. </a:t>
            </a:r>
            <a:r>
              <a:rPr lang="en-US" i="1" dirty="0" smtClean="0"/>
              <a:t>Journal Of Law And Policy</a:t>
            </a:r>
            <a:r>
              <a:rPr lang="en-US" dirty="0" smtClean="0"/>
              <a:t>, </a:t>
            </a:r>
            <a:r>
              <a:rPr lang="en-US" i="1" dirty="0" smtClean="0"/>
              <a:t>21</a:t>
            </a:r>
            <a:r>
              <a:rPr lang="en-US" dirty="0" smtClean="0"/>
              <a:t>93.</a:t>
            </a:r>
          </a:p>
          <a:p>
            <a:r>
              <a:rPr lang="en-US" dirty="0" smtClean="0"/>
              <a:t>Todres, J. (2010). Taking Prevention Seriously: Developing a Comprehensive Response to Child Trafficking and Sexual Exploitation. </a:t>
            </a:r>
            <a:r>
              <a:rPr lang="en-US" i="1" dirty="0" smtClean="0"/>
              <a:t>Vanderbilt Journal of Transnational Law</a:t>
            </a:r>
            <a:r>
              <a:rPr lang="en-US" dirty="0" smtClean="0"/>
              <a:t>, </a:t>
            </a:r>
            <a:r>
              <a:rPr lang="en-US" i="1" dirty="0" smtClean="0"/>
              <a:t>43</a:t>
            </a:r>
            <a:r>
              <a:rPr lang="en-US" dirty="0" smtClean="0"/>
              <a:t>(1), 1-56.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Sexual Exploitation of Children (CSEC)</a:t>
            </a:r>
          </a:p>
          <a:p>
            <a:r>
              <a:rPr lang="en-US" dirty="0" smtClean="0"/>
              <a:t>UN  definition of </a:t>
            </a:r>
            <a:r>
              <a:rPr lang="en-US" dirty="0" smtClean="0"/>
              <a:t>CSEC</a:t>
            </a:r>
            <a:endParaRPr lang="en-US" dirty="0" smtClean="0"/>
          </a:p>
          <a:p>
            <a:r>
              <a:rPr lang="en-US" dirty="0" smtClean="0"/>
              <a:t>CSEC in Atlanta</a:t>
            </a:r>
          </a:p>
          <a:p>
            <a:r>
              <a:rPr lang="en-US" dirty="0" smtClean="0"/>
              <a:t>This paper </a:t>
            </a:r>
            <a:r>
              <a:rPr lang="en-US" dirty="0"/>
              <a:t>will </a:t>
            </a:r>
            <a:r>
              <a:rPr lang="en-US" dirty="0" smtClean="0"/>
              <a:t>attempt to answer </a:t>
            </a:r>
            <a:r>
              <a:rPr lang="en-US" dirty="0"/>
              <a:t>two main questions: (1) Why is Metro Atlanta a hotspot for CSEC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(2) </a:t>
            </a:r>
            <a:r>
              <a:rPr lang="en-US" dirty="0" smtClean="0"/>
              <a:t>How can local law enforcement better respond to CSEC?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Georgia Demand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Decoy </a:t>
            </a:r>
            <a:r>
              <a:rPr lang="en-US" dirty="0" smtClean="0"/>
              <a:t>ads on Craigslist</a:t>
            </a:r>
          </a:p>
          <a:p>
            <a:r>
              <a:rPr lang="en-US" dirty="0" smtClean="0"/>
              <a:t>Callers </a:t>
            </a:r>
            <a:r>
              <a:rPr lang="en-US" dirty="0" smtClean="0"/>
              <a:t>given 3 graduated warnings about </a:t>
            </a:r>
            <a:r>
              <a:rPr lang="en-US" dirty="0" smtClean="0"/>
              <a:t>girl’s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 </a:t>
            </a:r>
            <a:r>
              <a:rPr lang="en-US" dirty="0" smtClean="0"/>
              <a:t>47% wanted to continue with the transaction </a:t>
            </a:r>
            <a:r>
              <a:rPr lang="en-US" dirty="0" smtClean="0"/>
              <a:t>despite </a:t>
            </a:r>
            <a:r>
              <a:rPr lang="en-US" dirty="0" smtClean="0"/>
              <a:t>three warnings about the girl’s age</a:t>
            </a:r>
          </a:p>
          <a:p>
            <a:r>
              <a:rPr lang="en-US" dirty="0" smtClean="0"/>
              <a:t>Ads </a:t>
            </a:r>
            <a:r>
              <a:rPr lang="en-US" dirty="0" smtClean="0"/>
              <a:t>featuring adolescent females got 3 times </a:t>
            </a:r>
            <a:r>
              <a:rPr lang="en-US" dirty="0" smtClean="0"/>
              <a:t>more </a:t>
            </a:r>
            <a:r>
              <a:rPr lang="en-US" dirty="0" smtClean="0"/>
              <a:t>transactions per ads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Georgia Demand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estimated 7,200 men knowingly or unknowingly pay for sex with adolescent females in Georgia each month (Georgia Demand Study,2010)</a:t>
            </a:r>
          </a:p>
          <a:p>
            <a:r>
              <a:rPr lang="en-US" dirty="0" smtClean="0"/>
              <a:t>Nearly 28,000 per year;10,000 numerous times per year (GDS)</a:t>
            </a:r>
          </a:p>
          <a:p>
            <a:r>
              <a:rPr lang="en-US" dirty="0" smtClean="0"/>
              <a:t>400 girls are commercially sexually exploited in Georgia each month (GDS)</a:t>
            </a:r>
          </a:p>
          <a:p>
            <a:r>
              <a:rPr lang="en-US" dirty="0" smtClean="0"/>
              <a:t>12 and 14 years old on average(GDS)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Georgia Demand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42% of men  who purchase sex  with young females  found in the north metro Atlanta are ,outside I-285.(GDS)</a:t>
            </a:r>
          </a:p>
          <a:p>
            <a:r>
              <a:rPr lang="en-US" dirty="0" smtClean="0"/>
              <a:t>44% of  men aged between 30-39 (GDS)</a:t>
            </a:r>
          </a:p>
          <a:p>
            <a:r>
              <a:rPr lang="en-US" dirty="0" smtClean="0"/>
              <a:t>one out of every three teens will be lured into sexual exploitation within 48 hours of leaving home (GDS)</a:t>
            </a:r>
          </a:p>
          <a:p>
            <a:r>
              <a:rPr lang="en-US" dirty="0" smtClean="0"/>
              <a:t>90% of exploited children are under the control of a pimp. (GDS)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Csec Victims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Gender</a:t>
            </a:r>
          </a:p>
          <a:p>
            <a:r>
              <a:rPr lang="en-US" dirty="0" smtClean="0"/>
              <a:t> </a:t>
            </a:r>
            <a:r>
              <a:rPr lang="en-US" dirty="0" smtClean="0"/>
              <a:t>68% female</a:t>
            </a:r>
          </a:p>
          <a:p>
            <a:r>
              <a:rPr lang="en-US" dirty="0" smtClean="0"/>
              <a:t>Male </a:t>
            </a:r>
            <a:r>
              <a:rPr lang="en-US" dirty="0" smtClean="0"/>
              <a:t>and transgender youth also at risk</a:t>
            </a:r>
          </a:p>
          <a:p>
            <a:r>
              <a:rPr lang="en-US" dirty="0" smtClean="0"/>
              <a:t>Males </a:t>
            </a:r>
            <a:r>
              <a:rPr lang="en-US" dirty="0" smtClean="0"/>
              <a:t>less likely to work with pimps</a:t>
            </a:r>
          </a:p>
          <a:p>
            <a:r>
              <a:rPr lang="en-US" dirty="0" smtClean="0"/>
              <a:t>Attributed greater sense of </a:t>
            </a:r>
            <a:r>
              <a:rPr lang="en-US" dirty="0" smtClean="0"/>
              <a:t>agenc</a:t>
            </a:r>
            <a:r>
              <a:rPr lang="en-US" dirty="0" smtClean="0"/>
              <a:t>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CSEC Victims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Geography </a:t>
            </a:r>
          </a:p>
          <a:p>
            <a:r>
              <a:rPr lang="en-US" dirty="0" smtClean="0"/>
              <a:t> </a:t>
            </a:r>
            <a:r>
              <a:rPr lang="en-US" dirty="0" smtClean="0"/>
              <a:t>Associated with urban areas</a:t>
            </a:r>
          </a:p>
          <a:p>
            <a:r>
              <a:rPr lang="en-US" dirty="0" smtClean="0"/>
              <a:t> </a:t>
            </a:r>
            <a:r>
              <a:rPr lang="en-US" dirty="0" smtClean="0"/>
              <a:t>Victims from rural and suburban areas</a:t>
            </a:r>
          </a:p>
          <a:p>
            <a:r>
              <a:rPr lang="en-US" dirty="0" smtClean="0"/>
              <a:t>Recent </a:t>
            </a:r>
            <a:r>
              <a:rPr lang="en-US" dirty="0" smtClean="0"/>
              <a:t>increase in recruitment of victims from </a:t>
            </a:r>
          </a:p>
          <a:p>
            <a:pPr>
              <a:buNone/>
            </a:pPr>
            <a:r>
              <a:rPr lang="en-US" dirty="0" smtClean="0"/>
              <a:t>shopping malls and schools in suburbs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CSEC Risk Factors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Earlier childhood sexual abuse</a:t>
            </a:r>
          </a:p>
          <a:p>
            <a:r>
              <a:rPr lang="en-US" dirty="0" smtClean="0"/>
              <a:t>Homelessness</a:t>
            </a:r>
          </a:p>
          <a:p>
            <a:r>
              <a:rPr lang="en-US" dirty="0" smtClean="0"/>
              <a:t>Running Away</a:t>
            </a:r>
          </a:p>
          <a:p>
            <a:r>
              <a:rPr lang="en-US" dirty="0" smtClean="0"/>
              <a:t>Inadequate supervision or care</a:t>
            </a:r>
          </a:p>
          <a:p>
            <a:r>
              <a:rPr lang="en-US" dirty="0" smtClean="0"/>
              <a:t>Inadequate food, clothing and shelter</a:t>
            </a:r>
          </a:p>
          <a:p>
            <a:r>
              <a:rPr lang="en-US" dirty="0" smtClean="0"/>
              <a:t>Family and/or community history of exploitation</a:t>
            </a:r>
          </a:p>
          <a:p>
            <a:r>
              <a:rPr lang="en-US" dirty="0" smtClean="0"/>
              <a:t>Exposure to domestic violence in the home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Dysart (2013)- aggressive approach towards domestic minor sex trafficking within the  </a:t>
            </a:r>
            <a:r>
              <a:rPr lang="en-US" dirty="0" smtClean="0"/>
              <a:t>U.S</a:t>
            </a:r>
          </a:p>
          <a:p>
            <a:r>
              <a:rPr lang="en-US" dirty="0" smtClean="0"/>
              <a:t>Moser (2012) -focuses on the Victims of Trafficking and Violence Prevention Act (TVPA) implemented by the U.S. in </a:t>
            </a:r>
            <a:r>
              <a:rPr lang="en-US" dirty="0" smtClean="0"/>
              <a:t>2000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Halter (2010) - factors that influence police conceptualizations of girls involved in prostitution in 6 U.S cities.</a:t>
            </a:r>
          </a:p>
          <a:p>
            <a:r>
              <a:rPr lang="en-US" dirty="0" smtClean="0"/>
              <a:t>Todres (2010)- more proactive approaches by law enforcement to get rid of CSEC</a:t>
            </a:r>
          </a:p>
          <a:p>
            <a:r>
              <a:rPr lang="en-US" dirty="0" smtClean="0"/>
              <a:t>Boxil &amp; Richardson (2007)-why Atlanta is a hotspot for CSEC; impact of community coalitions on  CSEC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2098</TotalTime>
  <Words>1308</Words>
  <Application>Microsoft Office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Bridging the gap between Commercial Sexual Exploitation of Children and Law enforcement Responses </vt:lpstr>
      <vt:lpstr>Introduction </vt:lpstr>
      <vt:lpstr>Georgia Demand Study</vt:lpstr>
      <vt:lpstr>Georgia Demand Study</vt:lpstr>
      <vt:lpstr>Georgia Demand Study</vt:lpstr>
      <vt:lpstr>Csec Victims</vt:lpstr>
      <vt:lpstr>CSEC Victims</vt:lpstr>
      <vt:lpstr> CSEC Risk Factors</vt:lpstr>
      <vt:lpstr>Literature review</vt:lpstr>
      <vt:lpstr>Literature Review</vt:lpstr>
      <vt:lpstr>Methodology</vt:lpstr>
      <vt:lpstr>Methodology</vt:lpstr>
      <vt:lpstr> Why is Metro Atlanta a hotspot for CSEC? </vt:lpstr>
      <vt:lpstr>Legislation</vt:lpstr>
      <vt:lpstr>Responses from Law Enforcement</vt:lpstr>
      <vt:lpstr>Bridging the Gap</vt:lpstr>
      <vt:lpstr>Bridging the Gap</vt:lpstr>
      <vt:lpstr>References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gap between Commercial Sexual Exploitation of Children and Law enforcement Responses</dc:title>
  <dc:creator>kyasa</dc:creator>
  <cp:lastModifiedBy>kyasa</cp:lastModifiedBy>
  <cp:revision>12</cp:revision>
  <dcterms:created xsi:type="dcterms:W3CDTF">2013-11-04T01:28:10Z</dcterms:created>
  <dcterms:modified xsi:type="dcterms:W3CDTF">2013-11-08T14:13:32Z</dcterms:modified>
</cp:coreProperties>
</file>