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handoutMasterIdLst>
    <p:handoutMasterId r:id="rId25"/>
  </p:handoutMasterIdLst>
  <p:sldIdLst>
    <p:sldId id="256" r:id="rId2"/>
    <p:sldId id="258" r:id="rId3"/>
    <p:sldId id="287" r:id="rId4"/>
    <p:sldId id="285" r:id="rId5"/>
    <p:sldId id="280" r:id="rId6"/>
    <p:sldId id="281" r:id="rId7"/>
    <p:sldId id="282" r:id="rId8"/>
    <p:sldId id="286" r:id="rId9"/>
    <p:sldId id="260" r:id="rId10"/>
    <p:sldId id="278" r:id="rId11"/>
    <p:sldId id="279" r:id="rId12"/>
    <p:sldId id="288" r:id="rId13"/>
    <p:sldId id="267" r:id="rId14"/>
    <p:sldId id="289" r:id="rId15"/>
    <p:sldId id="265" r:id="rId16"/>
    <p:sldId id="273" r:id="rId17"/>
    <p:sldId id="275" r:id="rId18"/>
    <p:sldId id="276" r:id="rId19"/>
    <p:sldId id="290" r:id="rId20"/>
    <p:sldId id="283" r:id="rId21"/>
    <p:sldId id="263" r:id="rId22"/>
    <p:sldId id="270" r:id="rId23"/>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434" autoAdjust="0"/>
  </p:normalViewPr>
  <p:slideViewPr>
    <p:cSldViewPr>
      <p:cViewPr varScale="1">
        <p:scale>
          <a:sx n="70" d="100"/>
          <a:sy n="70" d="100"/>
        </p:scale>
        <p:origin x="156" y="72"/>
      </p:cViewPr>
      <p:guideLst>
        <p:guide orient="horz" pos="2160"/>
        <p:guide pos="2880"/>
      </p:guideLst>
    </p:cSldViewPr>
  </p:slideViewPr>
  <p:outlineViewPr>
    <p:cViewPr>
      <p:scale>
        <a:sx n="33" d="100"/>
        <a:sy n="33" d="100"/>
      </p:scale>
      <p:origin x="0" y="-33000"/>
    </p:cViewPr>
  </p:outlineViewPr>
  <p:notesTextViewPr>
    <p:cViewPr>
      <p:scale>
        <a:sx n="1" d="1"/>
        <a:sy n="1" d="1"/>
      </p:scale>
      <p:origin x="0" y="0"/>
    </p:cViewPr>
  </p:notesTextViewPr>
  <p:notesViewPr>
    <p:cSldViewPr>
      <p:cViewPr varScale="1">
        <p:scale>
          <a:sx n="56" d="100"/>
          <a:sy n="56" d="100"/>
        </p:scale>
        <p:origin x="1398" y="84"/>
      </p:cViewPr>
      <p:guideLst>
        <p:guide orient="horz" pos="291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2"/>
          </a:xfrm>
          <a:prstGeom prst="rect">
            <a:avLst/>
          </a:prstGeom>
        </p:spPr>
        <p:txBody>
          <a:bodyPr vert="horz" lIns="91430" tIns="45715" rIns="91430" bIns="45715" rtlCol="0"/>
          <a:lstStyle>
            <a:lvl1pPr algn="l">
              <a:defRPr sz="1200"/>
            </a:lvl1pPr>
          </a:lstStyle>
          <a:p>
            <a:r>
              <a:rPr lang="en-US" dirty="0" smtClean="0"/>
              <a:t>CJAG Conference </a:t>
            </a:r>
            <a:r>
              <a:rPr lang="en-US" dirty="0" smtClean="0"/>
              <a:t>2013 </a:t>
            </a:r>
            <a:r>
              <a:rPr lang="en-US" dirty="0" smtClean="0"/>
              <a:t>Kennesaw, GA</a:t>
            </a:r>
            <a:endParaRPr lang="en-US" dirty="0"/>
          </a:p>
        </p:txBody>
      </p:sp>
      <p:sp>
        <p:nvSpPr>
          <p:cNvPr id="3" name="Date Placeholder 2"/>
          <p:cNvSpPr>
            <a:spLocks noGrp="1"/>
          </p:cNvSpPr>
          <p:nvPr>
            <p:ph type="dt" sz="quarter" idx="1"/>
          </p:nvPr>
        </p:nvSpPr>
        <p:spPr>
          <a:xfrm>
            <a:off x="3884614" y="1"/>
            <a:ext cx="2971800" cy="461962"/>
          </a:xfrm>
          <a:prstGeom prst="rect">
            <a:avLst/>
          </a:prstGeom>
        </p:spPr>
        <p:txBody>
          <a:bodyPr vert="horz" lIns="91430" tIns="45715" rIns="91430" bIns="45715" rtlCol="0"/>
          <a:lstStyle>
            <a:lvl1pPr algn="r">
              <a:defRPr sz="1200"/>
            </a:lvl1pPr>
          </a:lstStyle>
          <a:p>
            <a:r>
              <a:rPr lang="en-US" dirty="0" smtClean="0"/>
              <a:t>11/8/2013</a:t>
            </a:r>
            <a:endParaRPr lang="en-US" dirty="0"/>
          </a:p>
        </p:txBody>
      </p:sp>
      <p:sp>
        <p:nvSpPr>
          <p:cNvPr id="4" name="Footer Placeholder 3"/>
          <p:cNvSpPr>
            <a:spLocks noGrp="1"/>
          </p:cNvSpPr>
          <p:nvPr>
            <p:ph type="ftr" sz="quarter" idx="2"/>
          </p:nvPr>
        </p:nvSpPr>
        <p:spPr>
          <a:xfrm>
            <a:off x="0" y="8775684"/>
            <a:ext cx="3124200" cy="461962"/>
          </a:xfrm>
          <a:prstGeom prst="rect">
            <a:avLst/>
          </a:prstGeom>
        </p:spPr>
        <p:txBody>
          <a:bodyPr vert="horz" lIns="91430" tIns="45715" rIns="91430" bIns="45715" rtlCol="0" anchor="b"/>
          <a:lstStyle>
            <a:lvl1pPr algn="l">
              <a:defRPr sz="1200"/>
            </a:lvl1pPr>
          </a:lstStyle>
          <a:p>
            <a:r>
              <a:rPr lang="da-DK" dirty="0" smtClean="0"/>
              <a:t>Behavior Modification &amp; Color - </a:t>
            </a:r>
            <a:r>
              <a:rPr lang="da-DK" dirty="0" smtClean="0"/>
              <a:t>Wilfred et. al.</a:t>
            </a:r>
            <a:endParaRPr lang="en-US" dirty="0"/>
          </a:p>
        </p:txBody>
      </p:sp>
      <p:sp>
        <p:nvSpPr>
          <p:cNvPr id="5" name="Slide Number Placeholder 4"/>
          <p:cNvSpPr>
            <a:spLocks noGrp="1"/>
          </p:cNvSpPr>
          <p:nvPr>
            <p:ph type="sldNum" sz="quarter" idx="3"/>
          </p:nvPr>
        </p:nvSpPr>
        <p:spPr>
          <a:xfrm>
            <a:off x="3884614" y="8775684"/>
            <a:ext cx="2971800" cy="461962"/>
          </a:xfrm>
          <a:prstGeom prst="rect">
            <a:avLst/>
          </a:prstGeom>
        </p:spPr>
        <p:txBody>
          <a:bodyPr vert="horz" lIns="91430" tIns="45715" rIns="91430" bIns="45715" rtlCol="0" anchor="b"/>
          <a:lstStyle>
            <a:lvl1pPr algn="r">
              <a:defRPr sz="1200"/>
            </a:lvl1pPr>
          </a:lstStyle>
          <a:p>
            <a:fld id="{0C36ABE8-0B92-4C9C-9CE4-E1839908E3BF}" type="slidenum">
              <a:rPr lang="en-US" smtClean="0"/>
              <a:t>‹#›</a:t>
            </a:fld>
            <a:endParaRPr lang="en-US"/>
          </a:p>
        </p:txBody>
      </p:sp>
    </p:spTree>
    <p:extLst>
      <p:ext uri="{BB962C8B-B14F-4D97-AF65-F5344CB8AC3E}">
        <p14:creationId xmlns:p14="http://schemas.microsoft.com/office/powerpoint/2010/main" val="2796076008"/>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2"/>
          </a:xfrm>
          <a:prstGeom prst="rect">
            <a:avLst/>
          </a:prstGeom>
        </p:spPr>
        <p:txBody>
          <a:bodyPr vert="horz" lIns="91430" tIns="45715" rIns="91430" bIns="45715" rtlCol="0"/>
          <a:lstStyle>
            <a:lvl1pPr algn="l">
              <a:defRPr sz="1200"/>
            </a:lvl1pPr>
          </a:lstStyle>
          <a:p>
            <a:r>
              <a:rPr lang="en-US" smtClean="0"/>
              <a:t>ACJS Confernce 2013 Dallas, TX</a:t>
            </a:r>
            <a:endParaRPr lang="en-US"/>
          </a:p>
        </p:txBody>
      </p:sp>
      <p:sp>
        <p:nvSpPr>
          <p:cNvPr id="3" name="Date Placeholder 2"/>
          <p:cNvSpPr>
            <a:spLocks noGrp="1"/>
          </p:cNvSpPr>
          <p:nvPr>
            <p:ph type="dt" idx="1"/>
          </p:nvPr>
        </p:nvSpPr>
        <p:spPr>
          <a:xfrm>
            <a:off x="3884614" y="1"/>
            <a:ext cx="2971800" cy="461962"/>
          </a:xfrm>
          <a:prstGeom prst="rect">
            <a:avLst/>
          </a:prstGeom>
        </p:spPr>
        <p:txBody>
          <a:bodyPr vert="horz" lIns="91430" tIns="45715" rIns="91430" bIns="45715" rtlCol="0"/>
          <a:lstStyle>
            <a:lvl1pPr algn="r">
              <a:defRPr sz="1200"/>
            </a:lvl1pPr>
          </a:lstStyle>
          <a:p>
            <a:fld id="{1FC2C44A-8FE7-428E-B04B-C10E62F69FC1}" type="datetimeFigureOut">
              <a:rPr lang="en-US" smtClean="0"/>
              <a:t>11/6/2013</a:t>
            </a:fld>
            <a:endParaRPr lang="en-US"/>
          </a:p>
        </p:txBody>
      </p:sp>
      <p:sp>
        <p:nvSpPr>
          <p:cNvPr id="4" name="Slide Image Placeholder 3"/>
          <p:cNvSpPr>
            <a:spLocks noGrp="1" noRot="1" noChangeAspect="1"/>
          </p:cNvSpPr>
          <p:nvPr>
            <p:ph type="sldImg" idx="2"/>
          </p:nvPr>
        </p:nvSpPr>
        <p:spPr>
          <a:xfrm>
            <a:off x="1119188" y="692150"/>
            <a:ext cx="4619625" cy="3465513"/>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685800" y="4388645"/>
            <a:ext cx="5486400" cy="4157663"/>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2971800" cy="461962"/>
          </a:xfrm>
          <a:prstGeom prst="rect">
            <a:avLst/>
          </a:prstGeom>
        </p:spPr>
        <p:txBody>
          <a:bodyPr vert="horz" lIns="91430" tIns="45715" rIns="91430" bIns="45715" rtlCol="0" anchor="b"/>
          <a:lstStyle>
            <a:lvl1pPr algn="l">
              <a:defRPr sz="1200"/>
            </a:lvl1pPr>
          </a:lstStyle>
          <a:p>
            <a:r>
              <a:rPr lang="da-DK" smtClean="0"/>
              <a:t>Pink Jail Study - Wilfred et. al.</a:t>
            </a:r>
            <a:endParaRPr lang="en-US"/>
          </a:p>
        </p:txBody>
      </p:sp>
      <p:sp>
        <p:nvSpPr>
          <p:cNvPr id="7" name="Slide Number Placeholder 6"/>
          <p:cNvSpPr>
            <a:spLocks noGrp="1"/>
          </p:cNvSpPr>
          <p:nvPr>
            <p:ph type="sldNum" sz="quarter" idx="5"/>
          </p:nvPr>
        </p:nvSpPr>
        <p:spPr>
          <a:xfrm>
            <a:off x="3884614" y="8775684"/>
            <a:ext cx="2971800" cy="461962"/>
          </a:xfrm>
          <a:prstGeom prst="rect">
            <a:avLst/>
          </a:prstGeom>
        </p:spPr>
        <p:txBody>
          <a:bodyPr vert="horz" lIns="91430" tIns="45715" rIns="91430" bIns="45715" rtlCol="0" anchor="b"/>
          <a:lstStyle>
            <a:lvl1pPr algn="r">
              <a:defRPr sz="1200"/>
            </a:lvl1pPr>
          </a:lstStyle>
          <a:p>
            <a:fld id="{25E51788-133F-434A-975E-D5E155E19124}" type="slidenum">
              <a:rPr lang="en-US" smtClean="0"/>
              <a:t>‹#›</a:t>
            </a:fld>
            <a:endParaRPr lang="en-US"/>
          </a:p>
        </p:txBody>
      </p:sp>
    </p:spTree>
    <p:extLst>
      <p:ext uri="{BB962C8B-B14F-4D97-AF65-F5344CB8AC3E}">
        <p14:creationId xmlns:p14="http://schemas.microsoft.com/office/powerpoint/2010/main" val="2628762073"/>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ACJS Confernce 2013 Dallas, TX</a:t>
            </a:r>
            <a:endParaRPr lang="en-US"/>
          </a:p>
        </p:txBody>
      </p:sp>
      <p:sp>
        <p:nvSpPr>
          <p:cNvPr id="5" name="Footer Placeholder 4"/>
          <p:cNvSpPr>
            <a:spLocks noGrp="1"/>
          </p:cNvSpPr>
          <p:nvPr>
            <p:ph type="ftr" sz="quarter" idx="11"/>
          </p:nvPr>
        </p:nvSpPr>
        <p:spPr/>
        <p:txBody>
          <a:bodyPr/>
          <a:lstStyle/>
          <a:p>
            <a:r>
              <a:rPr lang="da-DK" smtClean="0"/>
              <a:t>Pink Jail Study - Wilfred et. al.</a:t>
            </a:r>
            <a:endParaRPr lang="en-US"/>
          </a:p>
        </p:txBody>
      </p:sp>
    </p:spTree>
    <p:extLst>
      <p:ext uri="{BB962C8B-B14F-4D97-AF65-F5344CB8AC3E}">
        <p14:creationId xmlns:p14="http://schemas.microsoft.com/office/powerpoint/2010/main" val="3104746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da-DK" smtClean="0"/>
              <a:t>Pink Jail Study - Wilfred et. al.</a:t>
            </a:r>
            <a:endParaRPr lang="en-US"/>
          </a:p>
        </p:txBody>
      </p:sp>
      <p:sp>
        <p:nvSpPr>
          <p:cNvPr id="6" name="Header Placeholder 5"/>
          <p:cNvSpPr>
            <a:spLocks noGrp="1"/>
          </p:cNvSpPr>
          <p:nvPr>
            <p:ph type="hdr" sz="quarter" idx="12"/>
          </p:nvPr>
        </p:nvSpPr>
        <p:spPr/>
        <p:txBody>
          <a:bodyPr/>
          <a:lstStyle/>
          <a:p>
            <a:r>
              <a:rPr lang="en-US" smtClean="0"/>
              <a:t>ACJS Confernce 2013 Dallas, TX</a:t>
            </a:r>
            <a:endParaRPr lang="en-US"/>
          </a:p>
        </p:txBody>
      </p:sp>
    </p:spTree>
    <p:extLst>
      <p:ext uri="{BB962C8B-B14F-4D97-AF65-F5344CB8AC3E}">
        <p14:creationId xmlns:p14="http://schemas.microsoft.com/office/powerpoint/2010/main" val="3343703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da-DK" smtClean="0"/>
              <a:t>Pink Jail Study - Wilfred et. al.</a:t>
            </a:r>
            <a:endParaRPr lang="en-US"/>
          </a:p>
        </p:txBody>
      </p:sp>
      <p:sp>
        <p:nvSpPr>
          <p:cNvPr id="6" name="Header Placeholder 5"/>
          <p:cNvSpPr>
            <a:spLocks noGrp="1"/>
          </p:cNvSpPr>
          <p:nvPr>
            <p:ph type="hdr" sz="quarter" idx="12"/>
          </p:nvPr>
        </p:nvSpPr>
        <p:spPr/>
        <p:txBody>
          <a:bodyPr/>
          <a:lstStyle/>
          <a:p>
            <a:r>
              <a:rPr lang="en-US" smtClean="0"/>
              <a:t>ACJS Confernce 2013 Dallas, TX</a:t>
            </a:r>
            <a:endParaRPr lang="en-US"/>
          </a:p>
        </p:txBody>
      </p:sp>
    </p:spTree>
    <p:extLst>
      <p:ext uri="{BB962C8B-B14F-4D97-AF65-F5344CB8AC3E}">
        <p14:creationId xmlns:p14="http://schemas.microsoft.com/office/powerpoint/2010/main" val="334370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da-DK" smtClean="0"/>
              <a:t>Pink Jail Study - Wilfred et. al.</a:t>
            </a:r>
            <a:endParaRPr lang="en-US"/>
          </a:p>
        </p:txBody>
      </p:sp>
      <p:sp>
        <p:nvSpPr>
          <p:cNvPr id="6" name="Header Placeholder 5"/>
          <p:cNvSpPr>
            <a:spLocks noGrp="1"/>
          </p:cNvSpPr>
          <p:nvPr>
            <p:ph type="hdr" sz="quarter" idx="12"/>
          </p:nvPr>
        </p:nvSpPr>
        <p:spPr/>
        <p:txBody>
          <a:bodyPr/>
          <a:lstStyle/>
          <a:p>
            <a:r>
              <a:rPr lang="en-US" smtClean="0"/>
              <a:t>ACJS Confernce 2013 Dallas, TX</a:t>
            </a:r>
            <a:endParaRPr lang="en-US"/>
          </a:p>
        </p:txBody>
      </p:sp>
    </p:spTree>
    <p:extLst>
      <p:ext uri="{BB962C8B-B14F-4D97-AF65-F5344CB8AC3E}">
        <p14:creationId xmlns:p14="http://schemas.microsoft.com/office/powerpoint/2010/main" val="334370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A2C6DA7A-1A91-4C23-9671-9F8BF5539E5A}" type="datetimeFigureOut">
              <a:rPr lang="en-US" smtClean="0"/>
              <a:t>11/6/2013</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A2C6DA7A-1A91-4C23-9671-9F8BF5539E5A}" type="datetimeFigureOut">
              <a:rPr lang="en-US" smtClean="0"/>
              <a:t>11/6/2013</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A2C6DA7A-1A91-4C23-9671-9F8BF5539E5A}" type="datetimeFigureOut">
              <a:rPr lang="en-US" smtClean="0"/>
              <a:t>11/6/2013</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A2C6DA7A-1A91-4C23-9671-9F8BF5539E5A}" type="datetimeFigureOut">
              <a:rPr lang="en-US" smtClean="0"/>
              <a:t>11/6/2013</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A2C6DA7A-1A91-4C23-9671-9F8BF5539E5A}" type="datetimeFigureOut">
              <a:rPr lang="en-US" smtClean="0"/>
              <a:t>11/6/2013</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A2C6DA7A-1A91-4C23-9671-9F8BF5539E5A}" type="datetimeFigureOut">
              <a:rPr lang="en-US" smtClean="0"/>
              <a:t>11/6/2013</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A2C6DA7A-1A91-4C23-9671-9F8BF5539E5A}" type="datetimeFigureOut">
              <a:rPr lang="en-US" smtClean="0"/>
              <a:t>11/6/2013</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A2C6DA7A-1A91-4C23-9671-9F8BF5539E5A}" type="datetimeFigureOut">
              <a:rPr lang="en-US" smtClean="0"/>
              <a:t>11/6/2013</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A2C6DA7A-1A91-4C23-9671-9F8BF5539E5A}" type="datetimeFigureOut">
              <a:rPr lang="en-US" smtClean="0"/>
              <a:t>11/6/2013</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A2C6DA7A-1A91-4C23-9671-9F8BF5539E5A}" type="datetimeFigureOut">
              <a:rPr lang="en-US" smtClean="0"/>
              <a:t>11/6/2013</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A2C6DA7A-1A91-4C23-9671-9F8BF5539E5A}" type="datetimeFigureOut">
              <a:rPr lang="en-US" smtClean="0"/>
              <a:t>11/6/2013</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C29DEB4F-6F1F-4845-B436-7C8E0DF45F34}"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100000">
              <a:schemeClr val="bg2">
                <a:tint val="97000"/>
                <a:shade val="70000"/>
                <a:satMod val="190000"/>
                <a:lumMod val="72000"/>
              </a:schemeClr>
            </a:gs>
          </a:gsLst>
          <a:path path="circle">
            <a:fillToRect l="50000" t="50000" r="50000"/>
          </a:path>
          <a:tileRect/>
        </a:gradFill>
        <a:effectLst/>
      </p:bgPr>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A2C6DA7A-1A91-4C23-9671-9F8BF5539E5A}" type="datetimeFigureOut">
              <a:rPr lang="en-US" smtClean="0"/>
              <a:t>11/6/2013</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C29DEB4F-6F1F-4845-B436-7C8E0DF45F3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Behavior Modification </a:t>
            </a:r>
            <a:r>
              <a:rPr lang="en-US" dirty="0"/>
              <a:t>T</a:t>
            </a:r>
            <a:r>
              <a:rPr lang="en-US" dirty="0" smtClean="0"/>
              <a:t>hrough the Use of Color: A </a:t>
            </a:r>
            <a:r>
              <a:rPr lang="en-US" dirty="0"/>
              <a:t>Study of a South Georgia Jail </a:t>
            </a:r>
          </a:p>
        </p:txBody>
      </p:sp>
      <p:sp>
        <p:nvSpPr>
          <p:cNvPr id="5" name="Subtitle 4"/>
          <p:cNvSpPr>
            <a:spLocks noGrp="1"/>
          </p:cNvSpPr>
          <p:nvPr>
            <p:ph type="subTitle" idx="1"/>
          </p:nvPr>
        </p:nvSpPr>
        <p:spPr>
          <a:xfrm rot="-900000">
            <a:off x="3426967" y="5069689"/>
            <a:ext cx="3445487" cy="1431443"/>
          </a:xfrm>
        </p:spPr>
        <p:txBody>
          <a:bodyPr>
            <a:noAutofit/>
          </a:bodyPr>
          <a:lstStyle/>
          <a:p>
            <a:pPr>
              <a:spcBef>
                <a:spcPts val="0"/>
              </a:spcBef>
              <a:spcAft>
                <a:spcPts val="0"/>
              </a:spcAft>
            </a:pPr>
            <a:r>
              <a:rPr lang="en-US" sz="1400" dirty="0" smtClean="0"/>
              <a:t>Dr. </a:t>
            </a:r>
            <a:r>
              <a:rPr lang="en-US" sz="1400" dirty="0" err="1" smtClean="0"/>
              <a:t>Shani</a:t>
            </a:r>
            <a:r>
              <a:rPr lang="en-US" sz="1400" dirty="0" smtClean="0"/>
              <a:t> Wilfred, PhD</a:t>
            </a:r>
          </a:p>
          <a:p>
            <a:pPr>
              <a:spcBef>
                <a:spcPts val="0"/>
              </a:spcBef>
              <a:spcAft>
                <a:spcPts val="0"/>
              </a:spcAft>
            </a:pPr>
            <a:r>
              <a:rPr lang="en-US" sz="1400" dirty="0" err="1" smtClean="0"/>
              <a:t>Cathia</a:t>
            </a:r>
            <a:r>
              <a:rPr lang="en-US" sz="1400" dirty="0" smtClean="0"/>
              <a:t> A. Moon, Research Assistant</a:t>
            </a:r>
          </a:p>
          <a:p>
            <a:pPr>
              <a:spcBef>
                <a:spcPts val="0"/>
              </a:spcBef>
              <a:spcAft>
                <a:spcPts val="0"/>
              </a:spcAft>
            </a:pPr>
            <a:r>
              <a:rPr lang="en-US" sz="1400" dirty="0" smtClean="0"/>
              <a:t>Melvin C. Back, Research Assistant</a:t>
            </a:r>
          </a:p>
          <a:p>
            <a:pPr>
              <a:spcBef>
                <a:spcPts val="0"/>
              </a:spcBef>
              <a:spcAft>
                <a:spcPts val="0"/>
              </a:spcAft>
            </a:pPr>
            <a:r>
              <a:rPr lang="en-US" sz="1400" dirty="0" smtClean="0"/>
              <a:t>Taylor A. Luciano, Research Assistant</a:t>
            </a:r>
          </a:p>
          <a:p>
            <a:pPr>
              <a:spcBef>
                <a:spcPts val="0"/>
              </a:spcBef>
              <a:spcAft>
                <a:spcPts val="0"/>
              </a:spcAft>
            </a:pPr>
            <a:r>
              <a:rPr lang="en-US" sz="1400" dirty="0" err="1" smtClean="0"/>
              <a:t>Shawnay</a:t>
            </a:r>
            <a:r>
              <a:rPr lang="en-US" sz="1400" dirty="0" smtClean="0"/>
              <a:t> Giordano, Research Assistant</a:t>
            </a:r>
          </a:p>
          <a:p>
            <a:pPr>
              <a:spcBef>
                <a:spcPts val="0"/>
              </a:spcBef>
              <a:spcAft>
                <a:spcPts val="0"/>
              </a:spcAft>
            </a:pPr>
            <a:r>
              <a:rPr lang="en-US" sz="1400" dirty="0" smtClean="0"/>
              <a:t>CJAG </a:t>
            </a:r>
            <a:r>
              <a:rPr lang="en-US" sz="1400" dirty="0" smtClean="0"/>
              <a:t>Conference 2013 </a:t>
            </a:r>
            <a:r>
              <a:rPr lang="en-US" sz="1400" dirty="0" smtClean="0"/>
              <a:t>– Kennesaw, GA</a:t>
            </a:r>
            <a:endParaRPr lang="en-US" sz="1400" dirty="0" smtClean="0"/>
          </a:p>
        </p:txBody>
      </p:sp>
    </p:spTree>
    <p:extLst>
      <p:ext uri="{BB962C8B-B14F-4D97-AF65-F5344CB8AC3E}">
        <p14:creationId xmlns:p14="http://schemas.microsoft.com/office/powerpoint/2010/main" val="32398234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Variable</a:t>
            </a:r>
            <a:endParaRPr lang="en-US" dirty="0"/>
          </a:p>
        </p:txBody>
      </p:sp>
      <p:sp>
        <p:nvSpPr>
          <p:cNvPr id="3" name="Content Placeholder 2"/>
          <p:cNvSpPr>
            <a:spLocks noGrp="1"/>
          </p:cNvSpPr>
          <p:nvPr>
            <p:ph idx="1"/>
          </p:nvPr>
        </p:nvSpPr>
        <p:spPr>
          <a:xfrm rot="900000">
            <a:off x="3402195" y="949600"/>
            <a:ext cx="4658735" cy="5671347"/>
          </a:xfrm>
        </p:spPr>
        <p:txBody>
          <a:bodyPr>
            <a:normAutofit fontScale="62500" lnSpcReduction="20000"/>
          </a:bodyPr>
          <a:lstStyle/>
          <a:p>
            <a:pPr>
              <a:buFontTx/>
              <a:buChar char="-"/>
            </a:pPr>
            <a:r>
              <a:rPr lang="en-US" dirty="0" err="1" smtClean="0"/>
              <a:t>incidentcode</a:t>
            </a:r>
            <a:r>
              <a:rPr lang="en-US" dirty="0" smtClean="0"/>
              <a:t>: incident code</a:t>
            </a:r>
          </a:p>
          <a:p>
            <a:pPr lvl="1">
              <a:buFontTx/>
              <a:buChar char="-"/>
            </a:pPr>
            <a:r>
              <a:rPr lang="en-US" sz="2900" dirty="0" smtClean="0"/>
              <a:t>Suicide, medical assistance, contraband, general inmate disruptions, verbal threats, violent act, facility, inmate requests, non compliance</a:t>
            </a:r>
          </a:p>
          <a:p>
            <a:pPr>
              <a:buFontTx/>
              <a:buChar char="-"/>
            </a:pPr>
            <a:r>
              <a:rPr lang="en-US" dirty="0" err="1" smtClean="0"/>
              <a:t>Typenonviolent</a:t>
            </a:r>
            <a:r>
              <a:rPr lang="en-US" dirty="0" smtClean="0"/>
              <a:t>: nonviolent incidents</a:t>
            </a:r>
          </a:p>
          <a:p>
            <a:pPr lvl="1">
              <a:buFontTx/>
              <a:buChar char="-"/>
            </a:pPr>
            <a:r>
              <a:rPr lang="en-US" sz="2900" dirty="0"/>
              <a:t>Suicide, medical assistance, contraband, general inmate disruptions, verbal threats, </a:t>
            </a:r>
            <a:r>
              <a:rPr lang="en-US" sz="2900" dirty="0" smtClean="0"/>
              <a:t> </a:t>
            </a:r>
            <a:r>
              <a:rPr lang="en-US" sz="2900" dirty="0"/>
              <a:t>facility, inmate requests, non </a:t>
            </a:r>
            <a:r>
              <a:rPr lang="en-US" sz="2900" dirty="0" smtClean="0"/>
              <a:t>compliance</a:t>
            </a:r>
          </a:p>
          <a:p>
            <a:pPr>
              <a:buFontTx/>
              <a:buChar char="-"/>
            </a:pPr>
            <a:r>
              <a:rPr lang="en-US" dirty="0" err="1" smtClean="0"/>
              <a:t>Typeviolent</a:t>
            </a:r>
            <a:r>
              <a:rPr lang="en-US" dirty="0" smtClean="0"/>
              <a:t>: violent incidents</a:t>
            </a:r>
          </a:p>
          <a:p>
            <a:pPr lvl="1">
              <a:buFontTx/>
              <a:buChar char="-"/>
            </a:pPr>
            <a:r>
              <a:rPr lang="en-US" sz="2900" dirty="0" smtClean="0"/>
              <a:t>Fight, resisting officer, assault of an officer, N/A</a:t>
            </a:r>
          </a:p>
          <a:p>
            <a:pPr>
              <a:buFontTx/>
              <a:buChar char="-"/>
            </a:pPr>
            <a:r>
              <a:rPr lang="en-US" dirty="0" err="1" smtClean="0"/>
              <a:t>Discode</a:t>
            </a:r>
            <a:r>
              <a:rPr lang="en-US" dirty="0" smtClean="0"/>
              <a:t>: disciplinary actions</a:t>
            </a:r>
          </a:p>
          <a:p>
            <a:pPr lvl="1">
              <a:buFontTx/>
              <a:buChar char="-"/>
            </a:pPr>
            <a:r>
              <a:rPr lang="en-US" sz="2900" dirty="0" smtClean="0"/>
              <a:t>None listed, loss of privileges, isolation, chair restraint, verbal reprimand, </a:t>
            </a:r>
            <a:r>
              <a:rPr lang="en-US" sz="2900" dirty="0" err="1" smtClean="0"/>
              <a:t>taser</a:t>
            </a:r>
            <a:r>
              <a:rPr lang="en-US" sz="2900" dirty="0" smtClean="0"/>
              <a:t>, pending, inmates relocated/moved</a:t>
            </a:r>
          </a:p>
          <a:p>
            <a:pPr>
              <a:buFontTx/>
              <a:buChar char="-"/>
            </a:pPr>
            <a:endParaRPr lang="en-US" dirty="0"/>
          </a:p>
        </p:txBody>
      </p:sp>
    </p:spTree>
    <p:extLst>
      <p:ext uri="{BB962C8B-B14F-4D97-AF65-F5344CB8AC3E}">
        <p14:creationId xmlns:p14="http://schemas.microsoft.com/office/powerpoint/2010/main" val="167958352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Variable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pre-test/post-test variable was created and labeled “b4andaftercolour”.</a:t>
            </a:r>
          </a:p>
          <a:p>
            <a:pPr>
              <a:buFontTx/>
              <a:buChar char="-"/>
            </a:pPr>
            <a:r>
              <a:rPr lang="en-US" dirty="0" smtClean="0"/>
              <a:t>The pre-test dates are 9 months before the jail was painted pink: June 2009 through February 2010</a:t>
            </a:r>
          </a:p>
          <a:p>
            <a:pPr>
              <a:buFontTx/>
              <a:buChar char="-"/>
            </a:pPr>
            <a:r>
              <a:rPr lang="en-US" dirty="0" smtClean="0"/>
              <a:t>The post-test dates are 9 months after the jail was painted pink: March 2010 through December 2010</a:t>
            </a:r>
            <a:endParaRPr lang="en-US" dirty="0"/>
          </a:p>
        </p:txBody>
      </p:sp>
    </p:spTree>
    <p:extLst>
      <p:ext uri="{BB962C8B-B14F-4D97-AF65-F5344CB8AC3E}">
        <p14:creationId xmlns:p14="http://schemas.microsoft.com/office/powerpoint/2010/main" val="202913725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529473" y="1304748"/>
            <a:ext cx="5985159" cy="4659707"/>
          </a:xfrm>
        </p:spPr>
        <p:txBody>
          <a:bodyPr anchor="ctr">
            <a:noAutofit/>
          </a:bodyPr>
          <a:lstStyle/>
          <a:p>
            <a:pPr algn="ctr"/>
            <a:r>
              <a:rPr lang="en-US" sz="6500" dirty="0" smtClean="0"/>
              <a:t>What did the researchers </a:t>
            </a:r>
            <a:r>
              <a:rPr lang="en-US" sz="6500" b="1" u="sng" dirty="0" smtClean="0"/>
              <a:t>expect to</a:t>
            </a:r>
            <a:r>
              <a:rPr lang="en-US" sz="6500" dirty="0" smtClean="0"/>
              <a:t> find?</a:t>
            </a:r>
            <a:endParaRPr lang="en-US" sz="6500" dirty="0"/>
          </a:p>
        </p:txBody>
      </p:sp>
    </p:spTree>
    <p:extLst>
      <p:ext uri="{BB962C8B-B14F-4D97-AF65-F5344CB8AC3E}">
        <p14:creationId xmlns:p14="http://schemas.microsoft.com/office/powerpoint/2010/main" val="5640468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pPr>
            <a:r>
              <a:rPr lang="en-US" b="1" dirty="0"/>
              <a:t>Hypothesis 1</a:t>
            </a:r>
            <a:r>
              <a:rPr lang="en-US" b="1" dirty="0" smtClean="0"/>
              <a:t>:</a:t>
            </a:r>
            <a:endParaRPr lang="en-US" b="1" dirty="0"/>
          </a:p>
          <a:p>
            <a:pPr marL="0" indent="0">
              <a:buNone/>
            </a:pPr>
            <a:r>
              <a:rPr lang="en-US" dirty="0"/>
              <a:t>There is no difference in the types of incidents reported in the pre-test and post-test months.</a:t>
            </a:r>
          </a:p>
          <a:p>
            <a:pPr marL="0" indent="0">
              <a:buNone/>
            </a:pPr>
            <a:r>
              <a:rPr lang="en-US" b="1" dirty="0"/>
              <a:t>Hypothesis 2: </a:t>
            </a:r>
          </a:p>
          <a:p>
            <a:pPr marL="0" indent="0">
              <a:buNone/>
            </a:pPr>
            <a:r>
              <a:rPr lang="en-US" dirty="0"/>
              <a:t>There is no difference in the number of </a:t>
            </a:r>
            <a:r>
              <a:rPr lang="en-US" dirty="0" smtClean="0"/>
              <a:t>non-violent </a:t>
            </a:r>
            <a:r>
              <a:rPr lang="en-US" dirty="0"/>
              <a:t>incidents reported in the pre-test and post-test months.</a:t>
            </a:r>
          </a:p>
          <a:p>
            <a:endParaRPr lang="en-US" dirty="0"/>
          </a:p>
        </p:txBody>
      </p:sp>
      <p:sp>
        <p:nvSpPr>
          <p:cNvPr id="4" name="Content Placeholder 3"/>
          <p:cNvSpPr>
            <a:spLocks noGrp="1"/>
          </p:cNvSpPr>
          <p:nvPr>
            <p:ph sz="half" idx="2"/>
          </p:nvPr>
        </p:nvSpPr>
        <p:spPr/>
        <p:txBody>
          <a:bodyPr>
            <a:normAutofit fontScale="70000" lnSpcReduction="20000"/>
          </a:bodyPr>
          <a:lstStyle/>
          <a:p>
            <a:pPr marL="0" indent="0">
              <a:buNone/>
            </a:pPr>
            <a:r>
              <a:rPr lang="en-US" b="1" dirty="0"/>
              <a:t>Hypothesis 3</a:t>
            </a:r>
            <a:r>
              <a:rPr lang="en-US" b="1" dirty="0" smtClean="0"/>
              <a:t>:</a:t>
            </a:r>
            <a:endParaRPr lang="en-US" b="1" dirty="0"/>
          </a:p>
          <a:p>
            <a:pPr marL="0" indent="0">
              <a:buNone/>
            </a:pPr>
            <a:r>
              <a:rPr lang="en-US" dirty="0"/>
              <a:t>There is no difference in the type of violent incidents reported in the pre-test and post-test months</a:t>
            </a:r>
            <a:r>
              <a:rPr lang="en-US" dirty="0" smtClean="0"/>
              <a:t>.</a:t>
            </a:r>
          </a:p>
          <a:p>
            <a:pPr marL="0" indent="0">
              <a:buNone/>
            </a:pPr>
            <a:r>
              <a:rPr lang="en-US" b="1" dirty="0"/>
              <a:t>Hypothesis 4</a:t>
            </a:r>
            <a:r>
              <a:rPr lang="en-US" b="1" dirty="0" smtClean="0"/>
              <a:t>:</a:t>
            </a:r>
            <a:endParaRPr lang="en-US" b="1" dirty="0"/>
          </a:p>
          <a:p>
            <a:pPr marL="0" indent="0">
              <a:buNone/>
            </a:pPr>
            <a:r>
              <a:rPr lang="en-US" dirty="0"/>
              <a:t>There is a significant difference in the types of disciplinary actions apportioned during the pre-test and post-test months.</a:t>
            </a:r>
          </a:p>
          <a:p>
            <a:pPr marL="0" indent="0">
              <a:buNone/>
            </a:pPr>
            <a:endParaRPr lang="en-US" dirty="0"/>
          </a:p>
        </p:txBody>
      </p:sp>
    </p:spTree>
    <p:extLst>
      <p:ext uri="{BB962C8B-B14F-4D97-AF65-F5344CB8AC3E}">
        <p14:creationId xmlns:p14="http://schemas.microsoft.com/office/powerpoint/2010/main" val="418405719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529473" y="1304748"/>
            <a:ext cx="5985159" cy="4659707"/>
          </a:xfrm>
        </p:spPr>
        <p:txBody>
          <a:bodyPr anchor="ctr">
            <a:noAutofit/>
          </a:bodyPr>
          <a:lstStyle/>
          <a:p>
            <a:pPr algn="ctr"/>
            <a:r>
              <a:rPr lang="en-US" sz="6500" dirty="0" smtClean="0"/>
              <a:t>What did the researchers </a:t>
            </a:r>
            <a:r>
              <a:rPr lang="en-US" sz="6500" b="1" u="sng" dirty="0" smtClean="0"/>
              <a:t>actually</a:t>
            </a:r>
            <a:r>
              <a:rPr lang="en-US" sz="6500" dirty="0" smtClean="0"/>
              <a:t> find?</a:t>
            </a:r>
            <a:endParaRPr lang="en-US" sz="6500" dirty="0"/>
          </a:p>
        </p:txBody>
      </p:sp>
    </p:spTree>
    <p:extLst>
      <p:ext uri="{BB962C8B-B14F-4D97-AF65-F5344CB8AC3E}">
        <p14:creationId xmlns:p14="http://schemas.microsoft.com/office/powerpoint/2010/main" val="37052642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139509" y="2058821"/>
            <a:ext cx="4984819" cy="1583515"/>
          </a:xfrm>
        </p:spPr>
        <p:txBody>
          <a:bodyPr anchor="t">
            <a:normAutofit fontScale="90000"/>
          </a:bodyPr>
          <a:lstStyle/>
          <a:p>
            <a:pPr algn="l"/>
            <a:r>
              <a:rPr lang="en-US" sz="2700" b="1" u="sng" dirty="0"/>
              <a:t>Hypothesis 1</a:t>
            </a:r>
            <a:r>
              <a:rPr lang="en-US" sz="2700" dirty="0" smtClean="0"/>
              <a:t>: There </a:t>
            </a:r>
            <a:r>
              <a:rPr lang="en-US" sz="2700" dirty="0"/>
              <a:t>is no difference in the types of incidents reported in the pre-test and post-test months.</a:t>
            </a:r>
            <a:r>
              <a:rPr lang="en-US" dirty="0"/>
              <a:t/>
            </a:r>
            <a:br>
              <a:rPr lang="en-US" dirty="0"/>
            </a:br>
            <a:endParaRPr lang="en-US" dirty="0"/>
          </a:p>
        </p:txBody>
      </p:sp>
      <p:sp>
        <p:nvSpPr>
          <p:cNvPr id="4" name="Content Placeholder 3"/>
          <p:cNvSpPr>
            <a:spLocks noGrp="1"/>
          </p:cNvSpPr>
          <p:nvPr>
            <p:ph sz="half" idx="1"/>
          </p:nvPr>
        </p:nvSpPr>
        <p:spPr>
          <a:xfrm rot="-900000">
            <a:off x="547004" y="807388"/>
            <a:ext cx="6053797" cy="5023926"/>
          </a:xfrm>
        </p:spPr>
        <p:txBody>
          <a:bodyPr>
            <a:normAutofit fontScale="47500" lnSpcReduction="20000"/>
          </a:bodyPr>
          <a:lstStyle/>
          <a:p>
            <a:pPr marL="0" indent="0">
              <a:buNone/>
            </a:pPr>
            <a:r>
              <a:rPr lang="en-US" sz="3300" dirty="0" smtClean="0"/>
              <a:t>Overall Statistics (N = 1167)</a:t>
            </a:r>
          </a:p>
          <a:p>
            <a:pPr>
              <a:buFontTx/>
              <a:buChar char="-"/>
            </a:pPr>
            <a:r>
              <a:rPr lang="en-US" sz="3300" dirty="0" smtClean="0"/>
              <a:t>Suicide: 67.9% to 32.1%</a:t>
            </a:r>
          </a:p>
          <a:p>
            <a:pPr>
              <a:buFontTx/>
              <a:buChar char="-"/>
            </a:pPr>
            <a:r>
              <a:rPr lang="en-US" sz="3300" dirty="0" smtClean="0"/>
              <a:t>Medical Assistance: 60.8% to 39.2%</a:t>
            </a:r>
          </a:p>
          <a:p>
            <a:pPr>
              <a:buFontTx/>
              <a:buChar char="-"/>
            </a:pPr>
            <a:r>
              <a:rPr lang="en-US" sz="3300" dirty="0" smtClean="0"/>
              <a:t>Contraband: 70.7% to 29%</a:t>
            </a:r>
          </a:p>
          <a:p>
            <a:pPr>
              <a:buFontTx/>
              <a:buChar char="-"/>
            </a:pPr>
            <a:r>
              <a:rPr lang="en-US" sz="3300" dirty="0" smtClean="0"/>
              <a:t>General Inmate Disruption: 64.9% to 35.1%</a:t>
            </a:r>
          </a:p>
          <a:p>
            <a:pPr>
              <a:buFontTx/>
              <a:buChar char="-"/>
            </a:pPr>
            <a:r>
              <a:rPr lang="en-US" sz="3300" dirty="0" smtClean="0"/>
              <a:t>Verbal Threats: 84.1% to 15.9%</a:t>
            </a:r>
          </a:p>
          <a:p>
            <a:pPr>
              <a:buFontTx/>
              <a:buChar char="-"/>
            </a:pPr>
            <a:r>
              <a:rPr lang="en-US" sz="3300" dirty="0" smtClean="0"/>
              <a:t>Violent Act: 73.9% to 26.1%</a:t>
            </a:r>
          </a:p>
          <a:p>
            <a:pPr>
              <a:buFontTx/>
              <a:buChar char="-"/>
            </a:pPr>
            <a:r>
              <a:rPr lang="en-US" sz="3300" dirty="0" smtClean="0"/>
              <a:t>Facility: 66.3% to 33.7%</a:t>
            </a:r>
          </a:p>
          <a:p>
            <a:pPr>
              <a:buFontTx/>
              <a:buChar char="-"/>
            </a:pPr>
            <a:r>
              <a:rPr lang="en-US" sz="3300" dirty="0" smtClean="0"/>
              <a:t>Inmate requests: 53.6% to 46.4%</a:t>
            </a:r>
          </a:p>
          <a:p>
            <a:pPr>
              <a:buFontTx/>
              <a:buChar char="-"/>
            </a:pPr>
            <a:r>
              <a:rPr lang="en-US" sz="3300" dirty="0" smtClean="0"/>
              <a:t>Non-compliance: 83.7% to 16.3%</a:t>
            </a:r>
          </a:p>
          <a:p>
            <a:pPr marL="0" indent="0">
              <a:buNone/>
            </a:pPr>
            <a:r>
              <a:rPr lang="en-US" sz="3300" dirty="0" smtClean="0"/>
              <a:t>There were decreases in all types of incidents reported.</a:t>
            </a:r>
          </a:p>
          <a:p>
            <a:pPr marL="0" indent="0">
              <a:buNone/>
            </a:pPr>
            <a:r>
              <a:rPr lang="en-US" sz="3300" b="1" u="sng" dirty="0" smtClean="0"/>
              <a:t>Hypothesis 1 </a:t>
            </a:r>
            <a:r>
              <a:rPr lang="en-US" sz="3300" b="1" u="sng" dirty="0" smtClean="0"/>
              <a:t>Not Supported</a:t>
            </a:r>
            <a:endParaRPr lang="en-US" sz="3300" b="1" u="sng" dirty="0" smtClean="0"/>
          </a:p>
          <a:p>
            <a:pPr marL="0" indent="0">
              <a:buNone/>
            </a:pPr>
            <a:r>
              <a:rPr lang="en-US" sz="3300" dirty="0" smtClean="0"/>
              <a:t>- X²= 30.234, </a:t>
            </a:r>
            <a:r>
              <a:rPr lang="en-US" sz="3300" dirty="0" err="1" smtClean="0"/>
              <a:t>df</a:t>
            </a:r>
            <a:r>
              <a:rPr lang="en-US" sz="3300" dirty="0" smtClean="0"/>
              <a:t>= 16, </a:t>
            </a:r>
            <a:r>
              <a:rPr lang="en-US" sz="3300" i="1" dirty="0" smtClean="0"/>
              <a:t>p</a:t>
            </a:r>
            <a:r>
              <a:rPr lang="en-US" sz="3300" dirty="0" smtClean="0"/>
              <a:t>= .017</a:t>
            </a:r>
          </a:p>
          <a:p>
            <a:pPr marL="0" indent="0">
              <a:buNone/>
            </a:pPr>
            <a:r>
              <a:rPr lang="en-US" sz="3300" dirty="0" smtClean="0"/>
              <a:t>- Reject the Null Hypothesis = There is </a:t>
            </a:r>
            <a:r>
              <a:rPr lang="en-US" sz="3300" dirty="0" smtClean="0"/>
              <a:t>a </a:t>
            </a:r>
            <a:r>
              <a:rPr lang="en-US" sz="3300" dirty="0" smtClean="0"/>
              <a:t>significant difference in the type of incidents reported in the pre-test and post-test months.</a:t>
            </a:r>
          </a:p>
          <a:p>
            <a:pPr>
              <a:buFontTx/>
              <a:buChar char="-"/>
            </a:pPr>
            <a:endParaRPr lang="en-US" dirty="0"/>
          </a:p>
        </p:txBody>
      </p:sp>
    </p:spTree>
    <p:extLst>
      <p:ext uri="{BB962C8B-B14F-4D97-AF65-F5344CB8AC3E}">
        <p14:creationId xmlns:p14="http://schemas.microsoft.com/office/powerpoint/2010/main" val="313708596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132873" y="2093174"/>
            <a:ext cx="4965098" cy="1544070"/>
          </a:xfrm>
        </p:spPr>
        <p:txBody>
          <a:bodyPr anchor="t">
            <a:noAutofit/>
          </a:bodyPr>
          <a:lstStyle/>
          <a:p>
            <a:pPr algn="l"/>
            <a:r>
              <a:rPr lang="en-US" sz="2400" b="1" u="sng" dirty="0"/>
              <a:t>Hypothesis 2</a:t>
            </a:r>
            <a:r>
              <a:rPr lang="en-US" sz="2400" dirty="0"/>
              <a:t>: There is no difference in the number of non-violent incidents reported in the pre-test and post-test months</a:t>
            </a:r>
            <a:r>
              <a:rPr lang="en-US" sz="2400" dirty="0" smtClean="0"/>
              <a:t>.</a:t>
            </a:r>
            <a:endParaRPr lang="en-US" sz="2400" dirty="0"/>
          </a:p>
        </p:txBody>
      </p:sp>
      <p:sp>
        <p:nvSpPr>
          <p:cNvPr id="6" name="Content Placeholder 3"/>
          <p:cNvSpPr>
            <a:spLocks noGrp="1"/>
          </p:cNvSpPr>
          <p:nvPr>
            <p:ph sz="half" idx="1"/>
          </p:nvPr>
        </p:nvSpPr>
        <p:spPr>
          <a:xfrm rot="-900000">
            <a:off x="584200" y="652463"/>
            <a:ext cx="6029325" cy="5286375"/>
          </a:xfrm>
        </p:spPr>
        <p:txBody>
          <a:bodyPr>
            <a:normAutofit fontScale="62500" lnSpcReduction="20000"/>
          </a:bodyPr>
          <a:lstStyle/>
          <a:p>
            <a:pPr marL="0" indent="0">
              <a:buNone/>
            </a:pPr>
            <a:r>
              <a:rPr lang="en-US" dirty="0"/>
              <a:t>Overall Statistics </a:t>
            </a:r>
            <a:r>
              <a:rPr lang="en-US" dirty="0" smtClean="0"/>
              <a:t>(N =1052)</a:t>
            </a:r>
            <a:endParaRPr lang="en-US" dirty="0"/>
          </a:p>
          <a:p>
            <a:pPr>
              <a:buFontTx/>
              <a:buChar char="-"/>
            </a:pPr>
            <a:r>
              <a:rPr lang="en-US" dirty="0"/>
              <a:t>Suicide: 67.9% to 32.1%</a:t>
            </a:r>
          </a:p>
          <a:p>
            <a:pPr>
              <a:buFontTx/>
              <a:buChar char="-"/>
            </a:pPr>
            <a:r>
              <a:rPr lang="en-US" dirty="0"/>
              <a:t>Medical Assistance: 60.8% to 39.2%</a:t>
            </a:r>
          </a:p>
          <a:p>
            <a:pPr>
              <a:buFontTx/>
              <a:buChar char="-"/>
            </a:pPr>
            <a:r>
              <a:rPr lang="en-US" dirty="0"/>
              <a:t>Contraband: 70.7% to 29%</a:t>
            </a:r>
          </a:p>
          <a:p>
            <a:pPr>
              <a:buFontTx/>
              <a:buChar char="-"/>
            </a:pPr>
            <a:r>
              <a:rPr lang="en-US" dirty="0"/>
              <a:t>General Inmate Disruption: 64.9% to 35.1%</a:t>
            </a:r>
          </a:p>
          <a:p>
            <a:pPr>
              <a:buFontTx/>
              <a:buChar char="-"/>
            </a:pPr>
            <a:r>
              <a:rPr lang="en-US" dirty="0"/>
              <a:t>Verbal Threats: 84.1% to 15.9%</a:t>
            </a:r>
          </a:p>
          <a:p>
            <a:pPr>
              <a:buFontTx/>
              <a:buChar char="-"/>
            </a:pPr>
            <a:r>
              <a:rPr lang="en-US" dirty="0" smtClean="0"/>
              <a:t>Facility</a:t>
            </a:r>
            <a:r>
              <a:rPr lang="en-US" dirty="0"/>
              <a:t>: 66.3% to 33.7%</a:t>
            </a:r>
          </a:p>
          <a:p>
            <a:pPr>
              <a:buFontTx/>
              <a:buChar char="-"/>
            </a:pPr>
            <a:r>
              <a:rPr lang="en-US" dirty="0"/>
              <a:t>Inmate requests: 53.6% to 46.4%</a:t>
            </a:r>
          </a:p>
          <a:p>
            <a:pPr>
              <a:buFontTx/>
              <a:buChar char="-"/>
            </a:pPr>
            <a:r>
              <a:rPr lang="en-US" dirty="0"/>
              <a:t>Non-compliance: 83.7% to 16.3%</a:t>
            </a:r>
          </a:p>
          <a:p>
            <a:pPr marL="0" indent="0">
              <a:buNone/>
            </a:pPr>
            <a:r>
              <a:rPr lang="en-US" dirty="0"/>
              <a:t>There were decreases in all types of </a:t>
            </a:r>
            <a:r>
              <a:rPr lang="en-US" dirty="0" smtClean="0"/>
              <a:t>non-violent incidents </a:t>
            </a:r>
            <a:r>
              <a:rPr lang="en-US" dirty="0"/>
              <a:t>reported.</a:t>
            </a:r>
          </a:p>
          <a:p>
            <a:pPr marL="0" indent="0">
              <a:buNone/>
            </a:pPr>
            <a:r>
              <a:rPr lang="en-US" b="1" u="sng" dirty="0"/>
              <a:t>Hypothesis </a:t>
            </a:r>
            <a:r>
              <a:rPr lang="en-US" b="1" u="sng" dirty="0" smtClean="0"/>
              <a:t>2 </a:t>
            </a:r>
            <a:r>
              <a:rPr lang="en-US" b="1" u="sng" dirty="0" smtClean="0"/>
              <a:t>Not Supported</a:t>
            </a:r>
            <a:endParaRPr lang="en-US" b="1" u="sng" dirty="0"/>
          </a:p>
          <a:p>
            <a:pPr marL="0" indent="0">
              <a:buNone/>
            </a:pPr>
            <a:r>
              <a:rPr lang="en-US" dirty="0"/>
              <a:t>- X²= </a:t>
            </a:r>
            <a:r>
              <a:rPr lang="en-US" dirty="0" smtClean="0"/>
              <a:t>28.615, </a:t>
            </a:r>
            <a:r>
              <a:rPr lang="en-US" dirty="0" err="1"/>
              <a:t>df</a:t>
            </a:r>
            <a:r>
              <a:rPr lang="en-US" dirty="0"/>
              <a:t>= </a:t>
            </a:r>
            <a:r>
              <a:rPr lang="en-US" dirty="0" smtClean="0"/>
              <a:t>14, </a:t>
            </a:r>
            <a:r>
              <a:rPr lang="en-US" i="1" dirty="0"/>
              <a:t>p</a:t>
            </a:r>
            <a:r>
              <a:rPr lang="en-US" dirty="0"/>
              <a:t>= .</a:t>
            </a:r>
            <a:r>
              <a:rPr lang="en-US" dirty="0" smtClean="0"/>
              <a:t>012</a:t>
            </a:r>
            <a:endParaRPr lang="en-US" dirty="0"/>
          </a:p>
          <a:p>
            <a:pPr marL="0" indent="0">
              <a:buNone/>
            </a:pPr>
            <a:r>
              <a:rPr lang="en-US" dirty="0"/>
              <a:t>- Reject the Null Hypothesis = There </a:t>
            </a:r>
            <a:r>
              <a:rPr lang="en-US" dirty="0" smtClean="0"/>
              <a:t>is </a:t>
            </a:r>
            <a:r>
              <a:rPr lang="en-US" dirty="0" smtClean="0"/>
              <a:t>a </a:t>
            </a:r>
            <a:r>
              <a:rPr lang="en-US" dirty="0"/>
              <a:t>significant difference in the </a:t>
            </a:r>
            <a:r>
              <a:rPr lang="en-US" dirty="0" smtClean="0"/>
              <a:t>number of non-violent incidents </a:t>
            </a:r>
            <a:r>
              <a:rPr lang="en-US" dirty="0"/>
              <a:t>reported in the pre-test and post-test months.</a:t>
            </a:r>
          </a:p>
        </p:txBody>
      </p:sp>
    </p:spTree>
    <p:extLst>
      <p:ext uri="{BB962C8B-B14F-4D97-AF65-F5344CB8AC3E}">
        <p14:creationId xmlns:p14="http://schemas.microsoft.com/office/powerpoint/2010/main" val="27747618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142398" y="2080760"/>
            <a:ext cx="4965098" cy="1563793"/>
          </a:xfrm>
        </p:spPr>
        <p:txBody>
          <a:bodyPr anchor="t">
            <a:noAutofit/>
          </a:bodyPr>
          <a:lstStyle/>
          <a:p>
            <a:pPr algn="l"/>
            <a:r>
              <a:rPr lang="en-US" sz="2400" b="1" u="sng" dirty="0" smtClean="0"/>
              <a:t>Hypothesis </a:t>
            </a:r>
            <a:r>
              <a:rPr lang="en-US" sz="2400" b="1" u="sng" dirty="0"/>
              <a:t>3</a:t>
            </a:r>
            <a:r>
              <a:rPr lang="en-US" sz="2400" dirty="0"/>
              <a:t>: There is no difference in the type of violent incidents reported in the pre-test and post-test months</a:t>
            </a:r>
            <a:r>
              <a:rPr lang="en-US" sz="2400" dirty="0" smtClean="0"/>
              <a:t>. </a:t>
            </a:r>
            <a:endParaRPr lang="en-US" sz="2400" dirty="0"/>
          </a:p>
        </p:txBody>
      </p:sp>
      <p:sp>
        <p:nvSpPr>
          <p:cNvPr id="6" name="Content Placeholder 4"/>
          <p:cNvSpPr>
            <a:spLocks noGrp="1"/>
          </p:cNvSpPr>
          <p:nvPr>
            <p:ph sz="half" idx="1"/>
          </p:nvPr>
        </p:nvSpPr>
        <p:spPr>
          <a:xfrm rot="-900000">
            <a:off x="579438" y="841375"/>
            <a:ext cx="6078537" cy="5321300"/>
          </a:xfrm>
        </p:spPr>
        <p:txBody>
          <a:bodyPr>
            <a:normAutofit fontScale="85000" lnSpcReduction="10000"/>
          </a:bodyPr>
          <a:lstStyle/>
          <a:p>
            <a:pPr marL="0" indent="0">
              <a:buNone/>
            </a:pPr>
            <a:r>
              <a:rPr lang="en-US" dirty="0"/>
              <a:t>Overall Statistics (N = 169)</a:t>
            </a:r>
          </a:p>
          <a:p>
            <a:pPr>
              <a:buFontTx/>
              <a:buChar char="-"/>
            </a:pPr>
            <a:r>
              <a:rPr lang="en-US" dirty="0"/>
              <a:t>Fight: 75.5% to 24.3%</a:t>
            </a:r>
          </a:p>
          <a:p>
            <a:pPr>
              <a:buFontTx/>
              <a:buChar char="-"/>
            </a:pPr>
            <a:r>
              <a:rPr lang="en-US" dirty="0"/>
              <a:t>Resisting Officer: 82.4% to 17.6%</a:t>
            </a:r>
          </a:p>
          <a:p>
            <a:pPr>
              <a:buFontTx/>
              <a:buChar char="-"/>
            </a:pPr>
            <a:r>
              <a:rPr lang="en-US" dirty="0"/>
              <a:t>Assault of an Officer: 66.7% to 33.3%</a:t>
            </a:r>
          </a:p>
          <a:p>
            <a:pPr marL="0" indent="0">
              <a:buNone/>
            </a:pPr>
            <a:r>
              <a:rPr lang="en-US" dirty="0"/>
              <a:t>There were decreases in all types of </a:t>
            </a:r>
            <a:r>
              <a:rPr lang="en-US" dirty="0" smtClean="0"/>
              <a:t>violent incidents </a:t>
            </a:r>
            <a:r>
              <a:rPr lang="en-US" dirty="0"/>
              <a:t>reported.</a:t>
            </a:r>
          </a:p>
          <a:p>
            <a:pPr marL="0" indent="0">
              <a:buNone/>
            </a:pPr>
            <a:r>
              <a:rPr lang="en-US" b="1" u="sng" dirty="0"/>
              <a:t>Hypothesis </a:t>
            </a:r>
            <a:r>
              <a:rPr lang="en-US" b="1" u="sng" dirty="0" smtClean="0"/>
              <a:t>3 </a:t>
            </a:r>
            <a:r>
              <a:rPr lang="en-US" b="1" u="sng" dirty="0" smtClean="0"/>
              <a:t>Supported</a:t>
            </a:r>
            <a:endParaRPr lang="en-US" b="1" u="sng" dirty="0"/>
          </a:p>
          <a:p>
            <a:pPr marL="0" indent="0">
              <a:buNone/>
            </a:pPr>
            <a:r>
              <a:rPr lang="en-US" dirty="0"/>
              <a:t>- X²= 1.819, </a:t>
            </a:r>
            <a:r>
              <a:rPr lang="en-US" dirty="0" err="1"/>
              <a:t>df</a:t>
            </a:r>
            <a:r>
              <a:rPr lang="en-US" dirty="0"/>
              <a:t>= 2, </a:t>
            </a:r>
            <a:r>
              <a:rPr lang="en-US" i="1" dirty="0"/>
              <a:t>p</a:t>
            </a:r>
            <a:r>
              <a:rPr lang="en-US" dirty="0"/>
              <a:t>= .403</a:t>
            </a:r>
          </a:p>
          <a:p>
            <a:pPr marL="0" indent="0">
              <a:buNone/>
            </a:pPr>
            <a:r>
              <a:rPr lang="en-US" dirty="0"/>
              <a:t>- Accept the Null Hypothesis = </a:t>
            </a:r>
            <a:r>
              <a:rPr lang="en-US" dirty="0" smtClean="0"/>
              <a:t>There is </a:t>
            </a:r>
            <a:r>
              <a:rPr lang="en-US" dirty="0" smtClean="0"/>
              <a:t>not a </a:t>
            </a:r>
            <a:r>
              <a:rPr lang="en-US" dirty="0"/>
              <a:t>difference in the type of violent incidents reported in the pre-test and post-test months.</a:t>
            </a:r>
          </a:p>
          <a:p>
            <a:endParaRPr lang="en-US" dirty="0"/>
          </a:p>
        </p:txBody>
      </p:sp>
    </p:spTree>
    <p:extLst>
      <p:ext uri="{BB962C8B-B14F-4D97-AF65-F5344CB8AC3E}">
        <p14:creationId xmlns:p14="http://schemas.microsoft.com/office/powerpoint/2010/main" val="27747618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118967" y="2008900"/>
            <a:ext cx="5043667" cy="1617675"/>
          </a:xfrm>
        </p:spPr>
        <p:txBody>
          <a:bodyPr anchor="t">
            <a:noAutofit/>
          </a:bodyPr>
          <a:lstStyle/>
          <a:p>
            <a:pPr algn="l"/>
            <a:r>
              <a:rPr lang="en-US" sz="2200" b="1" u="sng" dirty="0"/>
              <a:t>Hypothesis 4</a:t>
            </a:r>
            <a:r>
              <a:rPr lang="en-US" sz="2200" dirty="0"/>
              <a:t>: There is a significant difference in the types of disciplinary actions apportioned during the pre-test and post-test months</a:t>
            </a:r>
            <a:r>
              <a:rPr lang="en-US" sz="2200" dirty="0" smtClean="0"/>
              <a:t>.</a:t>
            </a:r>
            <a:endParaRPr lang="en-US" sz="2200" dirty="0"/>
          </a:p>
        </p:txBody>
      </p:sp>
      <p:sp>
        <p:nvSpPr>
          <p:cNvPr id="5" name="Content Placeholder 3"/>
          <p:cNvSpPr>
            <a:spLocks noGrp="1"/>
          </p:cNvSpPr>
          <p:nvPr>
            <p:ph sz="half" idx="1"/>
          </p:nvPr>
        </p:nvSpPr>
        <p:spPr>
          <a:xfrm rot="-900000">
            <a:off x="685800" y="793750"/>
            <a:ext cx="5688013" cy="5519738"/>
          </a:xfrm>
        </p:spPr>
        <p:txBody>
          <a:bodyPr>
            <a:normAutofit fontScale="62500" lnSpcReduction="20000"/>
          </a:bodyPr>
          <a:lstStyle/>
          <a:p>
            <a:pPr marL="0" indent="0">
              <a:buNone/>
            </a:pPr>
            <a:r>
              <a:rPr lang="en-US" dirty="0"/>
              <a:t>Overall Statistics (N = </a:t>
            </a:r>
            <a:r>
              <a:rPr lang="en-US" dirty="0" smtClean="0"/>
              <a:t>1167)</a:t>
            </a:r>
            <a:endParaRPr lang="en-US" dirty="0"/>
          </a:p>
          <a:p>
            <a:pPr>
              <a:buFontTx/>
              <a:buChar char="-"/>
            </a:pPr>
            <a:r>
              <a:rPr lang="en-US" dirty="0" smtClean="0"/>
              <a:t>None Listed: 67.5% to 32.5%</a:t>
            </a:r>
          </a:p>
          <a:p>
            <a:pPr>
              <a:buFontTx/>
              <a:buChar char="-"/>
            </a:pPr>
            <a:r>
              <a:rPr lang="en-US" dirty="0" smtClean="0"/>
              <a:t>Loss of privilege: 65.8% to 34.2%</a:t>
            </a:r>
          </a:p>
          <a:p>
            <a:pPr>
              <a:buFontTx/>
              <a:buChar char="-"/>
            </a:pPr>
            <a:r>
              <a:rPr lang="en-US" dirty="0" smtClean="0"/>
              <a:t>Isolation: 72.7% to 27.3%</a:t>
            </a:r>
          </a:p>
          <a:p>
            <a:pPr>
              <a:buFontTx/>
              <a:buChar char="-"/>
            </a:pPr>
            <a:r>
              <a:rPr lang="en-US" dirty="0" smtClean="0"/>
              <a:t>Chair Restraint/restrained: 46.7% to 53.3%</a:t>
            </a:r>
          </a:p>
          <a:p>
            <a:pPr>
              <a:buFontTx/>
              <a:buChar char="-"/>
            </a:pPr>
            <a:r>
              <a:rPr lang="en-US" dirty="0" smtClean="0"/>
              <a:t>Verbal reprimand: 100% to 0%</a:t>
            </a:r>
          </a:p>
          <a:p>
            <a:pPr>
              <a:buFontTx/>
              <a:buChar char="-"/>
            </a:pPr>
            <a:r>
              <a:rPr lang="en-US" dirty="0" smtClean="0"/>
              <a:t>Taser: 90.5% to 9.5%</a:t>
            </a:r>
          </a:p>
          <a:p>
            <a:pPr>
              <a:buFontTx/>
              <a:buChar char="-"/>
            </a:pPr>
            <a:r>
              <a:rPr lang="en-US" dirty="0" smtClean="0"/>
              <a:t>Pending: 85% to 14.2%</a:t>
            </a:r>
          </a:p>
          <a:p>
            <a:pPr>
              <a:buFontTx/>
              <a:buChar char="-"/>
            </a:pPr>
            <a:r>
              <a:rPr lang="en-US" dirty="0" smtClean="0"/>
              <a:t>Inmates relocated/moved: 66.7% to 33.3%</a:t>
            </a:r>
          </a:p>
          <a:p>
            <a:pPr marL="0" indent="0">
              <a:buNone/>
            </a:pPr>
            <a:r>
              <a:rPr lang="en-US" dirty="0" smtClean="0"/>
              <a:t>There </a:t>
            </a:r>
            <a:r>
              <a:rPr lang="en-US" dirty="0"/>
              <a:t>were decreases in all types of </a:t>
            </a:r>
            <a:r>
              <a:rPr lang="en-US" dirty="0" smtClean="0"/>
              <a:t>discipline apportioned except </a:t>
            </a:r>
            <a:r>
              <a:rPr lang="en-US" dirty="0" smtClean="0"/>
              <a:t>chair restraint/restrained.</a:t>
            </a:r>
            <a:endParaRPr lang="en-US" dirty="0"/>
          </a:p>
          <a:p>
            <a:pPr marL="0" indent="0">
              <a:buNone/>
            </a:pPr>
            <a:r>
              <a:rPr lang="en-US" b="1" u="sng" dirty="0"/>
              <a:t>Hypothesis </a:t>
            </a:r>
            <a:r>
              <a:rPr lang="en-US" b="1" u="sng" dirty="0" smtClean="0"/>
              <a:t>4 Supported</a:t>
            </a:r>
            <a:endParaRPr lang="en-US" b="1" u="sng" dirty="0"/>
          </a:p>
          <a:p>
            <a:pPr marL="0" indent="0">
              <a:buNone/>
            </a:pPr>
            <a:r>
              <a:rPr lang="en-US" dirty="0"/>
              <a:t>- X²= </a:t>
            </a:r>
            <a:r>
              <a:rPr lang="en-US" dirty="0" smtClean="0"/>
              <a:t>45.088, </a:t>
            </a:r>
            <a:r>
              <a:rPr lang="en-US" dirty="0" err="1"/>
              <a:t>df</a:t>
            </a:r>
            <a:r>
              <a:rPr lang="en-US" dirty="0"/>
              <a:t>= </a:t>
            </a:r>
            <a:r>
              <a:rPr lang="en-US" dirty="0" smtClean="0"/>
              <a:t>14, </a:t>
            </a:r>
            <a:r>
              <a:rPr lang="en-US" i="1" dirty="0"/>
              <a:t>p</a:t>
            </a:r>
            <a:r>
              <a:rPr lang="en-US" dirty="0"/>
              <a:t>= </a:t>
            </a:r>
            <a:r>
              <a:rPr lang="en-US" dirty="0" smtClean="0"/>
              <a:t>.000</a:t>
            </a:r>
            <a:endParaRPr lang="en-US" dirty="0"/>
          </a:p>
          <a:p>
            <a:pPr marL="0" indent="0">
              <a:buNone/>
            </a:pPr>
            <a:r>
              <a:rPr lang="en-US" dirty="0"/>
              <a:t>- </a:t>
            </a:r>
            <a:r>
              <a:rPr lang="en-US" dirty="0" smtClean="0"/>
              <a:t>Reject </a:t>
            </a:r>
            <a:r>
              <a:rPr lang="en-US" dirty="0"/>
              <a:t>the Null Hypothesis = </a:t>
            </a:r>
            <a:r>
              <a:rPr lang="en-US" dirty="0" smtClean="0"/>
              <a:t>There is a significant difference </a:t>
            </a:r>
            <a:r>
              <a:rPr lang="en-US" dirty="0"/>
              <a:t>in the </a:t>
            </a:r>
            <a:r>
              <a:rPr lang="en-US" dirty="0" smtClean="0"/>
              <a:t>types </a:t>
            </a:r>
            <a:r>
              <a:rPr lang="en-US" dirty="0"/>
              <a:t>of </a:t>
            </a:r>
            <a:r>
              <a:rPr lang="en-US" dirty="0" smtClean="0"/>
              <a:t>disciplinary actions apportioned during </a:t>
            </a:r>
            <a:r>
              <a:rPr lang="en-US" dirty="0"/>
              <a:t>the pre-test and post-test months.</a:t>
            </a:r>
          </a:p>
          <a:p>
            <a:pPr marL="0" indent="0">
              <a:buNone/>
            </a:pPr>
            <a:endParaRPr lang="en-US" dirty="0"/>
          </a:p>
        </p:txBody>
      </p:sp>
    </p:spTree>
    <p:extLst>
      <p:ext uri="{BB962C8B-B14F-4D97-AF65-F5344CB8AC3E}">
        <p14:creationId xmlns:p14="http://schemas.microsoft.com/office/powerpoint/2010/main" val="76128535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529473" y="1304748"/>
            <a:ext cx="5985159" cy="4659707"/>
          </a:xfrm>
        </p:spPr>
        <p:txBody>
          <a:bodyPr anchor="ctr">
            <a:noAutofit/>
          </a:bodyPr>
          <a:lstStyle/>
          <a:p>
            <a:pPr algn="ctr"/>
            <a:r>
              <a:rPr lang="en-US" sz="7200" dirty="0" smtClean="0"/>
              <a:t>What did the researchers learn from this study?</a:t>
            </a:r>
            <a:endParaRPr lang="en-US" sz="7200" dirty="0"/>
          </a:p>
        </p:txBody>
      </p:sp>
    </p:spTree>
    <p:extLst>
      <p:ext uri="{BB962C8B-B14F-4D97-AF65-F5344CB8AC3E}">
        <p14:creationId xmlns:p14="http://schemas.microsoft.com/office/powerpoint/2010/main" val="23333785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Focus</a:t>
            </a:r>
            <a:endParaRPr lang="en-US" dirty="0"/>
          </a:p>
        </p:txBody>
      </p:sp>
      <p:sp>
        <p:nvSpPr>
          <p:cNvPr id="3" name="Content Placeholder 2"/>
          <p:cNvSpPr>
            <a:spLocks noGrp="1"/>
          </p:cNvSpPr>
          <p:nvPr>
            <p:ph sz="half" idx="1"/>
          </p:nvPr>
        </p:nvSpPr>
        <p:spPr>
          <a:xfrm rot="-900000">
            <a:off x="738191" y="1140162"/>
            <a:ext cx="2876926" cy="5433640"/>
          </a:xfrm>
        </p:spPr>
        <p:txBody>
          <a:bodyPr>
            <a:normAutofit/>
          </a:bodyPr>
          <a:lstStyle/>
          <a:p>
            <a:pPr marL="0" indent="0">
              <a:buNone/>
            </a:pPr>
            <a:endParaRPr lang="en-US" dirty="0" smtClean="0"/>
          </a:p>
          <a:p>
            <a:pPr marL="0" indent="0">
              <a:buNone/>
            </a:pPr>
            <a:endParaRPr lang="en-US" dirty="0" smtClean="0"/>
          </a:p>
          <a:p>
            <a:endParaRPr lang="en-US" dirty="0"/>
          </a:p>
        </p:txBody>
      </p:sp>
      <p:sp>
        <p:nvSpPr>
          <p:cNvPr id="4" name="Content Placeholder 3"/>
          <p:cNvSpPr>
            <a:spLocks noGrp="1"/>
          </p:cNvSpPr>
          <p:nvPr>
            <p:ph sz="half" idx="2"/>
          </p:nvPr>
        </p:nvSpPr>
        <p:spPr>
          <a:xfrm rot="-900000">
            <a:off x="1137044" y="924528"/>
            <a:ext cx="5496676" cy="5419201"/>
          </a:xfrm>
        </p:spPr>
        <p:txBody>
          <a:bodyPr>
            <a:noAutofit/>
          </a:bodyPr>
          <a:lstStyle/>
          <a:p>
            <a:pPr marL="0" indent="0">
              <a:buNone/>
            </a:pPr>
            <a:r>
              <a:rPr lang="en-US" sz="2600" dirty="0" smtClean="0"/>
              <a:t>To </a:t>
            </a:r>
            <a:r>
              <a:rPr lang="en-US" sz="2600" dirty="0" smtClean="0"/>
              <a:t>determine the psychological effects of color on inmate behaviors due to different colors in their surroundings. Specific attention will be given to determine whether the use of the color pink in a correctional setting influences the reduction of violence and/or reduces the amount of formal behavior reports filed against inmates </a:t>
            </a:r>
            <a:r>
              <a:rPr lang="en-US" sz="2600" dirty="0"/>
              <a:t>while residing in a rural County Jail in South </a:t>
            </a:r>
            <a:r>
              <a:rPr lang="en-US" sz="2600" dirty="0" smtClean="0"/>
              <a:t>Georgia.</a:t>
            </a:r>
            <a:endParaRPr lang="en-US" sz="2600" dirty="0"/>
          </a:p>
        </p:txBody>
      </p:sp>
    </p:spTree>
    <p:extLst>
      <p:ext uri="{BB962C8B-B14F-4D97-AF65-F5344CB8AC3E}">
        <p14:creationId xmlns:p14="http://schemas.microsoft.com/office/powerpoint/2010/main" val="29768405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Learned </a:t>
            </a:r>
            <a:endParaRPr lang="en-US" dirty="0"/>
          </a:p>
        </p:txBody>
      </p:sp>
      <p:sp>
        <p:nvSpPr>
          <p:cNvPr id="3" name="Content Placeholder 2"/>
          <p:cNvSpPr>
            <a:spLocks noGrp="1"/>
          </p:cNvSpPr>
          <p:nvPr>
            <p:ph idx="1"/>
          </p:nvPr>
        </p:nvSpPr>
        <p:spPr/>
        <p:txBody>
          <a:bodyPr>
            <a:normAutofit fontScale="62500" lnSpcReduction="20000"/>
          </a:bodyPr>
          <a:lstStyle/>
          <a:p>
            <a:pPr defTabSz="1176338" eaLnBrk="0" hangingPunct="0">
              <a:buFont typeface="Arial" panose="020B0604020202020204" pitchFamily="34" charset="0"/>
              <a:buChar char="•"/>
            </a:pPr>
            <a:r>
              <a:rPr lang="en-GB" dirty="0" smtClean="0">
                <a:latin typeface="Arial" charset="0"/>
              </a:rPr>
              <a:t>Getting </a:t>
            </a:r>
            <a:r>
              <a:rPr lang="en-GB" dirty="0">
                <a:latin typeface="Arial" charset="0"/>
              </a:rPr>
              <a:t>IRB approval to conduct research in jails is still a very difficult endeavour. </a:t>
            </a:r>
            <a:endParaRPr lang="en-GB" dirty="0" smtClean="0">
              <a:latin typeface="Arial" charset="0"/>
            </a:endParaRPr>
          </a:p>
          <a:p>
            <a:pPr defTabSz="1176338" eaLnBrk="0" hangingPunct="0">
              <a:buFont typeface="Arial" panose="020B0604020202020204" pitchFamily="34" charset="0"/>
              <a:buChar char="•"/>
            </a:pPr>
            <a:r>
              <a:rPr lang="en-GB" dirty="0" smtClean="0">
                <a:latin typeface="Arial" charset="0"/>
              </a:rPr>
              <a:t>Involving </a:t>
            </a:r>
            <a:r>
              <a:rPr lang="en-GB" dirty="0">
                <a:latin typeface="Arial" charset="0"/>
              </a:rPr>
              <a:t>graduate students early on in the research process increases their research aptitude and has the potential to expedite data collection and analysis. </a:t>
            </a:r>
            <a:endParaRPr lang="en-GB" dirty="0" smtClean="0">
              <a:latin typeface="Arial" charset="0"/>
            </a:endParaRPr>
          </a:p>
          <a:p>
            <a:pPr defTabSz="1176338" eaLnBrk="0" hangingPunct="0">
              <a:buFont typeface="Arial" panose="020B0604020202020204" pitchFamily="34" charset="0"/>
              <a:buChar char="•"/>
            </a:pPr>
            <a:r>
              <a:rPr lang="en-GB" dirty="0" smtClean="0">
                <a:latin typeface="Arial" charset="0"/>
              </a:rPr>
              <a:t>Jail </a:t>
            </a:r>
            <a:r>
              <a:rPr lang="en-GB" dirty="0">
                <a:latin typeface="Arial" charset="0"/>
              </a:rPr>
              <a:t>administrators may not be aware of the time needed to conduct research and may not realize that they do not have the data needed to answer the questions they are asking. </a:t>
            </a:r>
            <a:endParaRPr lang="en-GB" dirty="0" smtClean="0">
              <a:latin typeface="Arial" charset="0"/>
            </a:endParaRPr>
          </a:p>
          <a:p>
            <a:pPr defTabSz="1176338" eaLnBrk="0" hangingPunct="0">
              <a:buFont typeface="Arial" panose="020B0604020202020204" pitchFamily="34" charset="0"/>
              <a:buChar char="•"/>
            </a:pPr>
            <a:r>
              <a:rPr lang="en-GB" dirty="0" smtClean="0">
                <a:latin typeface="Arial" charset="0"/>
              </a:rPr>
              <a:t>Researchers</a:t>
            </a:r>
            <a:r>
              <a:rPr lang="en-GB" dirty="0">
                <a:latin typeface="Arial" charset="0"/>
              </a:rPr>
              <a:t>’ biggest contribution to jails may be helping administrators identify what data they have, what data they need to collect, how to pull data from existing databases and assisting with report writing</a:t>
            </a:r>
            <a:r>
              <a:rPr lang="en-GB" dirty="0" smtClean="0">
                <a:latin typeface="Arial" charset="0"/>
              </a:rPr>
              <a:t>.</a:t>
            </a:r>
            <a:endParaRPr lang="en-GB" sz="3500" b="1" dirty="0">
              <a:latin typeface="Arial Black" pitchFamily="34" charset="0"/>
            </a:endParaRPr>
          </a:p>
        </p:txBody>
      </p:sp>
    </p:spTree>
    <p:extLst>
      <p:ext uri="{BB962C8B-B14F-4D97-AF65-F5344CB8AC3E}">
        <p14:creationId xmlns:p14="http://schemas.microsoft.com/office/powerpoint/2010/main" val="144812736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sz="half" idx="1"/>
          </p:nvPr>
        </p:nvSpPr>
        <p:spPr>
          <a:xfrm rot="-900000">
            <a:off x="966554" y="835139"/>
            <a:ext cx="5375856" cy="5232552"/>
          </a:xfrm>
        </p:spPr>
        <p:txBody>
          <a:bodyPr>
            <a:normAutofit fontScale="77500" lnSpcReduction="20000"/>
          </a:bodyPr>
          <a:lstStyle/>
          <a:p>
            <a:pPr marL="514350" indent="-514350">
              <a:buAutoNum type="arabicPeriod"/>
            </a:pPr>
            <a:r>
              <a:rPr lang="en-US" dirty="0" smtClean="0"/>
              <a:t>Investigate whether the use of force by inmates (violent response to officers’ interventions) is affected by the use of the color pink.</a:t>
            </a:r>
          </a:p>
          <a:p>
            <a:pPr marL="514350" indent="-514350">
              <a:buAutoNum type="arabicPeriod"/>
            </a:pPr>
            <a:r>
              <a:rPr lang="en-US" dirty="0" smtClean="0"/>
              <a:t>Investigate whether the shift in the types of disciplinary actions apportioned is affected by the use of the color pink.</a:t>
            </a:r>
          </a:p>
          <a:p>
            <a:pPr marL="514350" indent="-514350">
              <a:buAutoNum type="arabicPeriod"/>
            </a:pPr>
            <a:r>
              <a:rPr lang="en-US" dirty="0" smtClean="0"/>
              <a:t>Develop a coding scheme that accounts for multiple incident types in one scenario.</a:t>
            </a:r>
            <a:endParaRPr lang="en-US" dirty="0"/>
          </a:p>
          <a:p>
            <a:pPr marL="514350" indent="-514350">
              <a:buAutoNum type="arabicPeriod"/>
            </a:pPr>
            <a:r>
              <a:rPr lang="en-US" dirty="0" smtClean="0"/>
              <a:t>Collect demographic data that allows the identification of sex and collect sufficient number of female cases to evaluate the relationship between sex and the use of the color pink.</a:t>
            </a:r>
            <a:endParaRPr lang="en-US" dirty="0"/>
          </a:p>
        </p:txBody>
      </p:sp>
    </p:spTree>
    <p:extLst>
      <p:ext uri="{BB962C8B-B14F-4D97-AF65-F5344CB8AC3E}">
        <p14:creationId xmlns:p14="http://schemas.microsoft.com/office/powerpoint/2010/main" val="393088831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half" idx="1"/>
          </p:nvPr>
        </p:nvSpPr>
        <p:spPr>
          <a:xfrm rot="-900000">
            <a:off x="722672" y="531234"/>
            <a:ext cx="5929144" cy="5940602"/>
          </a:xfrm>
        </p:spPr>
        <p:txBody>
          <a:bodyPr>
            <a:noAutofit/>
          </a:bodyPr>
          <a:lstStyle/>
          <a:p>
            <a:pPr marL="457200" indent="-914400" defTabSz="406400">
              <a:buNone/>
            </a:pPr>
            <a:r>
              <a:rPr lang="en-US" sz="1400" dirty="0">
                <a:effectLst/>
              </a:rPr>
              <a:t>Associated Press. (2006). </a:t>
            </a:r>
            <a:r>
              <a:rPr lang="en-US" sz="1400" i="1" dirty="0">
                <a:effectLst/>
              </a:rPr>
              <a:t>Kansas city paints over pink jail cells</a:t>
            </a:r>
            <a:r>
              <a:rPr lang="en-US" sz="1400" dirty="0">
                <a:effectLst/>
              </a:rPr>
              <a:t>. Retrieved http://</a:t>
            </a:r>
            <a:r>
              <a:rPr lang="en-US" sz="1400" dirty="0" smtClean="0">
                <a:effectLst/>
              </a:rPr>
              <a:t>www.breitbart.com/article.php?id=D8LCJGT80&amp;show_article=1</a:t>
            </a:r>
            <a:endParaRPr lang="en-US" sz="1400" dirty="0">
              <a:effectLst/>
            </a:endParaRPr>
          </a:p>
          <a:p>
            <a:pPr marL="457200" indent="-914400">
              <a:buNone/>
            </a:pPr>
            <a:r>
              <a:rPr lang="en-US" sz="1400" dirty="0">
                <a:effectLst/>
              </a:rPr>
              <a:t>Maricopa County Sheriff's Office. (</a:t>
            </a:r>
            <a:r>
              <a:rPr lang="en-US" sz="1400" dirty="0" err="1">
                <a:effectLst/>
              </a:rPr>
              <a:t>n.d.</a:t>
            </a:r>
            <a:r>
              <a:rPr lang="en-US" sz="1400" dirty="0">
                <a:effectLst/>
              </a:rPr>
              <a:t>) </a:t>
            </a:r>
            <a:r>
              <a:rPr lang="en-US" sz="1400" i="1" dirty="0">
                <a:effectLst/>
              </a:rPr>
              <a:t>About sheriff Joseph M. </a:t>
            </a:r>
            <a:r>
              <a:rPr lang="en-US" sz="1400" i="1" dirty="0" err="1">
                <a:effectLst/>
              </a:rPr>
              <a:t>Arpaio</a:t>
            </a:r>
            <a:r>
              <a:rPr lang="en-US" sz="1400" i="1" dirty="0">
                <a:effectLst/>
              </a:rPr>
              <a:t>. </a:t>
            </a:r>
            <a:r>
              <a:rPr lang="en-US" sz="1400" dirty="0">
                <a:effectLst/>
              </a:rPr>
              <a:t>Retrieved from http://www.mcso.org/About/Sheriff.aspx</a:t>
            </a:r>
          </a:p>
          <a:p>
            <a:pPr marL="457200" indent="-914400">
              <a:buNone/>
            </a:pPr>
            <a:r>
              <a:rPr lang="en-US" sz="1400" dirty="0">
                <a:effectLst/>
              </a:rPr>
              <a:t>McNamara, M. (2009). </a:t>
            </a:r>
            <a:r>
              <a:rPr lang="en-US" sz="1400" i="1" dirty="0">
                <a:effectLst/>
              </a:rPr>
              <a:t>Texas sheriff thinks pink</a:t>
            </a:r>
            <a:r>
              <a:rPr lang="en-US" sz="1400" dirty="0">
                <a:effectLst/>
              </a:rPr>
              <a:t>. Retrieved http://www.cbsnews.com/stories/2006/10/27/assignment_america/main2133867.shtml?tag=contentMain;contentBody</a:t>
            </a:r>
          </a:p>
          <a:p>
            <a:pPr marL="457200" indent="-914400">
              <a:buNone/>
            </a:pPr>
            <a:r>
              <a:rPr lang="en-US" sz="1400" dirty="0">
                <a:effectLst/>
              </a:rPr>
              <a:t> NBC33|WVLA. (2009). </a:t>
            </a:r>
            <a:r>
              <a:rPr lang="en-US" sz="1400" i="1" dirty="0">
                <a:effectLst/>
              </a:rPr>
              <a:t>Georgia jail is going pink</a:t>
            </a:r>
            <a:r>
              <a:rPr lang="en-US" sz="1400" dirty="0">
                <a:effectLst/>
              </a:rPr>
              <a:t>. Retrieved from http://www.nbc33tv.com/news/georgia-jail-going-pink</a:t>
            </a:r>
          </a:p>
          <a:p>
            <a:pPr marL="457200" indent="-457200">
              <a:buNone/>
            </a:pPr>
            <a:r>
              <a:rPr lang="en-US" sz="1400" dirty="0" err="1">
                <a:effectLst/>
              </a:rPr>
              <a:t>Pellegrini</a:t>
            </a:r>
            <a:r>
              <a:rPr lang="en-US" sz="1400" dirty="0">
                <a:effectLst/>
              </a:rPr>
              <a:t>, R J., Miller, M.E., &amp; </a:t>
            </a:r>
            <a:r>
              <a:rPr lang="en-US" sz="1400" dirty="0" err="1">
                <a:effectLst/>
              </a:rPr>
              <a:t>Schauss</a:t>
            </a:r>
            <a:r>
              <a:rPr lang="en-US" sz="1400" dirty="0">
                <a:effectLst/>
              </a:rPr>
              <a:t>, A. G. (1981). Room color and aggression in a criminal detention holding cell: A test of the “tranquilizing pink” hypothesis. </a:t>
            </a:r>
            <a:r>
              <a:rPr lang="en-US" sz="1400" i="1" dirty="0">
                <a:effectLst/>
              </a:rPr>
              <a:t>Journal of Orthomolecular Psychiatry, 10</a:t>
            </a:r>
            <a:r>
              <a:rPr lang="en-US" sz="1400" dirty="0">
                <a:effectLst/>
              </a:rPr>
              <a:t>(3), 174-181.</a:t>
            </a:r>
          </a:p>
          <a:p>
            <a:pPr marL="457200" indent="-457200">
              <a:buNone/>
            </a:pPr>
            <a:r>
              <a:rPr lang="en-US" sz="1400" dirty="0" err="1">
                <a:effectLst/>
              </a:rPr>
              <a:t>Schauss</a:t>
            </a:r>
            <a:r>
              <a:rPr lang="en-US" sz="1400" dirty="0">
                <a:effectLst/>
              </a:rPr>
              <a:t>, A. G. (1985). The physiological effect of color on the suppression of human aggression: Research on baker-miller pink. </a:t>
            </a:r>
            <a:r>
              <a:rPr lang="en-US" sz="1400" i="1" dirty="0">
                <a:effectLst/>
              </a:rPr>
              <a:t>International Journal of Biosocial Research, 21</a:t>
            </a:r>
            <a:r>
              <a:rPr lang="en-US" sz="1400" dirty="0">
                <a:effectLst/>
              </a:rPr>
              <a:t>(2), 55-64.</a:t>
            </a:r>
          </a:p>
          <a:p>
            <a:pPr marL="457200" indent="-457200">
              <a:buNone/>
            </a:pPr>
            <a:r>
              <a:rPr lang="en-US" sz="1400" dirty="0" err="1">
                <a:effectLst/>
              </a:rPr>
              <a:t>Schauss</a:t>
            </a:r>
            <a:r>
              <a:rPr lang="en-US" sz="1400" dirty="0">
                <a:effectLst/>
              </a:rPr>
              <a:t>, A. G. (1979). Tranquilizing effect of color reduces aggressive behavior and potential violence. </a:t>
            </a:r>
            <a:r>
              <a:rPr lang="en-US" sz="1400" i="1" dirty="0">
                <a:effectLst/>
              </a:rPr>
              <a:t>Journal of Orthomolecular Psychiatry</a:t>
            </a:r>
            <a:r>
              <a:rPr lang="en-US" sz="1400" dirty="0">
                <a:effectLst/>
              </a:rPr>
              <a:t>, </a:t>
            </a:r>
            <a:r>
              <a:rPr lang="en-US" sz="1400" i="1" dirty="0">
                <a:effectLst/>
              </a:rPr>
              <a:t>18</a:t>
            </a:r>
            <a:r>
              <a:rPr lang="en-US" sz="1400" dirty="0">
                <a:effectLst/>
              </a:rPr>
              <a:t>(4), 218-221.   </a:t>
            </a:r>
          </a:p>
          <a:p>
            <a:pPr marL="0" indent="-457200">
              <a:buNone/>
            </a:pPr>
            <a:r>
              <a:rPr lang="en-US" sz="1400" dirty="0">
                <a:effectLst/>
              </a:rPr>
              <a:t>Walker, M. (1991). </a:t>
            </a:r>
            <a:r>
              <a:rPr lang="en-US" sz="1400" i="1" dirty="0">
                <a:effectLst/>
              </a:rPr>
              <a:t>The power of color</a:t>
            </a:r>
            <a:r>
              <a:rPr lang="en-US" sz="1400" dirty="0">
                <a:effectLst/>
              </a:rPr>
              <a:t>. Garden City Park, NY: Avery.</a:t>
            </a:r>
          </a:p>
          <a:p>
            <a:pPr marL="0" indent="0">
              <a:buNone/>
            </a:pPr>
            <a:endParaRPr lang="en-US" sz="1000" dirty="0"/>
          </a:p>
        </p:txBody>
      </p:sp>
    </p:spTree>
    <p:extLst>
      <p:ext uri="{BB962C8B-B14F-4D97-AF65-F5344CB8AC3E}">
        <p14:creationId xmlns:p14="http://schemas.microsoft.com/office/powerpoint/2010/main" val="407622244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Importance</a:t>
            </a:r>
            <a:endParaRPr lang="en-US" dirty="0"/>
          </a:p>
        </p:txBody>
      </p:sp>
      <p:sp>
        <p:nvSpPr>
          <p:cNvPr id="3" name="Content Placeholder 2"/>
          <p:cNvSpPr>
            <a:spLocks noGrp="1"/>
          </p:cNvSpPr>
          <p:nvPr>
            <p:ph sz="half" idx="1"/>
          </p:nvPr>
        </p:nvSpPr>
        <p:spPr>
          <a:xfrm rot="-900000">
            <a:off x="961676" y="599208"/>
            <a:ext cx="5396826" cy="5546687"/>
          </a:xfrm>
        </p:spPr>
        <p:txBody>
          <a:bodyPr>
            <a:normAutofit fontScale="32500" lnSpcReduction="20000"/>
          </a:bodyPr>
          <a:lstStyle/>
          <a:p>
            <a:pPr>
              <a:lnSpc>
                <a:spcPct val="120000"/>
              </a:lnSpc>
              <a:spcBef>
                <a:spcPts val="0"/>
              </a:spcBef>
              <a:spcAft>
                <a:spcPts val="0"/>
              </a:spcAft>
              <a:buFont typeface="Arial" panose="020B0604020202020204" pitchFamily="34" charset="0"/>
              <a:buChar char="•"/>
            </a:pPr>
            <a:r>
              <a:rPr lang="en-US" sz="4300" dirty="0"/>
              <a:t>Previous research has produced mixed results on the effects of color on inmate behavior. Pink has often been the color of choice used on inmates to affect their behavior. Proponents argue that using the color pink on inmates helps to keep them calm and for males also acts as a deterrent effect. </a:t>
            </a:r>
          </a:p>
          <a:p>
            <a:pPr lvl="1">
              <a:lnSpc>
                <a:spcPct val="120000"/>
              </a:lnSpc>
              <a:spcBef>
                <a:spcPts val="0"/>
              </a:spcBef>
              <a:spcAft>
                <a:spcPts val="0"/>
              </a:spcAft>
              <a:buFont typeface="Wingdings" panose="05000000000000000000" pitchFamily="2" charset="2"/>
              <a:buChar char="§"/>
            </a:pPr>
            <a:r>
              <a:rPr lang="en-US" sz="3800" dirty="0" err="1"/>
              <a:t>Schauss</a:t>
            </a:r>
            <a:r>
              <a:rPr lang="en-US" sz="3800" dirty="0"/>
              <a:t>, 1979:</a:t>
            </a:r>
          </a:p>
          <a:p>
            <a:pPr lvl="2">
              <a:lnSpc>
                <a:spcPct val="120000"/>
              </a:lnSpc>
              <a:spcBef>
                <a:spcPts val="0"/>
              </a:spcBef>
              <a:spcAft>
                <a:spcPts val="0"/>
              </a:spcAft>
              <a:buFont typeface="Wingdings" panose="05000000000000000000" pitchFamily="2" charset="2"/>
              <a:buChar char="ü"/>
            </a:pPr>
            <a:r>
              <a:rPr lang="en-US" sz="2900" dirty="0"/>
              <a:t>Placing pink construction paper in front of a subject’s eyes results in loss of muscular strength</a:t>
            </a:r>
          </a:p>
          <a:p>
            <a:pPr lvl="2">
              <a:lnSpc>
                <a:spcPct val="120000"/>
              </a:lnSpc>
              <a:spcBef>
                <a:spcPts val="0"/>
              </a:spcBef>
              <a:spcAft>
                <a:spcPts val="0"/>
              </a:spcAft>
              <a:buFont typeface="Wingdings" panose="05000000000000000000" pitchFamily="2" charset="2"/>
              <a:buChar char="ü"/>
            </a:pPr>
            <a:r>
              <a:rPr lang="en-US" sz="2900" dirty="0"/>
              <a:t>After 223 days of holding new inmates in a cell painted “Baker-Miller” pink appears to reduce violent behavior.</a:t>
            </a:r>
          </a:p>
          <a:p>
            <a:pPr>
              <a:lnSpc>
                <a:spcPct val="120000"/>
              </a:lnSpc>
              <a:spcBef>
                <a:spcPts val="0"/>
              </a:spcBef>
              <a:spcAft>
                <a:spcPts val="0"/>
              </a:spcAft>
              <a:buFont typeface="Arial" panose="020B0604020202020204" pitchFamily="34" charset="0"/>
              <a:buChar char="•"/>
            </a:pPr>
            <a:r>
              <a:rPr lang="en-US" sz="4300" dirty="0"/>
              <a:t>Opponents argue that using pink is discriminatory, produces agitation after prolonged  exposure, and in instances where it has a positive effect the magnitude of the effect in minimal. </a:t>
            </a:r>
          </a:p>
          <a:p>
            <a:pPr lvl="1">
              <a:lnSpc>
                <a:spcPct val="120000"/>
              </a:lnSpc>
              <a:spcBef>
                <a:spcPts val="0"/>
              </a:spcBef>
              <a:spcAft>
                <a:spcPts val="0"/>
              </a:spcAft>
              <a:buFont typeface="Wingdings" panose="05000000000000000000" pitchFamily="2" charset="2"/>
              <a:buChar char="§"/>
            </a:pPr>
            <a:r>
              <a:rPr lang="en-US" sz="3800" dirty="0" err="1"/>
              <a:t>Pellegrini</a:t>
            </a:r>
            <a:r>
              <a:rPr lang="en-US" sz="3800" dirty="0"/>
              <a:t>, </a:t>
            </a:r>
            <a:r>
              <a:rPr lang="en-US" sz="3800" dirty="0" err="1"/>
              <a:t>Schauss</a:t>
            </a:r>
            <a:r>
              <a:rPr lang="en-US" sz="3800" dirty="0"/>
              <a:t>, &amp; Miller, 1981</a:t>
            </a:r>
          </a:p>
          <a:p>
            <a:pPr lvl="2">
              <a:lnSpc>
                <a:spcPct val="120000"/>
              </a:lnSpc>
              <a:spcBef>
                <a:spcPts val="0"/>
              </a:spcBef>
              <a:spcAft>
                <a:spcPts val="0"/>
              </a:spcAft>
              <a:buFont typeface="Wingdings" panose="05000000000000000000" pitchFamily="2" charset="2"/>
              <a:buChar char="ü"/>
            </a:pPr>
            <a:r>
              <a:rPr lang="en-US" sz="3300" dirty="0"/>
              <a:t>The effects of the color pink on violent behavior are equivocal over a 24 month period (12 before &amp; 12 after treatment). The first 7 months after treatment showed a reduction in violent acts, but the last 5 months after treatment showed higher rates of aggression.</a:t>
            </a:r>
          </a:p>
          <a:p>
            <a:pPr>
              <a:lnSpc>
                <a:spcPct val="120000"/>
              </a:lnSpc>
              <a:spcBef>
                <a:spcPts val="0"/>
              </a:spcBef>
              <a:spcAft>
                <a:spcPts val="0"/>
              </a:spcAft>
              <a:buFont typeface="Arial" panose="020B0604020202020204" pitchFamily="34" charset="0"/>
              <a:buChar char="•"/>
            </a:pPr>
            <a:r>
              <a:rPr lang="en-US" sz="4300" dirty="0"/>
              <a:t>Pink in Today’s Correctional Institutions</a:t>
            </a:r>
          </a:p>
          <a:p>
            <a:pPr lvl="1">
              <a:lnSpc>
                <a:spcPct val="120000"/>
              </a:lnSpc>
              <a:spcBef>
                <a:spcPts val="0"/>
              </a:spcBef>
              <a:spcAft>
                <a:spcPts val="0"/>
              </a:spcAft>
              <a:buFont typeface="Wingdings" panose="05000000000000000000" pitchFamily="2" charset="2"/>
              <a:buChar char="§"/>
            </a:pPr>
            <a:r>
              <a:rPr lang="en-US" sz="3800" dirty="0"/>
              <a:t>(AZ) (TX) (MO) (GA</a:t>
            </a:r>
            <a:r>
              <a:rPr lang="en-US" sz="3800" dirty="0" smtClean="0"/>
              <a:t>)</a:t>
            </a:r>
            <a:endParaRPr lang="en-US" sz="3800" dirty="0"/>
          </a:p>
        </p:txBody>
      </p:sp>
    </p:spTree>
    <p:extLst>
      <p:ext uri="{BB962C8B-B14F-4D97-AF65-F5344CB8AC3E}">
        <p14:creationId xmlns:p14="http://schemas.microsoft.com/office/powerpoint/2010/main" val="360221958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529473" y="1304748"/>
            <a:ext cx="5985159" cy="4659707"/>
          </a:xfrm>
        </p:spPr>
        <p:txBody>
          <a:bodyPr anchor="ctr">
            <a:noAutofit/>
          </a:bodyPr>
          <a:lstStyle/>
          <a:p>
            <a:pPr algn="ctr"/>
            <a:r>
              <a:rPr lang="en-US" sz="6200" dirty="0" smtClean="0"/>
              <a:t>How did the researchers </a:t>
            </a:r>
            <a:r>
              <a:rPr lang="en-US" sz="6200" b="1" u="sng" dirty="0" smtClean="0"/>
              <a:t>initially intend </a:t>
            </a:r>
            <a:r>
              <a:rPr lang="en-US" sz="6200" dirty="0" smtClean="0"/>
              <a:t>to meet the objectives of the study?</a:t>
            </a:r>
            <a:endParaRPr lang="en-US" sz="6200" dirty="0"/>
          </a:p>
        </p:txBody>
      </p:sp>
    </p:spTree>
    <p:extLst>
      <p:ext uri="{BB962C8B-B14F-4D97-AF65-F5344CB8AC3E}">
        <p14:creationId xmlns:p14="http://schemas.microsoft.com/office/powerpoint/2010/main" val="30002576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normAutofit fontScale="90000"/>
          </a:bodyPr>
          <a:lstStyle/>
          <a:p>
            <a:r>
              <a:rPr lang="en-US" sz="3600" b="1" dirty="0">
                <a:effectLst/>
              </a:rPr>
              <a:t>Community </a:t>
            </a:r>
            <a:r>
              <a:rPr lang="en-US" sz="3600" b="1" dirty="0" smtClean="0">
                <a:effectLst/>
              </a:rPr>
              <a:t>Research &amp; Student Collaboration</a:t>
            </a:r>
            <a:endParaRPr lang="en-US" sz="3600" dirty="0"/>
          </a:p>
        </p:txBody>
      </p:sp>
      <p:sp>
        <p:nvSpPr>
          <p:cNvPr id="6" name="Content Placeholder 5"/>
          <p:cNvSpPr>
            <a:spLocks noGrp="1"/>
          </p:cNvSpPr>
          <p:nvPr>
            <p:ph idx="1"/>
          </p:nvPr>
        </p:nvSpPr>
        <p:spPr/>
        <p:txBody>
          <a:bodyPr/>
          <a:lstStyle/>
          <a:p>
            <a:pPr marL="0" indent="0">
              <a:buNone/>
            </a:pPr>
            <a:r>
              <a:rPr lang="en-US" dirty="0" smtClean="0">
                <a:latin typeface="Arial" charset="0"/>
              </a:rPr>
              <a:t>There are pros </a:t>
            </a:r>
            <a:r>
              <a:rPr lang="en-US" dirty="0">
                <a:latin typeface="Arial" charset="0"/>
              </a:rPr>
              <a:t>and cons </a:t>
            </a:r>
            <a:r>
              <a:rPr lang="en-US" dirty="0" smtClean="0">
                <a:latin typeface="Arial" charset="0"/>
              </a:rPr>
              <a:t>associated with </a:t>
            </a:r>
            <a:r>
              <a:rPr lang="en-US" dirty="0">
                <a:latin typeface="Arial" charset="0"/>
              </a:rPr>
              <a:t>conducting research for a local jail and collaborating with graduate students to engage them in the research process.</a:t>
            </a:r>
            <a:endParaRPr lang="en-US" dirty="0"/>
          </a:p>
        </p:txBody>
      </p:sp>
    </p:spTree>
    <p:extLst>
      <p:ext uri="{BB962C8B-B14F-4D97-AF65-F5344CB8AC3E}">
        <p14:creationId xmlns:p14="http://schemas.microsoft.com/office/powerpoint/2010/main" val="19080115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Collaboration</a:t>
            </a:r>
            <a:endParaRPr lang="en-US" dirty="0"/>
          </a:p>
        </p:txBody>
      </p:sp>
      <p:sp>
        <p:nvSpPr>
          <p:cNvPr id="3" name="Content Placeholder 2"/>
          <p:cNvSpPr>
            <a:spLocks noGrp="1"/>
          </p:cNvSpPr>
          <p:nvPr>
            <p:ph sz="half" idx="1"/>
          </p:nvPr>
        </p:nvSpPr>
        <p:spPr>
          <a:xfrm rot="-900000">
            <a:off x="967097" y="975461"/>
            <a:ext cx="5357382" cy="4839838"/>
          </a:xfrm>
        </p:spPr>
        <p:txBody>
          <a:bodyPr>
            <a:normAutofit lnSpcReduction="10000"/>
          </a:bodyPr>
          <a:lstStyle/>
          <a:p>
            <a:pPr marL="400050" lvl="1" indent="-285750" defTabSz="1176338" eaLnBrk="0" hangingPunct="0">
              <a:spcBef>
                <a:spcPct val="50000"/>
              </a:spcBef>
              <a:buFontTx/>
              <a:buChar char="•"/>
            </a:pPr>
            <a:r>
              <a:rPr lang="en-US" sz="1400" dirty="0" smtClean="0">
                <a:latin typeface="Arial" charset="0"/>
              </a:rPr>
              <a:t>The </a:t>
            </a:r>
            <a:r>
              <a:rPr lang="en-US" sz="1400" dirty="0">
                <a:latin typeface="Arial" charset="0"/>
              </a:rPr>
              <a:t>VSU criminal justice program was contacted by a local jail to assist them in assessing whether painting the jail pink and green reduced inmate violence, which was their primary motivation for painting the jail. </a:t>
            </a:r>
            <a:r>
              <a:rPr lang="en-US" sz="1400" dirty="0" smtClean="0">
                <a:latin typeface="Arial" charset="0"/>
              </a:rPr>
              <a:t>(01/2010)</a:t>
            </a:r>
            <a:endParaRPr lang="en-US" sz="1400" dirty="0">
              <a:latin typeface="Arial" charset="0"/>
            </a:endParaRPr>
          </a:p>
          <a:p>
            <a:pPr marL="400050" lvl="1" indent="-285750" defTabSz="1176338" eaLnBrk="0" hangingPunct="0">
              <a:spcBef>
                <a:spcPct val="50000"/>
              </a:spcBef>
              <a:buFontTx/>
              <a:buChar char="•"/>
            </a:pPr>
            <a:r>
              <a:rPr lang="en-US" sz="1400" dirty="0">
                <a:latin typeface="Arial" charset="0"/>
              </a:rPr>
              <a:t>Researchers were allowed to tour the jail. A Memorandum of Understanding was signed a few weeks later providing written permission to access </a:t>
            </a:r>
            <a:r>
              <a:rPr lang="en-US" sz="1400" dirty="0" smtClean="0">
                <a:latin typeface="Arial" charset="0"/>
              </a:rPr>
              <a:t>data. (03/2010)</a:t>
            </a:r>
            <a:endParaRPr lang="en-US" sz="1400" dirty="0">
              <a:latin typeface="Arial" charset="0"/>
            </a:endParaRPr>
          </a:p>
          <a:p>
            <a:pPr marL="400050" lvl="1" indent="-285750" defTabSz="1176338" eaLnBrk="0" hangingPunct="0">
              <a:spcBef>
                <a:spcPct val="50000"/>
              </a:spcBef>
              <a:buFontTx/>
              <a:buChar char="•"/>
            </a:pPr>
            <a:r>
              <a:rPr lang="en-US" sz="1400" dirty="0">
                <a:latin typeface="Arial" charset="0"/>
              </a:rPr>
              <a:t>There was commitment to the project by the Sheriff, but obtaining the information needed for the IRB application was difficult. It was later discovered that this was because in searching for the data the jail administration realized the data did not exist.</a:t>
            </a:r>
          </a:p>
          <a:p>
            <a:pPr marL="400050" lvl="1" indent="-285750" defTabSz="1176338" eaLnBrk="0" hangingPunct="0">
              <a:spcBef>
                <a:spcPct val="50000"/>
              </a:spcBef>
              <a:buFontTx/>
              <a:buChar char="•"/>
            </a:pPr>
            <a:r>
              <a:rPr lang="en-US" sz="1400" dirty="0">
                <a:latin typeface="Arial" charset="0"/>
              </a:rPr>
              <a:t>The IRB pre-screening process required the researchers to provide detailed information about data access and storage. The jail administrators were unfamiliar with the need to provide this type of detailed information.</a:t>
            </a:r>
          </a:p>
          <a:p>
            <a:pPr marL="400050" lvl="1" indent="-285750" defTabSz="1176338" eaLnBrk="0" hangingPunct="0">
              <a:spcBef>
                <a:spcPct val="50000"/>
              </a:spcBef>
              <a:buFontTx/>
              <a:buChar char="•"/>
            </a:pPr>
            <a:r>
              <a:rPr lang="en-US" sz="1400" dirty="0">
                <a:latin typeface="Arial" charset="0"/>
              </a:rPr>
              <a:t>The project </a:t>
            </a:r>
            <a:r>
              <a:rPr lang="en-US" sz="1400" dirty="0" smtClean="0">
                <a:latin typeface="Arial" charset="0"/>
              </a:rPr>
              <a:t>continued </a:t>
            </a:r>
            <a:r>
              <a:rPr lang="en-US" sz="1400" dirty="0">
                <a:latin typeface="Arial" charset="0"/>
              </a:rPr>
              <a:t>to evolve as jail administrators and researchers </a:t>
            </a:r>
            <a:r>
              <a:rPr lang="en-US" sz="1400" dirty="0" smtClean="0">
                <a:latin typeface="Arial" charset="0"/>
              </a:rPr>
              <a:t>worked </a:t>
            </a:r>
            <a:r>
              <a:rPr lang="en-US" sz="1400" dirty="0">
                <a:latin typeface="Arial" charset="0"/>
              </a:rPr>
              <a:t>through revising project timelines, research protocol, data issues (e.g., storage, accessibility, and quality), etc</a:t>
            </a:r>
            <a:r>
              <a:rPr lang="en-US" sz="1400" dirty="0" smtClean="0">
                <a:latin typeface="Arial" charset="0"/>
              </a:rPr>
              <a:t>.</a:t>
            </a:r>
            <a:endParaRPr lang="en-GB" sz="1400" dirty="0">
              <a:latin typeface="Arial" charset="0"/>
            </a:endParaRPr>
          </a:p>
        </p:txBody>
      </p:sp>
    </p:spTree>
    <p:extLst>
      <p:ext uri="{BB962C8B-B14F-4D97-AF65-F5344CB8AC3E}">
        <p14:creationId xmlns:p14="http://schemas.microsoft.com/office/powerpoint/2010/main" val="25244587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 Collaboration</a:t>
            </a:r>
            <a:endParaRPr lang="en-US" dirty="0"/>
          </a:p>
        </p:txBody>
      </p:sp>
      <p:sp>
        <p:nvSpPr>
          <p:cNvPr id="6" name="Content Placeholder 5"/>
          <p:cNvSpPr>
            <a:spLocks noGrp="1"/>
          </p:cNvSpPr>
          <p:nvPr>
            <p:ph idx="1"/>
          </p:nvPr>
        </p:nvSpPr>
        <p:spPr/>
        <p:txBody>
          <a:bodyPr>
            <a:normAutofit/>
          </a:bodyPr>
          <a:lstStyle/>
          <a:p>
            <a:pPr marL="400050" indent="-400050" defTabSz="1176338" eaLnBrk="0" hangingPunct="0">
              <a:buFontTx/>
              <a:buChar char="•"/>
            </a:pPr>
            <a:r>
              <a:rPr lang="en-US" sz="1550" dirty="0" smtClean="0">
                <a:latin typeface="Arial" charset="0"/>
              </a:rPr>
              <a:t>Graduate </a:t>
            </a:r>
            <a:r>
              <a:rPr lang="en-US" sz="1550" dirty="0">
                <a:latin typeface="Arial" charset="0"/>
              </a:rPr>
              <a:t>students were involved in this proposed research project from the beginning (e.g., meetings with jail administrators, CITI training, IRB approval, etc.).</a:t>
            </a:r>
          </a:p>
          <a:p>
            <a:pPr marL="400050" indent="-400050" defTabSz="1176338" eaLnBrk="0" hangingPunct="0">
              <a:buFontTx/>
              <a:buChar char="•"/>
            </a:pPr>
            <a:r>
              <a:rPr lang="en-US" sz="1550" dirty="0">
                <a:latin typeface="Arial" charset="0"/>
              </a:rPr>
              <a:t>Graduate students learned about the logistics of scheduling research meetings, obtaining written permission to conduct research, and determining data availability.</a:t>
            </a:r>
          </a:p>
          <a:p>
            <a:pPr marL="400050" indent="-400050" defTabSz="1176338" eaLnBrk="0" hangingPunct="0">
              <a:buFontTx/>
              <a:buChar char="•"/>
            </a:pPr>
            <a:r>
              <a:rPr lang="en-US" sz="1550" dirty="0">
                <a:latin typeface="Arial" charset="0"/>
              </a:rPr>
              <a:t>Criminal Justice faculty worked with students to complete the IRB application. Students received a refresher on how to conduct searches for related scholarship, prepare an annotated bibliography, and condense information into a literature review. Students also learned the importance of providing a detailed explanation on an IRB application, the high probability of revisions, and the importance of responding quickly to requests from the IRB</a:t>
            </a:r>
            <a:r>
              <a:rPr lang="en-US" sz="1550" dirty="0" smtClean="0">
                <a:latin typeface="Arial" charset="0"/>
              </a:rPr>
              <a:t>. (04/2010-09/2010)</a:t>
            </a:r>
            <a:endParaRPr lang="en-GB" sz="1550" b="1" dirty="0">
              <a:latin typeface="Arial" charset="0"/>
            </a:endParaRPr>
          </a:p>
        </p:txBody>
      </p:sp>
    </p:spTree>
    <p:extLst>
      <p:ext uri="{BB962C8B-B14F-4D97-AF65-F5344CB8AC3E}">
        <p14:creationId xmlns:p14="http://schemas.microsoft.com/office/powerpoint/2010/main" val="11771167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529473" y="1304748"/>
            <a:ext cx="5985159" cy="4659707"/>
          </a:xfrm>
        </p:spPr>
        <p:txBody>
          <a:bodyPr anchor="ctr">
            <a:noAutofit/>
          </a:bodyPr>
          <a:lstStyle/>
          <a:p>
            <a:pPr algn="ctr"/>
            <a:r>
              <a:rPr lang="en-US" sz="6500" dirty="0" smtClean="0"/>
              <a:t>How did the researchers </a:t>
            </a:r>
            <a:r>
              <a:rPr lang="en-US" sz="6500" b="1" u="sng" dirty="0" smtClean="0"/>
              <a:t>actually</a:t>
            </a:r>
            <a:r>
              <a:rPr lang="en-US" sz="6500" dirty="0" smtClean="0"/>
              <a:t> meet the objectives of the study?</a:t>
            </a:r>
            <a:endParaRPr lang="en-US" sz="6500" dirty="0"/>
          </a:p>
        </p:txBody>
      </p:sp>
    </p:spTree>
    <p:extLst>
      <p:ext uri="{BB962C8B-B14F-4D97-AF65-F5344CB8AC3E}">
        <p14:creationId xmlns:p14="http://schemas.microsoft.com/office/powerpoint/2010/main" val="42596545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sz="half" idx="1"/>
          </p:nvPr>
        </p:nvSpPr>
        <p:spPr>
          <a:xfrm rot="-900000">
            <a:off x="696317" y="823373"/>
            <a:ext cx="5935464" cy="4984481"/>
          </a:xfrm>
        </p:spPr>
        <p:txBody>
          <a:bodyPr>
            <a:normAutofit fontScale="92500" lnSpcReduction="20000"/>
          </a:bodyPr>
          <a:lstStyle/>
          <a:p>
            <a:pPr>
              <a:buFontTx/>
              <a:buChar char="-"/>
            </a:pPr>
            <a:r>
              <a:rPr lang="en-US" dirty="0" smtClean="0"/>
              <a:t>Obtained IRB approval</a:t>
            </a:r>
          </a:p>
          <a:p>
            <a:pPr>
              <a:buFontTx/>
              <a:buChar char="-"/>
            </a:pPr>
            <a:r>
              <a:rPr lang="en-US" dirty="0" smtClean="0"/>
              <a:t>Met with jail officials to schedule collection of data sources</a:t>
            </a:r>
          </a:p>
          <a:p>
            <a:pPr>
              <a:buFontTx/>
              <a:buChar char="-"/>
            </a:pPr>
            <a:r>
              <a:rPr lang="en-US" dirty="0" smtClean="0"/>
              <a:t>Incident reports were identified as the sole data source</a:t>
            </a:r>
          </a:p>
          <a:p>
            <a:pPr>
              <a:buFontTx/>
              <a:buChar char="-"/>
            </a:pPr>
            <a:r>
              <a:rPr lang="en-US" dirty="0" smtClean="0"/>
              <a:t>The reports were collected during 3 cite visits</a:t>
            </a:r>
          </a:p>
          <a:p>
            <a:pPr>
              <a:buFontTx/>
              <a:buChar char="-"/>
            </a:pPr>
            <a:r>
              <a:rPr lang="en-US" dirty="0" smtClean="0"/>
              <a:t>Quantitative and qualitative data were extracted from the incident reports using a coding scheme</a:t>
            </a:r>
          </a:p>
          <a:p>
            <a:pPr>
              <a:buFontTx/>
              <a:buChar char="-"/>
            </a:pPr>
            <a:r>
              <a:rPr lang="en-US" dirty="0" smtClean="0"/>
              <a:t>The current study only focuses on the quantitative data collected.</a:t>
            </a:r>
            <a:endParaRPr lang="en-US" dirty="0"/>
          </a:p>
        </p:txBody>
      </p:sp>
    </p:spTree>
    <p:extLst>
      <p:ext uri="{BB962C8B-B14F-4D97-AF65-F5344CB8AC3E}">
        <p14:creationId xmlns:p14="http://schemas.microsoft.com/office/powerpoint/2010/main" val="204056624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1184</TotalTime>
  <Words>1984</Words>
  <Application>Microsoft Office PowerPoint</Application>
  <PresentationFormat>On-screen Show (4:3)</PresentationFormat>
  <Paragraphs>145</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Calibri</vt:lpstr>
      <vt:lpstr>Rockwell</vt:lpstr>
      <vt:lpstr>Wingdings</vt:lpstr>
      <vt:lpstr>Kilter</vt:lpstr>
      <vt:lpstr>Behavior Modification Through the Use of Color: A Study of a South Georgia Jail </vt:lpstr>
      <vt:lpstr>Study Focus</vt:lpstr>
      <vt:lpstr>Study Importance</vt:lpstr>
      <vt:lpstr>How did the researchers initially intend to meet the objectives of the study?</vt:lpstr>
      <vt:lpstr>Community Research &amp; Student Collaboration</vt:lpstr>
      <vt:lpstr>Agency Collaboration</vt:lpstr>
      <vt:lpstr>Student Collaboration</vt:lpstr>
      <vt:lpstr>How did the researchers actually meet the objectives of the study?</vt:lpstr>
      <vt:lpstr>Methodology</vt:lpstr>
      <vt:lpstr>Dependent Variable</vt:lpstr>
      <vt:lpstr>Independent Variable</vt:lpstr>
      <vt:lpstr>What did the researchers expect to find?</vt:lpstr>
      <vt:lpstr>Hypotheses</vt:lpstr>
      <vt:lpstr>What did the researchers actually find?</vt:lpstr>
      <vt:lpstr>Hypothesis 1: There is no difference in the types of incidents reported in the pre-test and post-test months. </vt:lpstr>
      <vt:lpstr>Hypothesis 2: There is no difference in the number of non-violent incidents reported in the pre-test and post-test months.</vt:lpstr>
      <vt:lpstr>Hypothesis 3: There is no difference in the type of violent incidents reported in the pre-test and post-test months. </vt:lpstr>
      <vt:lpstr>Hypothesis 4: There is a significant difference in the types of disciplinary actions apportioned during the pre-test and post-test months.</vt:lpstr>
      <vt:lpstr>What did the researchers learn from this study?</vt:lpstr>
      <vt:lpstr>Lesson Learned </vt:lpstr>
      <vt:lpstr>Future Research</vt:lpstr>
      <vt:lpstr>References</vt:lpstr>
    </vt:vector>
  </TitlesOfParts>
  <Company>Valdosta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Behaviour Modification Through the Use of Color: A Study of the Ben Hill County Jail</dc:title>
  <dc:creator>Cathia A Moon</dc:creator>
  <cp:lastModifiedBy>ChildofGOD</cp:lastModifiedBy>
  <cp:revision>53</cp:revision>
  <cp:lastPrinted>2013-11-06T23:31:49Z</cp:lastPrinted>
  <dcterms:created xsi:type="dcterms:W3CDTF">2011-09-15T18:38:01Z</dcterms:created>
  <dcterms:modified xsi:type="dcterms:W3CDTF">2013-11-06T23:31:59Z</dcterms:modified>
</cp:coreProperties>
</file>