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57" r:id="rId4"/>
    <p:sldId id="260" r:id="rId5"/>
    <p:sldId id="261" r:id="rId6"/>
    <p:sldId id="271" r:id="rId7"/>
    <p:sldId id="272" r:id="rId8"/>
    <p:sldId id="273" r:id="rId9"/>
    <p:sldId id="267" r:id="rId10"/>
    <p:sldId id="270" r:id="rId11"/>
    <p:sldId id="265" r:id="rId12"/>
    <p:sldId id="274" r:id="rId13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B590F-6D52-42B5-A141-98B8DEA00191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5931A-E960-4E14-917B-79D02AE0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20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F39C8-30CB-4752-AC9D-B4BB81665127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D93C9-21C6-4F61-8EC6-2F36CBD7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1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E4A8-6BCF-4F00-A16B-637219B231C3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1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71BE-34D2-4834-B5DA-F08BB4951F90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7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57D6-E186-4E83-9B60-2E2C862C611B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7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1CA5-FD69-4CBF-A040-BFA6DCA21537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3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878-1626-4C9B-8DA6-380FFD6C46B8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DFAA-45A5-4B50-8602-DDCF4DD1E4B3}" type="datetime1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9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7644-8DBA-425C-B472-85F178BBCCC3}" type="datetime1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0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177F-668C-4CDC-81BE-BB7C7E60805C}" type="datetime1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DC16-523E-4D04-ADC6-829FEA842566}" type="datetime1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0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5124-DA4D-491F-AD68-472E720C8EB1}" type="datetime1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3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2EF5-CF41-4A1C-BDBE-FEB60BB34D77}" type="datetime1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2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1B56-CB61-46BC-A33B-07E7A35C034E}" type="datetime1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A21A4-842A-48BD-AD3A-E2ED0ECF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0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djonline.com/bookmark/18901358-Jon_Gillooly" TargetMode="External"/><Relationship Id="rId2" Type="http://schemas.openxmlformats.org/officeDocument/2006/relationships/hyperlink" Target="http://mdjonline.com/view/full_story/23027376/article-Steroid-abuse-investigation-targets-Cobb-firefighters--police?instance=special%20_coverage_right_column#ixzz3EWkmN7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1274"/>
            <a:ext cx="7772400" cy="2143125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LIARS in Public Safety:  Case Studies in Deception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9248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Stan Crowder, Ph.D.</a:t>
            </a:r>
          </a:p>
          <a:p>
            <a:r>
              <a:rPr lang="en-US" dirty="0" smtClean="0"/>
              <a:t>Assistant Professor of Criminal Justice</a:t>
            </a:r>
          </a:p>
          <a:p>
            <a:r>
              <a:rPr lang="en-US" dirty="0" smtClean="0"/>
              <a:t>Kennesaw State University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1"/>
            <a:ext cx="601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" y="304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3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LIARS in Public Safety:  </a:t>
            </a:r>
            <a:br>
              <a:rPr lang="en-US" b="1" i="1" dirty="0"/>
            </a:br>
            <a:r>
              <a:rPr lang="en-US" sz="2800" b="1" i="1" dirty="0"/>
              <a:t>Case Studies in Deception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Hand-out of Wilbur Statement One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Hand-out of Wilbur Statement Two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Hand-out of Wilbur Statement Three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Wilbur is a LIAR.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87" y="4572000"/>
            <a:ext cx="12795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"/>
            <a:ext cx="1676400" cy="165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3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/>
              <a:t>LIARS in Public Safety:  </a:t>
            </a:r>
            <a:br>
              <a:rPr lang="en-US" sz="4000" b="1" i="1" dirty="0"/>
            </a:br>
            <a:r>
              <a:rPr lang="en-US" sz="2400" b="1" i="1" dirty="0"/>
              <a:t>Case Studies in Deception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Firefighters Cochran, Musgrove, Nemeth, and Zellers statements are reveal:  they are LIARS.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Police Officer </a:t>
            </a:r>
            <a:r>
              <a:rPr lang="en-US" sz="2800" dirty="0" err="1" smtClean="0"/>
              <a:t>Meadors</a:t>
            </a:r>
            <a:r>
              <a:rPr lang="en-US" sz="2800" dirty="0" smtClean="0"/>
              <a:t>: LIAR.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Outcomes: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Cochran suspended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Musgrove fired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Nemeth resigned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Zellers suspended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err="1" smtClean="0"/>
              <a:t>Meadors</a:t>
            </a:r>
            <a:r>
              <a:rPr lang="en-US" sz="2400" dirty="0" smtClean="0"/>
              <a:t> resigned (POST certification revoked)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3074" name="Picture 2" descr="http://ts1.mm.bing.net/th?&amp;id=HN.60799190712943001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2050"/>
            <a:ext cx="2857500" cy="145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816" y="274638"/>
            <a:ext cx="5817983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LIARS in Public Safety:  </a:t>
            </a:r>
            <a:br>
              <a:rPr lang="en-US" b="1" i="1" dirty="0"/>
            </a:br>
            <a:r>
              <a:rPr lang="en-US" sz="2800" b="1" i="1" dirty="0"/>
              <a:t>Case Studies in Deception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Lessons Learned</a:t>
            </a:r>
          </a:p>
          <a:p>
            <a:pPr lvl="1"/>
            <a:r>
              <a:rPr lang="en-US" dirty="0" smtClean="0"/>
              <a:t>Just because they wear a badge does not mean they won’t lie to you.</a:t>
            </a:r>
          </a:p>
          <a:p>
            <a:pPr lvl="1"/>
            <a:r>
              <a:rPr lang="en-US" dirty="0" smtClean="0"/>
              <a:t>Training requirements for Internal Affairs investigators.</a:t>
            </a:r>
          </a:p>
          <a:p>
            <a:pPr lvl="1"/>
            <a:r>
              <a:rPr lang="en-US" dirty="0" smtClean="0"/>
              <a:t>Use in obtaining confessions.</a:t>
            </a:r>
          </a:p>
          <a:p>
            <a:pPr lvl="1"/>
            <a:r>
              <a:rPr lang="en-US" dirty="0" smtClean="0"/>
              <a:t>Pre-Employment Interviews.</a:t>
            </a:r>
            <a:endParaRPr lang="en-US" dirty="0"/>
          </a:p>
          <a:p>
            <a:r>
              <a:rPr lang="en-US" b="1" i="1" dirty="0" smtClean="0">
                <a:solidFill>
                  <a:srgbClr val="FF0000"/>
                </a:solidFill>
              </a:rPr>
              <a:t>Wilbur Outcome </a:t>
            </a:r>
            <a:r>
              <a:rPr lang="en-US" sz="1800" b="1" i="1" dirty="0" smtClean="0">
                <a:solidFill>
                  <a:srgbClr val="FF0000"/>
                </a:solidFill>
              </a:rPr>
              <a:t>(I thought you’d never ask)</a:t>
            </a:r>
          </a:p>
          <a:p>
            <a:pPr lvl="1"/>
            <a:r>
              <a:rPr lang="en-US" dirty="0" smtClean="0"/>
              <a:t>Resigned from Cobb FD</a:t>
            </a:r>
          </a:p>
          <a:p>
            <a:pPr lvl="1"/>
            <a:r>
              <a:rPr lang="en-US" dirty="0" smtClean="0"/>
              <a:t>Hired by Austell FD; then Smyrna FD; then Atlanta FD</a:t>
            </a:r>
          </a:p>
          <a:p>
            <a:pPr lvl="1"/>
            <a:r>
              <a:rPr lang="en-US" dirty="0" smtClean="0"/>
              <a:t>No criminal investigation…ever</a:t>
            </a:r>
          </a:p>
          <a:p>
            <a:pPr lvl="1"/>
            <a:r>
              <a:rPr lang="en-US" dirty="0" smtClean="0"/>
              <a:t>Eventually prosecuted for forgery in first degree (felony) after forging a drug test in a civil case</a:t>
            </a:r>
          </a:p>
          <a:p>
            <a:pPr lvl="1"/>
            <a:r>
              <a:rPr lang="en-US" dirty="0" smtClean="0"/>
              <a:t>Firefighter and Paramedic License revoked in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" y="12826"/>
            <a:ext cx="2857500" cy="120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60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LIARS in Public Safety:</a:t>
            </a:r>
            <a:br>
              <a:rPr lang="en-US" sz="3200" b="1" i="1" dirty="0" smtClean="0"/>
            </a:br>
            <a:r>
              <a:rPr lang="en-US" sz="2400" b="1" dirty="0" smtClean="0"/>
              <a:t>Phillip R. Wilbur, Junior …the named Drug Dealer</a:t>
            </a:r>
            <a:endParaRPr lang="en-US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92" y="1600200"/>
            <a:ext cx="28592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401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Headlines:  Steroid abuse investigation targets Cobb firefighters, police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/>
              <a:t>Cobb County government officials are conducting an investigation following claims that five county firefighters and a police officer may have consumed and/or distributed steroids without prescriptions.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County officials were notified by the Marietta Cobb Smyrna Narcotics Unit that a county employee may have illegally used steroids. An investigation by the county’s internal affairs unit and legal department began the week of May 20 and remains active.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The investigation, originally </a:t>
            </a:r>
            <a:r>
              <a:rPr lang="en-US" sz="4400" b="1" i="1" u="sng" dirty="0" smtClean="0"/>
              <a:t>focused on one former firefighter </a:t>
            </a:r>
            <a:r>
              <a:rPr lang="en-US" sz="4400" dirty="0" smtClean="0"/>
              <a:t>accused of using steroids in 2010, expanded following additional claims that other firefighters and a police officer could be involved, county spokesman Robert Quigley said.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Read </a:t>
            </a:r>
            <a:r>
              <a:rPr lang="en-US" sz="4400" dirty="0"/>
              <a:t>more: </a:t>
            </a:r>
            <a:r>
              <a:rPr lang="en-US" sz="4400" dirty="0">
                <a:hlinkClick r:id="rId2"/>
              </a:rPr>
              <a:t>The Marietta Daily Journal - Steroid abuse investigation targets Cobb firefighters police</a:t>
            </a:r>
            <a:r>
              <a:rPr lang="en-US" sz="4400" dirty="0"/>
              <a:t> </a:t>
            </a:r>
            <a:br>
              <a:rPr lang="en-US" sz="4400" dirty="0"/>
            </a:br>
            <a:r>
              <a:rPr lang="en-US" sz="4400" dirty="0" smtClean="0"/>
              <a:t>by </a:t>
            </a:r>
            <a:r>
              <a:rPr lang="en-US" sz="4400" dirty="0" smtClean="0">
                <a:hlinkClick r:id="rId3"/>
              </a:rPr>
              <a:t>Jon </a:t>
            </a:r>
            <a:r>
              <a:rPr lang="en-US" sz="4400" dirty="0" err="1" smtClean="0">
                <a:hlinkClick r:id="rId3"/>
              </a:rPr>
              <a:t>Gillooly</a:t>
            </a:r>
            <a:r>
              <a:rPr lang="en-US" sz="4400" dirty="0" smtClean="0"/>
              <a:t>  July 01, 2013 </a:t>
            </a:r>
            <a:endParaRPr lang="en-US" sz="44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312"/>
            <a:ext cx="200278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/>
              <a:t>LIARS in Public Safety:  </a:t>
            </a:r>
            <a:br>
              <a:rPr lang="en-US" sz="4000" b="1" i="1" dirty="0" smtClean="0"/>
            </a:br>
            <a:r>
              <a:rPr lang="en-US" sz="2400" b="1" i="1" dirty="0" smtClean="0"/>
              <a:t>Case Studies in Deception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Anabolic Steroids are Schedule III drugs in accordance with the Controlled Substances Act.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These synthetic substances related to testosterone are “anabolic: revealing the drug’s ability to create skeletal muscle growth”.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It is a felony to possess, sell, use, and distribute these drugs outside of a very narrow scope of human and animal medical needs.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So police officers and firefighters are using an anabolic steroid that veterinarians provide horses?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809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226676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540" y="274638"/>
            <a:ext cx="5951051" cy="1143000"/>
          </a:xfrm>
        </p:spPr>
        <p:txBody>
          <a:bodyPr>
            <a:noAutofit/>
          </a:bodyPr>
          <a:lstStyle/>
          <a:p>
            <a:r>
              <a:rPr lang="en-US" sz="3600" b="1" i="1" dirty="0"/>
              <a:t>LIARS in Public Safety:  </a:t>
            </a:r>
            <a:br>
              <a:rPr lang="en-US" sz="3600" b="1" i="1" dirty="0"/>
            </a:br>
            <a:r>
              <a:rPr lang="en-US" sz="2000" b="1" i="1" dirty="0"/>
              <a:t>Case Studies in Deception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Case Study Research</a:t>
            </a:r>
          </a:p>
          <a:p>
            <a:pPr lvl="1"/>
            <a:r>
              <a:rPr lang="en-US" dirty="0" smtClean="0"/>
              <a:t>Transcribed verbal statements in three (3) internal affairs investigations</a:t>
            </a:r>
          </a:p>
          <a:p>
            <a:pPr lvl="1"/>
            <a:r>
              <a:rPr lang="en-US" dirty="0" smtClean="0"/>
              <a:t>One video recording available</a:t>
            </a:r>
          </a:p>
          <a:p>
            <a:pPr lvl="1"/>
            <a:r>
              <a:rPr lang="en-US" dirty="0" smtClean="0"/>
              <a:t>Examination of the veracity of statements</a:t>
            </a:r>
          </a:p>
          <a:p>
            <a:pPr lvl="1"/>
            <a:r>
              <a:rPr lang="en-US" dirty="0" smtClean="0"/>
              <a:t>Application of study of language. Linguistics, to the policy, procedures or law = Forensic Linguistics</a:t>
            </a:r>
          </a:p>
          <a:p>
            <a:pPr lvl="1"/>
            <a:r>
              <a:rPr lang="en-US" dirty="0" smtClean="0"/>
              <a:t>Goal = Examination to ascertain if deception can be determined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" y="76200"/>
            <a:ext cx="162613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91" y="76200"/>
            <a:ext cx="1295400" cy="187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19492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LIARS in Public Safety:  </a:t>
            </a:r>
            <a:br>
              <a:rPr lang="en-US" b="1" i="1" dirty="0"/>
            </a:br>
            <a:r>
              <a:rPr lang="en-US" sz="2800" b="1" i="1" dirty="0"/>
              <a:t>Case Studies in Deception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Detecting Deception</a:t>
            </a:r>
          </a:p>
          <a:p>
            <a:pPr lvl="1"/>
            <a:r>
              <a:rPr lang="en-US" dirty="0" smtClean="0"/>
              <a:t>Based on the anxiety created by the interview</a:t>
            </a:r>
          </a:p>
          <a:p>
            <a:pPr lvl="1"/>
            <a:r>
              <a:rPr lang="en-US" dirty="0" smtClean="0"/>
              <a:t>Subjects</a:t>
            </a:r>
          </a:p>
          <a:p>
            <a:pPr lvl="2"/>
            <a:r>
              <a:rPr lang="en-US" dirty="0" smtClean="0"/>
              <a:t>Take longer to answer</a:t>
            </a:r>
          </a:p>
          <a:p>
            <a:pPr lvl="2"/>
            <a:r>
              <a:rPr lang="en-US" dirty="0" smtClean="0"/>
              <a:t>Give shorter answers</a:t>
            </a:r>
          </a:p>
          <a:p>
            <a:pPr lvl="2"/>
            <a:r>
              <a:rPr lang="en-US" dirty="0" smtClean="0"/>
              <a:t>Liars give less details…lack clarity (particularly about time)</a:t>
            </a:r>
          </a:p>
          <a:p>
            <a:pPr lvl="2"/>
            <a:r>
              <a:rPr lang="en-US" dirty="0" smtClean="0"/>
              <a:t>Liars repeat earlier statements (inflexible … adhere to repeating the same lie over and over)</a:t>
            </a:r>
          </a:p>
          <a:p>
            <a:pPr lvl="2"/>
            <a:r>
              <a:rPr lang="en-US" dirty="0" smtClean="0"/>
              <a:t>Sequence of events will be disordered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92" y="7545"/>
            <a:ext cx="2857500" cy="189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01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LIARS in Public Safety:  </a:t>
            </a:r>
            <a:br>
              <a:rPr lang="en-US" b="1" i="1" dirty="0"/>
            </a:br>
            <a:r>
              <a:rPr lang="en-US" sz="2800" b="1" i="1" dirty="0"/>
              <a:t>Case Studies in Deception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Detecting Deception:  Quantity </a:t>
            </a:r>
            <a:r>
              <a:rPr lang="en-US" sz="2400" b="1" dirty="0">
                <a:solidFill>
                  <a:srgbClr val="FF0000"/>
                </a:solidFill>
              </a:rPr>
              <a:t>of Information does not equal Quality of </a:t>
            </a:r>
            <a:r>
              <a:rPr lang="en-US" sz="2400" b="1" dirty="0" smtClean="0">
                <a:solidFill>
                  <a:srgbClr val="FF0000"/>
                </a:solidFill>
              </a:rPr>
              <a:t>Information</a:t>
            </a:r>
          </a:p>
          <a:p>
            <a:pPr lvl="1"/>
            <a:r>
              <a:rPr lang="en-US" sz="2400" dirty="0" smtClean="0"/>
              <a:t>Pronoun usage offers the greatest opportunity for providing insight into a liar’s thinking</a:t>
            </a:r>
          </a:p>
          <a:p>
            <a:pPr lvl="2"/>
            <a:r>
              <a:rPr lang="en-US" dirty="0" smtClean="0"/>
              <a:t>Changing “I” to “We” lessens responsibility</a:t>
            </a:r>
          </a:p>
          <a:p>
            <a:pPr lvl="1"/>
            <a:r>
              <a:rPr lang="en-US" sz="2400" dirty="0" smtClean="0"/>
              <a:t>Verb Tense usage: past events may be recounted in the present tense…people fabricate event as if it is taking place</a:t>
            </a:r>
          </a:p>
          <a:p>
            <a:pPr lvl="1"/>
            <a:r>
              <a:rPr lang="en-US" sz="2400" dirty="0" smtClean="0"/>
              <a:t>Unnecessary Information:  substitute for missing information and extraneous info…e.g. how to build a watch vs. what time it is</a:t>
            </a:r>
          </a:p>
          <a:p>
            <a:pPr lvl="1"/>
            <a:r>
              <a:rPr lang="en-US" sz="2400" dirty="0" smtClean="0"/>
              <a:t>Time Insight:  examining when time is absent from a narrative or where there are clusters of time</a:t>
            </a:r>
          </a:p>
          <a:p>
            <a:pPr lvl="1"/>
            <a:r>
              <a:rPr lang="en-US" sz="2400" dirty="0" smtClean="0"/>
              <a:t>Minimizing and editing adverbs, changes in nouns, changes in verbs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66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59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LIARS in Public Safety:  </a:t>
            </a:r>
            <a:br>
              <a:rPr lang="en-US" b="1" i="1" dirty="0"/>
            </a:br>
            <a:r>
              <a:rPr lang="en-US" sz="2800" b="1" i="1" dirty="0"/>
              <a:t>Case Studies in Deception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One Examination </a:t>
            </a:r>
            <a:r>
              <a:rPr lang="en-US" dirty="0" smtClean="0">
                <a:solidFill>
                  <a:srgbClr val="FF0000"/>
                </a:solidFill>
              </a:rPr>
              <a:t>Today</a:t>
            </a:r>
            <a:r>
              <a:rPr lang="en-US" dirty="0" smtClean="0"/>
              <a:t>:  Phillip R. Wilbur, Jr.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Statement Examination by comparing and contrasting excerpts to the following statement analysis criteria.</a:t>
            </a:r>
          </a:p>
          <a:p>
            <a:pPr marL="0" indent="0" algn="ctr">
              <a:buNone/>
            </a:pPr>
            <a:endParaRPr lang="en-US" b="1" i="1" dirty="0" smtClean="0"/>
          </a:p>
          <a:p>
            <a:pPr lvl="0"/>
            <a:r>
              <a:rPr lang="en-US" dirty="0"/>
              <a:t>Fewer details (noted in Gordon &amp; Fleisher, </a:t>
            </a:r>
            <a:r>
              <a:rPr lang="en-US" dirty="0" err="1"/>
              <a:t>Leins</a:t>
            </a:r>
            <a:r>
              <a:rPr lang="en-US" dirty="0"/>
              <a:t>, et al. and </a:t>
            </a:r>
            <a:r>
              <a:rPr lang="en-US" dirty="0" err="1"/>
              <a:t>Warmelink</a:t>
            </a:r>
            <a:r>
              <a:rPr lang="en-US" dirty="0"/>
              <a:t>, et al.)</a:t>
            </a:r>
          </a:p>
          <a:p>
            <a:pPr lvl="0"/>
            <a:r>
              <a:rPr lang="en-US" dirty="0"/>
              <a:t>Speech hesitations (noted in Olsson and </a:t>
            </a:r>
            <a:r>
              <a:rPr lang="en-US" dirty="0" err="1"/>
              <a:t>Warmelink</a:t>
            </a:r>
            <a:r>
              <a:rPr lang="en-US" dirty="0"/>
              <a:t>, et al.)</a:t>
            </a:r>
          </a:p>
          <a:p>
            <a:pPr lvl="0"/>
            <a:r>
              <a:rPr lang="en-US" dirty="0"/>
              <a:t>Repeating statements (noted in </a:t>
            </a:r>
            <a:r>
              <a:rPr lang="en-US" dirty="0" err="1"/>
              <a:t>Leins</a:t>
            </a:r>
            <a:r>
              <a:rPr lang="en-US" dirty="0"/>
              <a:t>, et al.)</a:t>
            </a:r>
          </a:p>
          <a:p>
            <a:pPr lvl="0"/>
            <a:r>
              <a:rPr lang="en-US" dirty="0"/>
              <a:t>Time clarity (noted in Gordon &amp; Fleisher, Olsson, and </a:t>
            </a:r>
            <a:r>
              <a:rPr lang="en-US" dirty="0" err="1"/>
              <a:t>Warmelink</a:t>
            </a:r>
            <a:r>
              <a:rPr lang="en-US" dirty="0"/>
              <a:t>, et al.)</a:t>
            </a:r>
          </a:p>
          <a:p>
            <a:pPr lvl="0"/>
            <a:r>
              <a:rPr lang="en-US" dirty="0"/>
              <a:t>Narrative sequence (Matsumoto and Olsson)</a:t>
            </a:r>
          </a:p>
          <a:p>
            <a:pPr lvl="0"/>
            <a:r>
              <a:rPr lang="en-US" dirty="0"/>
              <a:t>Pronoun shift (noted in Gordon &amp; Fleisher, Hess, and Matsumoto)</a:t>
            </a:r>
          </a:p>
          <a:p>
            <a:pPr lvl="0"/>
            <a:r>
              <a:rPr lang="en-US" dirty="0"/>
              <a:t>Verb Tense (noted in Hess, Matsumoto, and Olsson)</a:t>
            </a:r>
          </a:p>
          <a:p>
            <a:pPr lvl="0"/>
            <a:r>
              <a:rPr lang="en-US" dirty="0"/>
              <a:t>Excessive details / unnecessary phrases (Matsumoto and Olsson).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1"/>
            <a:ext cx="12795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1143000"/>
          </a:xfrm>
        </p:spPr>
        <p:txBody>
          <a:bodyPr>
            <a:noAutofit/>
          </a:bodyPr>
          <a:lstStyle/>
          <a:p>
            <a:r>
              <a:rPr lang="en-US" sz="4000" b="1" i="1" dirty="0"/>
              <a:t>LIARS in Public Safety:  </a:t>
            </a:r>
            <a:br>
              <a:rPr lang="en-US" sz="4000" b="1" i="1" dirty="0"/>
            </a:br>
            <a:r>
              <a:rPr lang="en-US" sz="2400" b="1" i="1" dirty="0"/>
              <a:t>Case Studies in Deception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i="1" u="sng" dirty="0" smtClean="0"/>
              <a:t>The Dealer- Phillip R. Wilbur, Jr.</a:t>
            </a:r>
          </a:p>
          <a:p>
            <a:r>
              <a:rPr lang="en-US" dirty="0" smtClean="0"/>
              <a:t>Came to the attention of IA investigators after 2 arrests in April 2011.</a:t>
            </a:r>
          </a:p>
          <a:p>
            <a:r>
              <a:rPr lang="en-US" dirty="0" smtClean="0"/>
              <a:t>Admitted to taking illegal anabolic steroids, </a:t>
            </a:r>
            <a:r>
              <a:rPr lang="en-US" dirty="0" err="1" smtClean="0"/>
              <a:t>Trenabol</a:t>
            </a:r>
            <a:r>
              <a:rPr lang="en-US" dirty="0" smtClean="0"/>
              <a:t> and </a:t>
            </a:r>
            <a:r>
              <a:rPr lang="en-US" dirty="0" err="1" smtClean="0"/>
              <a:t>Deca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Positive drug test for </a:t>
            </a:r>
            <a:r>
              <a:rPr lang="en-US" dirty="0" err="1" smtClean="0"/>
              <a:t>Boldenone</a:t>
            </a:r>
            <a:r>
              <a:rPr lang="en-US" dirty="0" smtClean="0"/>
              <a:t> and </a:t>
            </a:r>
            <a:r>
              <a:rPr lang="en-US" dirty="0" err="1" smtClean="0"/>
              <a:t>Nandrolone</a:t>
            </a:r>
            <a:r>
              <a:rPr lang="en-US" dirty="0" smtClean="0"/>
              <a:t>, illegal anabolic steroids.</a:t>
            </a:r>
          </a:p>
          <a:p>
            <a:r>
              <a:rPr lang="en-US" dirty="0" smtClean="0"/>
              <a:t>Later employed with Smyrna Fire Department and allowed to resign after being found in felony possession of illegal anabolic steroids on city property.</a:t>
            </a:r>
          </a:p>
          <a:p>
            <a:r>
              <a:rPr lang="en-US" dirty="0" smtClean="0"/>
              <a:t>No Criminal Investigation ever conducted and no arrest by any agency.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7720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21A4-842A-48BD-AD3A-E2ED0ECF07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861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LIARS in Public Safety:  Case Studies in Deception</vt:lpstr>
      <vt:lpstr>LIARS in Public Safety: Phillip R. Wilbur, Junior …the named Drug Dealer</vt:lpstr>
      <vt:lpstr>Headlines:  Steroid abuse investigation targets Cobb firefighters, police</vt:lpstr>
      <vt:lpstr>LIARS in Public Safety:   Case Studies in Deception</vt:lpstr>
      <vt:lpstr>LIARS in Public Safety:   Case Studies in Deception</vt:lpstr>
      <vt:lpstr>LIARS in Public Safety:   Case Studies in Deception</vt:lpstr>
      <vt:lpstr>LIARS in Public Safety:   Case Studies in Deception</vt:lpstr>
      <vt:lpstr>LIARS in Public Safety:   Case Studies in Deception</vt:lpstr>
      <vt:lpstr>LIARS in Public Safety:   Case Studies in Deception</vt:lpstr>
      <vt:lpstr>LIARS in Public Safety:   Case Studies in Deception</vt:lpstr>
      <vt:lpstr>LIARS in Public Safety:   Case Studies in Deception</vt:lpstr>
      <vt:lpstr>LIARS in Public Safety:   Case Studies in Deception</vt:lpstr>
    </vt:vector>
  </TitlesOfParts>
  <Company>Kennesaw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Siren Call to Syringe:  The Use and Abuse of Anabolic Steroids in Public Safety</dc:title>
  <dc:creator>Stan Crowder</dc:creator>
  <cp:lastModifiedBy>Stan Crowder</cp:lastModifiedBy>
  <cp:revision>60</cp:revision>
  <cp:lastPrinted>2014-10-08T13:23:50Z</cp:lastPrinted>
  <dcterms:created xsi:type="dcterms:W3CDTF">2014-09-27T14:38:14Z</dcterms:created>
  <dcterms:modified xsi:type="dcterms:W3CDTF">2015-10-12T15:02:58Z</dcterms:modified>
</cp:coreProperties>
</file>