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0" r:id="rId9"/>
    <p:sldId id="263" r:id="rId10"/>
    <p:sldId id="271" r:id="rId11"/>
    <p:sldId id="267" r:id="rId12"/>
    <p:sldId id="268" r:id="rId13"/>
    <p:sldId id="272"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A2EE7B-B1B3-4DC0-8499-0EAFC0D733E0}" type="datetimeFigureOut">
              <a:rPr lang="en-US" smtClean="0"/>
              <a:t>11/4/2015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60015E12-4FE9-406A-BBCD-AE565C8D00A4}"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2EE7B-B1B3-4DC0-8499-0EAFC0D733E0}"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2EE7B-B1B3-4DC0-8499-0EAFC0D733E0}"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60015E12-4FE9-406A-BBCD-AE565C8D00A4}"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A2EE7B-B1B3-4DC0-8499-0EAFC0D733E0}"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A2EE7B-B1B3-4DC0-8499-0EAFC0D733E0}" type="datetimeFigureOut">
              <a:rPr lang="en-US" smtClean="0"/>
              <a:t>11/4/2015</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60015E12-4FE9-406A-BBCD-AE565C8D00A4}"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A2EE7B-B1B3-4DC0-8499-0EAFC0D733E0}"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A2EE7B-B1B3-4DC0-8499-0EAFC0D733E0}"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2EE7B-B1B3-4DC0-8499-0EAFC0D733E0}"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2EE7B-B1B3-4DC0-8499-0EAFC0D733E0}"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015E12-4FE9-406A-BBCD-AE565C8D00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A2EE7B-B1B3-4DC0-8499-0EAFC0D733E0}"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15E12-4FE9-406A-BBCD-AE565C8D00A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5A2EE7B-B1B3-4DC0-8499-0EAFC0D733E0}"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15E12-4FE9-406A-BBCD-AE565C8D00A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5A2EE7B-B1B3-4DC0-8499-0EAFC0D733E0}" type="datetimeFigureOut">
              <a:rPr lang="en-US" smtClean="0"/>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0015E12-4FE9-406A-BBCD-AE565C8D00A4}"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Agricultural Crimes in Georgia</a:t>
            </a:r>
            <a:endParaRPr lang="en-US" sz="4400" dirty="0"/>
          </a:p>
        </p:txBody>
      </p:sp>
      <p:sp>
        <p:nvSpPr>
          <p:cNvPr id="3" name="Subtitle 2"/>
          <p:cNvSpPr>
            <a:spLocks noGrp="1"/>
          </p:cNvSpPr>
          <p:nvPr>
            <p:ph type="subTitle" idx="1"/>
          </p:nvPr>
        </p:nvSpPr>
        <p:spPr/>
        <p:txBody>
          <a:bodyPr>
            <a:normAutofit fontScale="77500" lnSpcReduction="20000"/>
          </a:bodyPr>
          <a:lstStyle/>
          <a:p>
            <a:r>
              <a:rPr lang="en-US" dirty="0" smtClean="0"/>
              <a:t>R. Neal McIntyre, Jr., DPA</a:t>
            </a:r>
          </a:p>
          <a:p>
            <a:r>
              <a:rPr lang="en-US" dirty="0" smtClean="0"/>
              <a:t>Valdosta State University</a:t>
            </a:r>
          </a:p>
        </p:txBody>
      </p:sp>
    </p:spTree>
    <p:extLst>
      <p:ext uri="{BB962C8B-B14F-4D97-AF65-F5344CB8AC3E}">
        <p14:creationId xmlns:p14="http://schemas.microsoft.com/office/powerpoint/2010/main" val="14785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Demographics:</a:t>
            </a:r>
          </a:p>
          <a:p>
            <a:pPr lvl="1"/>
            <a:r>
              <a:rPr lang="en-US" dirty="0" smtClean="0"/>
              <a:t>Gender: 74% were male</a:t>
            </a:r>
          </a:p>
          <a:p>
            <a:pPr lvl="1"/>
            <a:r>
              <a:rPr lang="en-US" dirty="0" smtClean="0"/>
              <a:t>Age: 59 years old (average)</a:t>
            </a:r>
          </a:p>
          <a:p>
            <a:pPr lvl="1"/>
            <a:r>
              <a:rPr lang="en-US" dirty="0" smtClean="0"/>
              <a:t>Race:</a:t>
            </a:r>
          </a:p>
          <a:p>
            <a:pPr lvl="2"/>
            <a:r>
              <a:rPr lang="en-US" dirty="0"/>
              <a:t>White: 96.5%</a:t>
            </a:r>
          </a:p>
          <a:p>
            <a:pPr lvl="2"/>
            <a:r>
              <a:rPr lang="en-US" dirty="0"/>
              <a:t>African American: 0.3%</a:t>
            </a:r>
          </a:p>
          <a:p>
            <a:pPr lvl="2"/>
            <a:r>
              <a:rPr lang="en-US" dirty="0"/>
              <a:t>Hispanic: 0.3%</a:t>
            </a:r>
          </a:p>
          <a:p>
            <a:pPr lvl="2"/>
            <a:r>
              <a:rPr lang="en-US" dirty="0"/>
              <a:t>Native American: 0.3%</a:t>
            </a:r>
          </a:p>
          <a:p>
            <a:pPr lvl="2"/>
            <a:r>
              <a:rPr lang="en-US" dirty="0"/>
              <a:t>Other: 2</a:t>
            </a:r>
            <a:r>
              <a:rPr lang="en-US" dirty="0" smtClean="0"/>
              <a:t>%</a:t>
            </a:r>
          </a:p>
          <a:p>
            <a:pPr lvl="1"/>
            <a:r>
              <a:rPr lang="en-US" dirty="0" smtClean="0"/>
              <a:t>29% stated that farming is their sole occupation</a:t>
            </a:r>
            <a:endParaRPr lang="en-US" dirty="0"/>
          </a:p>
        </p:txBody>
      </p:sp>
    </p:spTree>
    <p:extLst>
      <p:ext uri="{BB962C8B-B14F-4D97-AF65-F5344CB8AC3E}">
        <p14:creationId xmlns:p14="http://schemas.microsoft.com/office/powerpoint/2010/main" val="4195744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0600288"/>
              </p:ext>
            </p:extLst>
          </p:nvPr>
        </p:nvGraphicFramePr>
        <p:xfrm>
          <a:off x="838200" y="1828800"/>
          <a:ext cx="7391400" cy="3962399"/>
        </p:xfrm>
        <a:graphic>
          <a:graphicData uri="http://schemas.openxmlformats.org/drawingml/2006/table">
            <a:tbl>
              <a:tblPr firstRow="1" firstCol="1" bandRow="1">
                <a:tableStyleId>{5C22544A-7EE6-4342-B048-85BDC9FD1C3A}</a:tableStyleId>
              </a:tblPr>
              <a:tblGrid>
                <a:gridCol w="2595389"/>
                <a:gridCol w="1873048"/>
                <a:gridCol w="2922963"/>
              </a:tblGrid>
              <a:tr h="904194">
                <a:tc>
                  <a:txBody>
                    <a:bodyPr/>
                    <a:lstStyle/>
                    <a:p>
                      <a:pPr marL="0" marR="0" algn="ctr">
                        <a:lnSpc>
                          <a:spcPct val="115000"/>
                        </a:lnSpc>
                        <a:spcBef>
                          <a:spcPts val="0"/>
                        </a:spcBef>
                        <a:spcAft>
                          <a:spcPts val="0"/>
                        </a:spcAft>
                      </a:pPr>
                      <a:r>
                        <a:rPr lang="en-US" sz="2000" dirty="0">
                          <a:effectLst/>
                        </a:rPr>
                        <a:t>Crime</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Victim</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Reported to Police</a:t>
                      </a:r>
                      <a:endParaRPr lang="en-US" sz="2000" dirty="0">
                        <a:effectLst/>
                        <a:latin typeface="Calibri"/>
                        <a:ea typeface="Calibri"/>
                        <a:cs typeface="Times New Roman"/>
                      </a:endParaRPr>
                    </a:p>
                  </a:txBody>
                  <a:tcPr marL="68580" marR="68580" marT="0" marB="0"/>
                </a:tc>
              </a:tr>
              <a:tr h="611641">
                <a:tc>
                  <a:txBody>
                    <a:bodyPr/>
                    <a:lstStyle/>
                    <a:p>
                      <a:pPr marL="0" marR="0" algn="ctr">
                        <a:lnSpc>
                          <a:spcPct val="115000"/>
                        </a:lnSpc>
                        <a:spcBef>
                          <a:spcPts val="0"/>
                        </a:spcBef>
                        <a:spcAft>
                          <a:spcPts val="0"/>
                        </a:spcAft>
                      </a:pPr>
                      <a:r>
                        <a:rPr lang="en-US" sz="1800">
                          <a:effectLst/>
                        </a:rPr>
                        <a:t>Theft (from land or buildings)</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33.42%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57.69%</a:t>
                      </a:r>
                      <a:endParaRPr lang="en-US" sz="1800">
                        <a:effectLst/>
                        <a:latin typeface="Calibri"/>
                        <a:ea typeface="Calibri"/>
                        <a:cs typeface="Times New Roman"/>
                      </a:endParaRPr>
                    </a:p>
                  </a:txBody>
                  <a:tcPr marL="68580" marR="68580" marT="0" marB="0"/>
                </a:tc>
              </a:tr>
              <a:tr h="611641">
                <a:tc>
                  <a:txBody>
                    <a:bodyPr/>
                    <a:lstStyle/>
                    <a:p>
                      <a:pPr marL="0" marR="0" algn="ctr">
                        <a:lnSpc>
                          <a:spcPct val="115000"/>
                        </a:lnSpc>
                        <a:spcBef>
                          <a:spcPts val="0"/>
                        </a:spcBef>
                        <a:spcAft>
                          <a:spcPts val="0"/>
                        </a:spcAft>
                      </a:pPr>
                      <a:r>
                        <a:rPr lang="en-US" sz="1800">
                          <a:effectLst/>
                        </a:rPr>
                        <a:t>Vandalism</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16.28%</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40.35%</a:t>
                      </a:r>
                      <a:endParaRPr lang="en-US" sz="1800">
                        <a:effectLst/>
                        <a:latin typeface="Calibri"/>
                        <a:ea typeface="Calibri"/>
                        <a:cs typeface="Times New Roman"/>
                      </a:endParaRPr>
                    </a:p>
                  </a:txBody>
                  <a:tcPr marL="68580" marR="68580" marT="0" marB="0"/>
                </a:tc>
              </a:tr>
              <a:tr h="611641">
                <a:tc>
                  <a:txBody>
                    <a:bodyPr/>
                    <a:lstStyle/>
                    <a:p>
                      <a:pPr marL="0" marR="0" algn="ctr">
                        <a:lnSpc>
                          <a:spcPct val="115000"/>
                        </a:lnSpc>
                        <a:spcBef>
                          <a:spcPts val="0"/>
                        </a:spcBef>
                        <a:spcAft>
                          <a:spcPts val="0"/>
                        </a:spcAft>
                      </a:pPr>
                      <a:r>
                        <a:rPr lang="en-US" sz="1800" dirty="0">
                          <a:effectLst/>
                        </a:rPr>
                        <a:t>Illegal Dumping of Refuse</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30.10%</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21.1%</a:t>
                      </a:r>
                      <a:endParaRPr lang="en-US" sz="1800">
                        <a:effectLst/>
                        <a:latin typeface="Calibri"/>
                        <a:ea typeface="Calibri"/>
                        <a:cs typeface="Times New Roman"/>
                      </a:endParaRPr>
                    </a:p>
                  </a:txBody>
                  <a:tcPr marL="68580" marR="68580" marT="0" marB="0"/>
                </a:tc>
              </a:tr>
              <a:tr h="611641">
                <a:tc>
                  <a:txBody>
                    <a:bodyPr/>
                    <a:lstStyle/>
                    <a:p>
                      <a:pPr marL="0" marR="0" algn="ctr">
                        <a:lnSpc>
                          <a:spcPct val="115000"/>
                        </a:lnSpc>
                        <a:spcBef>
                          <a:spcPts val="0"/>
                        </a:spcBef>
                        <a:spcAft>
                          <a:spcPts val="0"/>
                        </a:spcAft>
                      </a:pPr>
                      <a:r>
                        <a:rPr lang="en-US" sz="1800">
                          <a:effectLst/>
                        </a:rPr>
                        <a:t>Trespassing</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44%</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29.22%</a:t>
                      </a:r>
                      <a:endParaRPr lang="en-US" sz="1800">
                        <a:effectLst/>
                        <a:latin typeface="Calibri"/>
                        <a:ea typeface="Calibri"/>
                        <a:cs typeface="Times New Roman"/>
                      </a:endParaRPr>
                    </a:p>
                  </a:txBody>
                  <a:tcPr marL="68580" marR="68580" marT="0" marB="0"/>
                </a:tc>
              </a:tr>
              <a:tr h="611641">
                <a:tc>
                  <a:txBody>
                    <a:bodyPr/>
                    <a:lstStyle/>
                    <a:p>
                      <a:pPr marL="0" marR="0" algn="ctr">
                        <a:lnSpc>
                          <a:spcPct val="115000"/>
                        </a:lnSpc>
                        <a:spcBef>
                          <a:spcPts val="0"/>
                        </a:spcBef>
                        <a:spcAft>
                          <a:spcPts val="0"/>
                        </a:spcAft>
                      </a:pPr>
                      <a:r>
                        <a:rPr lang="en-US" sz="1800" dirty="0">
                          <a:effectLst/>
                        </a:rPr>
                        <a:t>Illegal hunting/poaching</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27.52%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34.07%</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8707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dirty="0" smtClean="0"/>
              <a:t>Reasons for not reporting the crime to the police:</a:t>
            </a:r>
          </a:p>
          <a:p>
            <a:pPr lvl="1"/>
            <a:r>
              <a:rPr lang="en-US" dirty="0" smtClean="0"/>
              <a:t>Most respondents stated that reporting the crime to the police was not worth the trouble</a:t>
            </a:r>
          </a:p>
          <a:p>
            <a:pPr lvl="1"/>
            <a:r>
              <a:rPr lang="en-US" dirty="0" smtClean="0"/>
              <a:t>Others mentioned that nothing would have been done if the crime was reported to the police</a:t>
            </a:r>
          </a:p>
          <a:p>
            <a:pPr lvl="1"/>
            <a:r>
              <a:rPr lang="en-US" dirty="0" smtClean="0"/>
              <a:t>Other reasons were also reported:</a:t>
            </a:r>
          </a:p>
          <a:p>
            <a:pPr lvl="2"/>
            <a:r>
              <a:rPr lang="en-US" dirty="0" smtClean="0"/>
              <a:t>Lack of concern by local law enforcement</a:t>
            </a:r>
          </a:p>
          <a:p>
            <a:pPr lvl="2"/>
            <a:r>
              <a:rPr lang="en-US" dirty="0" smtClean="0"/>
              <a:t>Unable to prove or provide evidence of the crime</a:t>
            </a:r>
          </a:p>
          <a:p>
            <a:pPr lvl="2"/>
            <a:r>
              <a:rPr lang="en-US" dirty="0" smtClean="0"/>
              <a:t>Unsure when the crime actually occurred</a:t>
            </a:r>
          </a:p>
          <a:p>
            <a:pPr lvl="2"/>
            <a:endParaRPr lang="en-US" dirty="0"/>
          </a:p>
        </p:txBody>
      </p:sp>
    </p:spTree>
    <p:extLst>
      <p:ext uri="{BB962C8B-B14F-4D97-AF65-F5344CB8AC3E}">
        <p14:creationId xmlns:p14="http://schemas.microsoft.com/office/powerpoint/2010/main" val="2217408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to the Study</a:t>
            </a:r>
            <a:endParaRPr lang="en-US" dirty="0"/>
          </a:p>
        </p:txBody>
      </p:sp>
      <p:sp>
        <p:nvSpPr>
          <p:cNvPr id="3" name="Content Placeholder 2"/>
          <p:cNvSpPr>
            <a:spLocks noGrp="1"/>
          </p:cNvSpPr>
          <p:nvPr>
            <p:ph idx="1"/>
          </p:nvPr>
        </p:nvSpPr>
        <p:spPr/>
        <p:txBody>
          <a:bodyPr/>
          <a:lstStyle/>
          <a:p>
            <a:r>
              <a:rPr lang="en-US" dirty="0" smtClean="0"/>
              <a:t>Low response rate (4.15%)</a:t>
            </a:r>
          </a:p>
          <a:p>
            <a:pPr lvl="1"/>
            <a:r>
              <a:rPr lang="en-US" dirty="0" smtClean="0"/>
              <a:t>Normal response rate for other GFB electronic member surveys have traditionally ranged from 4 – 5%</a:t>
            </a:r>
          </a:p>
          <a:p>
            <a:r>
              <a:rPr lang="en-US" dirty="0" smtClean="0"/>
              <a:t>Inability to determine whether the potential respondent emails were current and/or actively monitored email accounts</a:t>
            </a:r>
          </a:p>
          <a:p>
            <a:endParaRPr lang="en-US" dirty="0"/>
          </a:p>
        </p:txBody>
      </p:sp>
    </p:spTree>
    <p:extLst>
      <p:ext uri="{BB962C8B-B14F-4D97-AF65-F5344CB8AC3E}">
        <p14:creationId xmlns:p14="http://schemas.microsoft.com/office/powerpoint/2010/main" val="2465477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While agricultural crime is present in Georgia, the data doesn’t appear to suggest that it is rampant</a:t>
            </a:r>
          </a:p>
          <a:p>
            <a:r>
              <a:rPr lang="en-US" dirty="0" smtClean="0"/>
              <a:t>The rate of reporting the crime to authorities varies on the specific offense</a:t>
            </a:r>
          </a:p>
          <a:p>
            <a:r>
              <a:rPr lang="en-US" dirty="0" smtClean="0"/>
              <a:t>The reasons for why these offenses are not reported to law enforcement is cause for concern</a:t>
            </a:r>
          </a:p>
          <a:p>
            <a:r>
              <a:rPr lang="en-US" dirty="0" smtClean="0"/>
              <a:t>Further research is needed to develop a better understanding of agricultural crime</a:t>
            </a:r>
          </a:p>
          <a:p>
            <a:endParaRPr lang="en-US" dirty="0"/>
          </a:p>
        </p:txBody>
      </p:sp>
    </p:spTree>
    <p:extLst>
      <p:ext uri="{BB962C8B-B14F-4D97-AF65-F5344CB8AC3E}">
        <p14:creationId xmlns:p14="http://schemas.microsoft.com/office/powerpoint/2010/main" val="2900379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Where does our knowledge and understanding of crime come from?</a:t>
            </a:r>
          </a:p>
          <a:p>
            <a:pPr lvl="1"/>
            <a:r>
              <a:rPr lang="en-US" dirty="0" smtClean="0"/>
              <a:t>Most of what we know about crime is based on studies conducted in urban and suburban settings (</a:t>
            </a:r>
            <a:r>
              <a:rPr lang="en-US" dirty="0" err="1" smtClean="0"/>
              <a:t>Donnermeyer</a:t>
            </a:r>
            <a:r>
              <a:rPr lang="en-US" dirty="0" smtClean="0"/>
              <a:t> &amp; </a:t>
            </a:r>
            <a:r>
              <a:rPr lang="en-US" dirty="0" err="1" smtClean="0"/>
              <a:t>DeKeseredy</a:t>
            </a:r>
            <a:r>
              <a:rPr lang="en-US" dirty="0" smtClean="0"/>
              <a:t>, 2014)</a:t>
            </a:r>
          </a:p>
          <a:p>
            <a:pPr lvl="1"/>
            <a:r>
              <a:rPr lang="en-US" dirty="0" smtClean="0"/>
              <a:t>Very little research has been conducted on crime perpetrated in rural environments (</a:t>
            </a:r>
            <a:r>
              <a:rPr lang="en-US" dirty="0" err="1" smtClean="0"/>
              <a:t>Donnermeyer</a:t>
            </a:r>
            <a:r>
              <a:rPr lang="en-US" dirty="0" smtClean="0"/>
              <a:t>, 2007)</a:t>
            </a:r>
          </a:p>
          <a:p>
            <a:r>
              <a:rPr lang="en-US" dirty="0" smtClean="0"/>
              <a:t>While </a:t>
            </a:r>
            <a:r>
              <a:rPr lang="en-US" dirty="0"/>
              <a:t>this knowledge is beneficial, it’s application to the perpetration of crime in rural areas is often limited</a:t>
            </a:r>
          </a:p>
          <a:p>
            <a:pPr lvl="1"/>
            <a:r>
              <a:rPr lang="en-US" dirty="0"/>
              <a:t>Rural environments are distinct from urban environments in ways that affect policing, crime, and public policy (Weisheit, Falcone, &amp; Wells, 1994</a:t>
            </a:r>
            <a:r>
              <a:rPr lang="en-US" dirty="0" smtClean="0"/>
              <a:t>)</a:t>
            </a:r>
          </a:p>
          <a:p>
            <a:r>
              <a:rPr lang="en-US" dirty="0" smtClean="0"/>
              <a:t>As a result, more research is need to understand and respond more effectively to rural crime</a:t>
            </a:r>
          </a:p>
        </p:txBody>
      </p:sp>
    </p:spTree>
    <p:extLst>
      <p:ext uri="{BB962C8B-B14F-4D97-AF65-F5344CB8AC3E}">
        <p14:creationId xmlns:p14="http://schemas.microsoft.com/office/powerpoint/2010/main" val="130370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America: Perception vs. Reality</a:t>
            </a:r>
            <a:endParaRPr lang="en-US" dirty="0"/>
          </a:p>
        </p:txBody>
      </p:sp>
      <p:sp>
        <p:nvSpPr>
          <p:cNvPr id="3" name="Content Placeholder 2"/>
          <p:cNvSpPr>
            <a:spLocks noGrp="1"/>
          </p:cNvSpPr>
          <p:nvPr>
            <p:ph idx="1"/>
          </p:nvPr>
        </p:nvSpPr>
        <p:spPr/>
        <p:txBody>
          <a:bodyPr>
            <a:normAutofit lnSpcReduction="10000"/>
          </a:bodyPr>
          <a:lstStyle/>
          <a:p>
            <a:r>
              <a:rPr lang="en-US" dirty="0" smtClean="0"/>
              <a:t>Rural America is often portrayed as being peaceful and relatively free from crime (</a:t>
            </a:r>
            <a:r>
              <a:rPr lang="en-US" dirty="0" err="1" smtClean="0"/>
              <a:t>Donnermeyer</a:t>
            </a:r>
            <a:r>
              <a:rPr lang="en-US" dirty="0" smtClean="0"/>
              <a:t> &amp; </a:t>
            </a:r>
            <a:r>
              <a:rPr lang="en-US" dirty="0" err="1" smtClean="0"/>
              <a:t>DeKeseredy</a:t>
            </a:r>
            <a:r>
              <a:rPr lang="en-US" dirty="0" smtClean="0"/>
              <a:t>, 2014)</a:t>
            </a:r>
          </a:p>
          <a:p>
            <a:pPr lvl="1"/>
            <a:r>
              <a:rPr lang="en-US" dirty="0" smtClean="0"/>
              <a:t>As a result, rural crime has frequently been a neglected topic in criminological research (</a:t>
            </a:r>
            <a:r>
              <a:rPr lang="en-US" dirty="0" err="1" smtClean="0"/>
              <a:t>Donnermeyer</a:t>
            </a:r>
            <a:r>
              <a:rPr lang="en-US" dirty="0" smtClean="0"/>
              <a:t>, 2007)</a:t>
            </a:r>
          </a:p>
          <a:p>
            <a:r>
              <a:rPr lang="en-US" dirty="0" smtClean="0"/>
              <a:t>In reality:</a:t>
            </a:r>
          </a:p>
          <a:p>
            <a:pPr lvl="1"/>
            <a:r>
              <a:rPr lang="en-US" dirty="0" smtClean="0"/>
              <a:t>Rural crime, including violent and property crime, has drastically increased over the past 30 years (</a:t>
            </a:r>
            <a:r>
              <a:rPr lang="en-US" dirty="0" err="1" smtClean="0"/>
              <a:t>Dunkelberger</a:t>
            </a:r>
            <a:r>
              <a:rPr lang="en-US" dirty="0" smtClean="0"/>
              <a:t> et al., 1992)</a:t>
            </a:r>
          </a:p>
          <a:p>
            <a:pPr lvl="1"/>
            <a:r>
              <a:rPr lang="en-US" dirty="0" smtClean="0"/>
              <a:t>Rural rates of crime in general may be higher than urban rates at particular types of rural places and for specific kinds of crimes (</a:t>
            </a:r>
            <a:r>
              <a:rPr lang="en-US" dirty="0" err="1" smtClean="0"/>
              <a:t>DeKeseredy</a:t>
            </a:r>
            <a:r>
              <a:rPr lang="en-US" dirty="0" smtClean="0"/>
              <a:t> et al., 2013; </a:t>
            </a:r>
            <a:r>
              <a:rPr lang="en-US" dirty="0" err="1" smtClean="0"/>
              <a:t>Jobes</a:t>
            </a:r>
            <a:r>
              <a:rPr lang="en-US" dirty="0" smtClean="0"/>
              <a:t> et al., 2004)</a:t>
            </a:r>
          </a:p>
          <a:p>
            <a:pPr lvl="1"/>
            <a:r>
              <a:rPr lang="en-US" dirty="0" smtClean="0"/>
              <a:t>Many rural residents have done little to protect themselves from being victimized (</a:t>
            </a:r>
            <a:r>
              <a:rPr lang="en-US" dirty="0" err="1" smtClean="0"/>
              <a:t>Dunkelberger</a:t>
            </a:r>
            <a:r>
              <a:rPr lang="en-US" dirty="0" smtClean="0"/>
              <a:t> et al., 1992)</a:t>
            </a:r>
          </a:p>
          <a:p>
            <a:endParaRPr lang="en-US" dirty="0"/>
          </a:p>
        </p:txBody>
      </p:sp>
    </p:spTree>
    <p:extLst>
      <p:ext uri="{BB962C8B-B14F-4D97-AF65-F5344CB8AC3E}">
        <p14:creationId xmlns:p14="http://schemas.microsoft.com/office/powerpoint/2010/main" val="54723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Agricultural Crime</a:t>
            </a:r>
            <a:endParaRPr lang="en-US" dirty="0"/>
          </a:p>
        </p:txBody>
      </p:sp>
      <p:sp>
        <p:nvSpPr>
          <p:cNvPr id="3" name="Content Placeholder 2"/>
          <p:cNvSpPr>
            <a:spLocks noGrp="1"/>
          </p:cNvSpPr>
          <p:nvPr>
            <p:ph idx="1"/>
          </p:nvPr>
        </p:nvSpPr>
        <p:spPr/>
        <p:txBody>
          <a:bodyPr>
            <a:normAutofit/>
          </a:bodyPr>
          <a:lstStyle/>
          <a:p>
            <a:r>
              <a:rPr lang="en-US" dirty="0" smtClean="0"/>
              <a:t>One particular type of rural crime that has frequently been ignored is agricultural crime.</a:t>
            </a:r>
          </a:p>
          <a:p>
            <a:pPr lvl="1"/>
            <a:r>
              <a:rPr lang="en-US" dirty="0" smtClean="0"/>
              <a:t>While rural crime can encompass many of the same type offenses that are frequently committed in urban and suburban areas, agricultural crimes are more distinct and unique</a:t>
            </a:r>
          </a:p>
          <a:p>
            <a:pPr lvl="1"/>
            <a:r>
              <a:rPr lang="en-US" dirty="0" smtClean="0"/>
              <a:t>Agricultural crimes (sometimes referred to as farm crimes) are criminal acts occurring to farm property</a:t>
            </a:r>
          </a:p>
          <a:p>
            <a:pPr lvl="2"/>
            <a:r>
              <a:rPr lang="en-US" dirty="0" smtClean="0"/>
              <a:t>This would involve acts where the farm property or enterprise is the (direct or indirect) target of the offense</a:t>
            </a:r>
          </a:p>
          <a:p>
            <a:r>
              <a:rPr lang="en-US" dirty="0" smtClean="0"/>
              <a:t>Agricultural crime is a major type of offense in many rural areas (</a:t>
            </a:r>
            <a:r>
              <a:rPr lang="en-US" dirty="0" err="1" smtClean="0"/>
              <a:t>Durkelberger</a:t>
            </a:r>
            <a:r>
              <a:rPr lang="en-US" dirty="0" smtClean="0"/>
              <a:t> et al., 1992)</a:t>
            </a:r>
          </a:p>
        </p:txBody>
      </p:sp>
    </p:spTree>
    <p:extLst>
      <p:ext uri="{BB962C8B-B14F-4D97-AF65-F5344CB8AC3E}">
        <p14:creationId xmlns:p14="http://schemas.microsoft.com/office/powerpoint/2010/main" val="1673031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Be Concerned About Agricultural Crime?</a:t>
            </a:r>
            <a:endParaRPr lang="en-US" dirty="0"/>
          </a:p>
        </p:txBody>
      </p:sp>
      <p:sp>
        <p:nvSpPr>
          <p:cNvPr id="3" name="Content Placeholder 2"/>
          <p:cNvSpPr>
            <a:spLocks noGrp="1"/>
          </p:cNvSpPr>
          <p:nvPr>
            <p:ph idx="1"/>
          </p:nvPr>
        </p:nvSpPr>
        <p:spPr/>
        <p:txBody>
          <a:bodyPr/>
          <a:lstStyle/>
          <a:p>
            <a:r>
              <a:rPr lang="en-US" dirty="0" smtClean="0"/>
              <a:t>Most figures related to rural and agricultural crimes are believed to be under-estimated</a:t>
            </a:r>
          </a:p>
          <a:p>
            <a:pPr lvl="1"/>
            <a:r>
              <a:rPr lang="en-US" dirty="0" smtClean="0"/>
              <a:t>No actual category of measurement from reports produced by the FBI or the DOJ</a:t>
            </a:r>
          </a:p>
          <a:p>
            <a:pPr lvl="1"/>
            <a:r>
              <a:rPr lang="en-US" dirty="0" smtClean="0"/>
              <a:t>Many farmers fail to report their victimization to law enforcement (</a:t>
            </a:r>
            <a:r>
              <a:rPr lang="en-US" dirty="0" err="1" smtClean="0"/>
              <a:t>Dunkelberger</a:t>
            </a:r>
            <a:r>
              <a:rPr lang="en-US" dirty="0"/>
              <a:t> </a:t>
            </a:r>
            <a:r>
              <a:rPr lang="en-US" dirty="0" smtClean="0"/>
              <a:t>et al., 1992)</a:t>
            </a:r>
          </a:p>
          <a:p>
            <a:r>
              <a:rPr lang="en-US" dirty="0" smtClean="0"/>
              <a:t>These offenses impact more than just the agricultural enterprise</a:t>
            </a:r>
          </a:p>
          <a:p>
            <a:pPr lvl="1"/>
            <a:r>
              <a:rPr lang="en-US" dirty="0" smtClean="0"/>
              <a:t>Economics – rising cost of production and consumer costs</a:t>
            </a:r>
          </a:p>
          <a:p>
            <a:pPr lvl="1"/>
            <a:r>
              <a:rPr lang="en-US" dirty="0" smtClean="0"/>
              <a:t>Environment – some offenses cause detrimental harm to animal and plant-life through pollution and illegal poaching</a:t>
            </a:r>
            <a:endParaRPr lang="en-US" dirty="0"/>
          </a:p>
        </p:txBody>
      </p:sp>
    </p:spTree>
    <p:extLst>
      <p:ext uri="{BB962C8B-B14F-4D97-AF65-F5344CB8AC3E}">
        <p14:creationId xmlns:p14="http://schemas.microsoft.com/office/powerpoint/2010/main" val="297454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Current Study</a:t>
            </a:r>
            <a:endParaRPr lang="en-US" dirty="0"/>
          </a:p>
        </p:txBody>
      </p:sp>
      <p:sp>
        <p:nvSpPr>
          <p:cNvPr id="3" name="Content Placeholder 2"/>
          <p:cNvSpPr>
            <a:spLocks noGrp="1"/>
          </p:cNvSpPr>
          <p:nvPr>
            <p:ph idx="1"/>
          </p:nvPr>
        </p:nvSpPr>
        <p:spPr/>
        <p:txBody>
          <a:bodyPr/>
          <a:lstStyle/>
          <a:p>
            <a:r>
              <a:rPr lang="en-US" dirty="0" smtClean="0"/>
              <a:t>The purpose of this project is to add to the scarce knowledge-base pertaining to agricultural crimes. The focus of this study is to examine the extent and scope of agricultural crimes within the State of Georgia. In addition, the project also explores whether the criminal acts were reported to the police and, if not, why. </a:t>
            </a:r>
            <a:endParaRPr lang="en-US" dirty="0"/>
          </a:p>
        </p:txBody>
      </p:sp>
    </p:spTree>
    <p:extLst>
      <p:ext uri="{BB962C8B-B14F-4D97-AF65-F5344CB8AC3E}">
        <p14:creationId xmlns:p14="http://schemas.microsoft.com/office/powerpoint/2010/main" val="1036692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dirty="0" smtClean="0"/>
              <a:t>The current study was conducted with the assistance of the Georgia Farm Bureau (GFB) insurance company.</a:t>
            </a:r>
          </a:p>
          <a:p>
            <a:r>
              <a:rPr lang="en-US" dirty="0" smtClean="0"/>
              <a:t>An anonymous electronic victimization survey was constructed using </a:t>
            </a:r>
            <a:r>
              <a:rPr lang="en-US" dirty="0" err="1" smtClean="0"/>
              <a:t>SurveyMonkey</a:t>
            </a:r>
            <a:r>
              <a:rPr lang="en-US" dirty="0" smtClean="0"/>
              <a:t>.</a:t>
            </a:r>
          </a:p>
          <a:p>
            <a:r>
              <a:rPr lang="en-US" dirty="0" smtClean="0"/>
              <a:t>The victimization survey focused on crimes of agricultural theft, illegal hunting/poaching, trespassing, illegal dumping of refuse, and vandalism committed within the past 12 months</a:t>
            </a:r>
          </a:p>
          <a:p>
            <a:pPr lvl="1"/>
            <a:endParaRPr lang="en-US" dirty="0" smtClean="0"/>
          </a:p>
          <a:p>
            <a:pPr marL="0" indent="0">
              <a:buNone/>
            </a:pPr>
            <a:endParaRPr lang="en-US" dirty="0"/>
          </a:p>
        </p:txBody>
      </p:sp>
    </p:spTree>
    <p:extLst>
      <p:ext uri="{BB962C8B-B14F-4D97-AF65-F5344CB8AC3E}">
        <p14:creationId xmlns:p14="http://schemas.microsoft.com/office/powerpoint/2010/main" val="1454481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a:t>GFB submitted through blind carbon copy email the survey link to roughly 10,000 members on file who had identified themselves as agricultural operators </a:t>
            </a:r>
          </a:p>
          <a:p>
            <a:pPr lvl="1"/>
            <a:r>
              <a:rPr lang="en-US" dirty="0"/>
              <a:t>Only agricultural operators who had email addresses on file with GFB received the anonymous survey</a:t>
            </a:r>
          </a:p>
          <a:p>
            <a:r>
              <a:rPr lang="en-US" dirty="0" smtClean="0"/>
              <a:t>The </a:t>
            </a:r>
            <a:r>
              <a:rPr lang="en-US" dirty="0"/>
              <a:t>original email was sent to GFB members in February 2015 with follow-up emails being sent in April and July 2015</a:t>
            </a:r>
          </a:p>
          <a:p>
            <a:endParaRPr lang="en-US" dirty="0"/>
          </a:p>
        </p:txBody>
      </p:sp>
    </p:spTree>
    <p:extLst>
      <p:ext uri="{BB962C8B-B14F-4D97-AF65-F5344CB8AC3E}">
        <p14:creationId xmlns:p14="http://schemas.microsoft.com/office/powerpoint/2010/main" val="144888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A total of 415 completed surveys were returned (4.15% return rate)</a:t>
            </a:r>
          </a:p>
          <a:p>
            <a:r>
              <a:rPr lang="en-US" dirty="0" smtClean="0"/>
              <a:t>The respondents reporting farming an average of </a:t>
            </a:r>
            <a:r>
              <a:rPr lang="en-US" dirty="0" smtClean="0"/>
              <a:t>332 acres (range: 1 – 9000 acres)</a:t>
            </a:r>
            <a:endParaRPr lang="en-US" dirty="0" smtClean="0"/>
          </a:p>
          <a:p>
            <a:r>
              <a:rPr lang="en-US" dirty="0" smtClean="0"/>
              <a:t>They additionally reported raising livestock on an average of </a:t>
            </a:r>
            <a:r>
              <a:rPr lang="en-US" dirty="0" smtClean="0"/>
              <a:t>121</a:t>
            </a:r>
            <a:r>
              <a:rPr lang="en-US" dirty="0" smtClean="0"/>
              <a:t> acres (range: 2000 – 1)</a:t>
            </a:r>
            <a:endParaRPr lang="en-US" dirty="0"/>
          </a:p>
        </p:txBody>
      </p:sp>
    </p:spTree>
    <p:extLst>
      <p:ext uri="{BB962C8B-B14F-4D97-AF65-F5344CB8AC3E}">
        <p14:creationId xmlns:p14="http://schemas.microsoft.com/office/powerpoint/2010/main" val="875462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356</TotalTime>
  <Words>947</Words>
  <Application>Microsoft Office PowerPoint</Application>
  <PresentationFormat>On-screen Show (4:3)</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Decatur</vt:lpstr>
      <vt:lpstr>Agricultural Crimes in Georgia</vt:lpstr>
      <vt:lpstr>Introduction</vt:lpstr>
      <vt:lpstr>Rural America: Perception vs. Reality</vt:lpstr>
      <vt:lpstr>Defining Agricultural Crime</vt:lpstr>
      <vt:lpstr>Why Be Concerned About Agricultural Crime?</vt:lpstr>
      <vt:lpstr>Purpose of the Current Study</vt:lpstr>
      <vt:lpstr>Methodology</vt:lpstr>
      <vt:lpstr>Methodology</vt:lpstr>
      <vt:lpstr>Results</vt:lpstr>
      <vt:lpstr>Results</vt:lpstr>
      <vt:lpstr>Results</vt:lpstr>
      <vt:lpstr>Results</vt:lpstr>
      <vt:lpstr>Limitations to the Study</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Effects of Substance Use and Education on the Likelihood of Arrest Among Hispanics</dc:title>
  <dc:creator>Neal McIntyre</dc:creator>
  <cp:lastModifiedBy>Neal McIntyre</cp:lastModifiedBy>
  <cp:revision>24</cp:revision>
  <dcterms:created xsi:type="dcterms:W3CDTF">2014-11-05T17:46:09Z</dcterms:created>
  <dcterms:modified xsi:type="dcterms:W3CDTF">2015-11-04T23:24:51Z</dcterms:modified>
</cp:coreProperties>
</file>