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56" r:id="rId3"/>
    <p:sldId id="257" r:id="rId4"/>
    <p:sldId id="275" r:id="rId5"/>
    <p:sldId id="262" r:id="rId6"/>
    <p:sldId id="259" r:id="rId7"/>
    <p:sldId id="276" r:id="rId8"/>
    <p:sldId id="277" r:id="rId9"/>
    <p:sldId id="280" r:id="rId10"/>
    <p:sldId id="278" r:id="rId11"/>
    <p:sldId id="279" r:id="rId12"/>
    <p:sldId id="260" r:id="rId13"/>
    <p:sldId id="281" r:id="rId14"/>
    <p:sldId id="261" r:id="rId15"/>
    <p:sldId id="263" r:id="rId16"/>
    <p:sldId id="264" r:id="rId17"/>
    <p:sldId id="286" r:id="rId18"/>
    <p:sldId id="266" r:id="rId19"/>
    <p:sldId id="267" r:id="rId20"/>
    <p:sldId id="268" r:id="rId21"/>
    <p:sldId id="271" r:id="rId22"/>
    <p:sldId id="270" r:id="rId23"/>
    <p:sldId id="269" r:id="rId24"/>
    <p:sldId id="288" r:id="rId25"/>
    <p:sldId id="287" r:id="rId26"/>
    <p:sldId id="272" r:id="rId27"/>
    <p:sldId id="273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8" autoAdjust="0"/>
    <p:restoredTop sz="94660"/>
  </p:normalViewPr>
  <p:slideViewPr>
    <p:cSldViewPr>
      <p:cViewPr>
        <p:scale>
          <a:sx n="94" d="100"/>
          <a:sy n="94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3b\Desktop\benz\youth_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3b\Desktop\benz\youth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 of Arrests Involving Juveniles 2006</a:t>
            </a:r>
          </a:p>
        </c:rich>
      </c:tx>
      <c:overlay val="0"/>
    </c:title>
    <c:autoTitleDeleted val="0"/>
    <c:view3D>
      <c:rotX val="15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Sheet1!$C$182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Sheet1!$B$183:$B$190</c:f>
              <c:strCache>
                <c:ptCount val="8"/>
                <c:pt idx="0">
                  <c:v>Arson</c:v>
                </c:pt>
                <c:pt idx="1">
                  <c:v>Motor vehicle theft</c:v>
                </c:pt>
                <c:pt idx="2">
                  <c:v>Burglary</c:v>
                </c:pt>
                <c:pt idx="3">
                  <c:v>Larceny theft</c:v>
                </c:pt>
                <c:pt idx="4">
                  <c:v>Robbery</c:v>
                </c:pt>
                <c:pt idx="5">
                  <c:v>Forcible rape</c:v>
                </c:pt>
                <c:pt idx="6">
                  <c:v>Aggravated assault</c:v>
                </c:pt>
                <c:pt idx="7">
                  <c:v>Murder</c:v>
                </c:pt>
              </c:strCache>
            </c:strRef>
          </c:cat>
          <c:val>
            <c:numRef>
              <c:f>Sheet1!$C$183:$C$190</c:f>
              <c:numCache>
                <c:formatCode>General</c:formatCode>
                <c:ptCount val="8"/>
                <c:pt idx="0">
                  <c:v>0.54</c:v>
                </c:pt>
                <c:pt idx="1">
                  <c:v>0.25</c:v>
                </c:pt>
                <c:pt idx="2">
                  <c:v>0.28000000000000008</c:v>
                </c:pt>
                <c:pt idx="3">
                  <c:v>0.26</c:v>
                </c:pt>
                <c:pt idx="4">
                  <c:v>0.28000000000000008</c:v>
                </c:pt>
                <c:pt idx="5">
                  <c:v>0.15000000000000002</c:v>
                </c:pt>
                <c:pt idx="6">
                  <c:v>0.14000000000000001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9922176"/>
        <c:axId val="129923712"/>
        <c:axId val="0"/>
      </c:bar3DChart>
      <c:catAx>
        <c:axId val="1299221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9923712"/>
        <c:crosses val="autoZero"/>
        <c:auto val="1"/>
        <c:lblAlgn val="ctr"/>
        <c:lblOffset val="100"/>
        <c:noMultiLvlLbl val="0"/>
      </c:catAx>
      <c:valAx>
        <c:axId val="129923712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9922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 of Arrests Involving Juveniles 1996, 2003, 2006</a:t>
            </a:r>
          </a:p>
        </c:rich>
      </c:tx>
      <c:overlay val="0"/>
    </c:title>
    <c:autoTitleDeleted val="0"/>
    <c:view3D>
      <c:rotX val="15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Sheet1!$C$101</c:f>
              <c:strCache>
                <c:ptCount val="1"/>
                <c:pt idx="0">
                  <c:v>1996</c:v>
                </c:pt>
              </c:strCache>
            </c:strRef>
          </c:tx>
          <c:invertIfNegative val="0"/>
          <c:cat>
            <c:strRef>
              <c:f>Sheet1!$B$102:$B$109</c:f>
              <c:strCache>
                <c:ptCount val="8"/>
                <c:pt idx="0">
                  <c:v>Arson</c:v>
                </c:pt>
                <c:pt idx="1">
                  <c:v>Motor vehicle theft</c:v>
                </c:pt>
                <c:pt idx="2">
                  <c:v>Burglary</c:v>
                </c:pt>
                <c:pt idx="3">
                  <c:v>Larceny theft</c:v>
                </c:pt>
                <c:pt idx="4">
                  <c:v>Robbery</c:v>
                </c:pt>
                <c:pt idx="5">
                  <c:v>Forcible rape</c:v>
                </c:pt>
                <c:pt idx="6">
                  <c:v>Aggravated assault</c:v>
                </c:pt>
                <c:pt idx="7">
                  <c:v>Murder</c:v>
                </c:pt>
              </c:strCache>
            </c:strRef>
          </c:cat>
          <c:val>
            <c:numRef>
              <c:f>Sheet1!$C$102:$C$109</c:f>
              <c:numCache>
                <c:formatCode>General</c:formatCode>
                <c:ptCount val="8"/>
                <c:pt idx="0">
                  <c:v>0.49000000000000005</c:v>
                </c:pt>
                <c:pt idx="1">
                  <c:v>0.44</c:v>
                </c:pt>
                <c:pt idx="2">
                  <c:v>0.34</c:v>
                </c:pt>
                <c:pt idx="3">
                  <c:v>0.31000000000000005</c:v>
                </c:pt>
                <c:pt idx="4">
                  <c:v>0.26</c:v>
                </c:pt>
                <c:pt idx="5">
                  <c:v>0.16</c:v>
                </c:pt>
                <c:pt idx="6">
                  <c:v>0.15000000000000002</c:v>
                </c:pt>
                <c:pt idx="7">
                  <c:v>0.15000000000000002</c:v>
                </c:pt>
              </c:numCache>
            </c:numRef>
          </c:val>
        </c:ser>
        <c:ser>
          <c:idx val="1"/>
          <c:order val="1"/>
          <c:tx>
            <c:strRef>
              <c:f>Sheet1!$D$101</c:f>
              <c:strCache>
                <c:ptCount val="1"/>
                <c:pt idx="0">
                  <c:v>2003</c:v>
                </c:pt>
              </c:strCache>
            </c:strRef>
          </c:tx>
          <c:invertIfNegative val="0"/>
          <c:cat>
            <c:strRef>
              <c:f>Sheet1!$B$102:$B$109</c:f>
              <c:strCache>
                <c:ptCount val="8"/>
                <c:pt idx="0">
                  <c:v>Arson</c:v>
                </c:pt>
                <c:pt idx="1">
                  <c:v>Motor vehicle theft</c:v>
                </c:pt>
                <c:pt idx="2">
                  <c:v>Burglary</c:v>
                </c:pt>
                <c:pt idx="3">
                  <c:v>Larceny theft</c:v>
                </c:pt>
                <c:pt idx="4">
                  <c:v>Robbery</c:v>
                </c:pt>
                <c:pt idx="5">
                  <c:v>Forcible rape</c:v>
                </c:pt>
                <c:pt idx="6">
                  <c:v>Aggravated assault</c:v>
                </c:pt>
                <c:pt idx="7">
                  <c:v>Murder</c:v>
                </c:pt>
              </c:strCache>
            </c:strRef>
          </c:cat>
          <c:val>
            <c:numRef>
              <c:f>Sheet1!$D$102:$D$109</c:f>
              <c:numCache>
                <c:formatCode>General</c:formatCode>
                <c:ptCount val="8"/>
                <c:pt idx="0">
                  <c:v>0.51</c:v>
                </c:pt>
                <c:pt idx="1">
                  <c:v>0.29000000000000004</c:v>
                </c:pt>
                <c:pt idx="2">
                  <c:v>0.29000000000000004</c:v>
                </c:pt>
                <c:pt idx="3">
                  <c:v>0.28000000000000008</c:v>
                </c:pt>
                <c:pt idx="4">
                  <c:v>0.24000000000000002</c:v>
                </c:pt>
                <c:pt idx="5">
                  <c:v>0.16</c:v>
                </c:pt>
                <c:pt idx="6">
                  <c:v>0.14000000000000001</c:v>
                </c:pt>
                <c:pt idx="7">
                  <c:v>9.0000000000000011E-2</c:v>
                </c:pt>
              </c:numCache>
            </c:numRef>
          </c:val>
        </c:ser>
        <c:ser>
          <c:idx val="2"/>
          <c:order val="2"/>
          <c:tx>
            <c:strRef>
              <c:f>Sheet1!$E$101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Sheet1!$B$102:$B$109</c:f>
              <c:strCache>
                <c:ptCount val="8"/>
                <c:pt idx="0">
                  <c:v>Arson</c:v>
                </c:pt>
                <c:pt idx="1">
                  <c:v>Motor vehicle theft</c:v>
                </c:pt>
                <c:pt idx="2">
                  <c:v>Burglary</c:v>
                </c:pt>
                <c:pt idx="3">
                  <c:v>Larceny theft</c:v>
                </c:pt>
                <c:pt idx="4">
                  <c:v>Robbery</c:v>
                </c:pt>
                <c:pt idx="5">
                  <c:v>Forcible rape</c:v>
                </c:pt>
                <c:pt idx="6">
                  <c:v>Aggravated assault</c:v>
                </c:pt>
                <c:pt idx="7">
                  <c:v>Murder</c:v>
                </c:pt>
              </c:strCache>
            </c:strRef>
          </c:cat>
          <c:val>
            <c:numRef>
              <c:f>Sheet1!$E$102:$E$109</c:f>
              <c:numCache>
                <c:formatCode>General</c:formatCode>
                <c:ptCount val="8"/>
                <c:pt idx="0">
                  <c:v>0.54</c:v>
                </c:pt>
                <c:pt idx="1">
                  <c:v>0.25</c:v>
                </c:pt>
                <c:pt idx="2">
                  <c:v>0.28000000000000008</c:v>
                </c:pt>
                <c:pt idx="3">
                  <c:v>0.26</c:v>
                </c:pt>
                <c:pt idx="4">
                  <c:v>0.28000000000000008</c:v>
                </c:pt>
                <c:pt idx="5">
                  <c:v>0.15000000000000002</c:v>
                </c:pt>
                <c:pt idx="6">
                  <c:v>0.14000000000000001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0262912"/>
        <c:axId val="130264448"/>
        <c:axId val="0"/>
      </c:bar3DChart>
      <c:catAx>
        <c:axId val="1302629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30264448"/>
        <c:crosses val="autoZero"/>
        <c:auto val="1"/>
        <c:lblAlgn val="ctr"/>
        <c:lblOffset val="100"/>
        <c:noMultiLvlLbl val="0"/>
      </c:catAx>
      <c:valAx>
        <c:axId val="130264448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30262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766942593714261"/>
          <c:y val="0.92105677976099332"/>
          <c:w val="0.43389915202907331"/>
          <c:h val="5.519530646904431E-2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2F88-C1E7-493B-B170-A1938E2145B8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FAA61-F883-4852-BC51-D211DD11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0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FAA61-F883-4852-BC51-D211DD11A3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FAA61-F883-4852-BC51-D211DD11A3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0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1841-60E8-4BC1-87B0-02F5A86F9CBF}" type="datetime1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1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B766-890F-4A50-B07E-4C9448E4E7A0}" type="datetime1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1F4E-BC2C-442D-AFEB-529BA3D88621}" type="datetime1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4C77-CF9D-44DA-B8D8-7E465E4C8D58}" type="datetime1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3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BA8B-8F5E-4CF8-A1C4-24A37DCC860C}" type="datetime1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31F7-4F35-4CFF-9F15-1EF6866B2A2D}" type="datetime1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527-2695-4875-B91A-0528E72D3205}" type="datetime1">
              <a:rPr lang="en-US" smtClean="0"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9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2CEC-7F1E-4280-AF05-3E1370B805D0}" type="datetime1">
              <a:rPr lang="en-US" smtClean="0"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0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A20F-92B1-4053-8809-3A53D35D032B}" type="datetime1">
              <a:rPr lang="en-US" smtClean="0"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5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EC92-05FD-41F5-9D40-B6233C7AC2D8}" type="datetime1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4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1A74-E01E-4D10-BB9E-A7F7EA567381}" type="datetime1">
              <a:rPr lang="en-US" smtClean="0"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403B-909D-4147-AD94-01150BE9E8AA}" type="datetime1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63D2F-48C0-48B3-8C8B-58DFDB0C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5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0ewgX3iaXI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9yyRAMjgk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-0ewgX3iaX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1066800"/>
            <a:ext cx="8534400" cy="4800600"/>
          </a:xfrm>
          <a:prstGeom prst="rect">
            <a:avLst/>
          </a:prstGeom>
          <a:solidFill>
            <a:srgbClr val="4F81BD"/>
          </a:solidFill>
          <a:ln>
            <a:noFill/>
          </a:ln>
          <a:effectLst>
            <a:innerShdw blurRad="469900">
              <a:srgbClr val="000000">
                <a:alpha val="86000"/>
              </a:srgbClr>
            </a:innerShdw>
          </a:effectLst>
          <a:scene3d>
            <a:camera prst="orthographicFront"/>
            <a:lightRig rig="soft" dir="t"/>
          </a:scene3d>
          <a:sp3d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825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Delinquent/Strategic/Criminal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Willful intent to cause destruction</a:t>
            </a:r>
          </a:p>
          <a:p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S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chools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, abandoned buildings, dumpsters and open 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fields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Glory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/ Crime concealment / Revenge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Behavioral issues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Fires are well planned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Pride</a:t>
            </a:r>
          </a:p>
          <a:p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10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50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Pathological/Severely Disturbed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Unaddressed fire setting behavior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Gratification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Hundreds to thousands of fires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Patterns and rituals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Bed wetting and/or animal cruelty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Denial of involvement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Dysfunction and/or abusive home</a:t>
            </a:r>
          </a:p>
          <a:p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11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707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9yyRAMjgk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63133" y="1524000"/>
            <a:ext cx="6485467" cy="36480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47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9248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Georgia" panose="02040502050405020303" pitchFamily="18" charset="0"/>
              </a:rPr>
              <a:t>What type of firesetter did we just witness?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 Curious/Experimenter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 Crisis/Troubled/Cry 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for Help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 Thrill 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Seeker/Risk Taker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 Criminal 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Delinquent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5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 Pathological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87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604" y="1295400"/>
            <a:ext cx="6015196" cy="44719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6062246"/>
            <a:ext cx="899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Pictured:  </a:t>
            </a:r>
            <a:r>
              <a:rPr lang="en-US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Tai'zah</a:t>
            </a:r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Hughes</a:t>
            </a:r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(6),  </a:t>
            </a:r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</a:rPr>
              <a:t>Tatyana Hughes  (5),  </a:t>
            </a:r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Tyrese Hughes</a:t>
            </a:r>
            <a:r>
              <a:rPr lang="en-US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(4), Trinity Hughes (2) 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14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125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3400"/>
            <a:ext cx="3752402" cy="51862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9436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Pictured: Tatyana with burns covering 20% of her body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19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777435"/>
            <a:ext cx="5638800" cy="2685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381000"/>
            <a:ext cx="3962400" cy="29755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1000"/>
            <a:ext cx="4649408" cy="29962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2564" y="3377292"/>
            <a:ext cx="3616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Kylie Jenks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43200" y="3356510"/>
            <a:ext cx="401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Shelby </a:t>
            </a:r>
            <a:r>
              <a:rPr lang="en-US" sz="16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Markowsky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646257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Cody Cashion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16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518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9248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  <a:latin typeface="Georgia" panose="02040502050405020303" pitchFamily="18" charset="0"/>
              </a:rPr>
              <a:t>What type of </a:t>
            </a:r>
            <a:r>
              <a:rPr lang="en-US" sz="4000" dirty="0" err="1">
                <a:solidFill>
                  <a:prstClr val="white"/>
                </a:solidFill>
                <a:latin typeface="Georgia" panose="02040502050405020303" pitchFamily="18" charset="0"/>
              </a:rPr>
              <a:t>firesetter</a:t>
            </a:r>
            <a:r>
              <a:rPr lang="en-US" sz="4000" dirty="0">
                <a:solidFill>
                  <a:prstClr val="white"/>
                </a:solidFill>
                <a:latin typeface="Georgia" panose="02040502050405020303" pitchFamily="18" charset="0"/>
              </a:rPr>
              <a:t> </a:t>
            </a:r>
            <a:r>
              <a:rPr lang="en-US" sz="4000" dirty="0" smtClean="0">
                <a:solidFill>
                  <a:prstClr val="white"/>
                </a:solidFill>
                <a:latin typeface="Georgia" panose="02040502050405020303" pitchFamily="18" charset="0"/>
              </a:rPr>
              <a:t>is </a:t>
            </a:r>
          </a:p>
          <a:p>
            <a:pPr algn="ctr"/>
            <a:r>
              <a:rPr lang="en-US" sz="4000" dirty="0" smtClean="0">
                <a:solidFill>
                  <a:prstClr val="white"/>
                </a:solidFill>
                <a:latin typeface="Georgia" panose="02040502050405020303" pitchFamily="18" charset="0"/>
              </a:rPr>
              <a:t>Cody Cashion?</a:t>
            </a:r>
            <a:endParaRPr lang="en-US" sz="40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endParaRPr lang="en-US" sz="2400" dirty="0" smtClean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1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Curious/Experimenter</a:t>
            </a:r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2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Crisis/Troubled/Cry </a:t>
            </a:r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for Help</a:t>
            </a:r>
          </a:p>
          <a:p>
            <a:pPr algn="ctr"/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3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Thrill </a:t>
            </a:r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Seeker/Risk Taker</a:t>
            </a:r>
          </a:p>
          <a:p>
            <a:pPr algn="ctr"/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4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Criminal </a:t>
            </a:r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Delinquent</a:t>
            </a:r>
          </a:p>
          <a:p>
            <a:pPr algn="ctr"/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5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Pathological</a:t>
            </a:r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17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242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57200"/>
            <a:ext cx="3581400" cy="592218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18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90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167" y="0"/>
            <a:ext cx="6469665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19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11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314642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William Benzur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Georgia College &amp; State University Milledgeville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Georgia’s Public Liberal Arts University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770 634 4170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u="sng" dirty="0">
                <a:solidFill>
                  <a:schemeClr val="bg1"/>
                </a:solidFill>
                <a:latin typeface="Georgia" panose="02040502050405020303" pitchFamily="18" charset="0"/>
              </a:rPr>
              <a:t>WLBENZUR@AOL.COM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 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 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Charles </a:t>
            </a:r>
            <a:r>
              <a:rPr lang="es-US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Ubah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Georgia College &amp; State University Milledgeville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Georgia’s Public Liberal Arts University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478 445 7392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u="sng" dirty="0">
                <a:solidFill>
                  <a:schemeClr val="bg1"/>
                </a:solidFill>
                <a:latin typeface="Georgia" panose="02040502050405020303" pitchFamily="18" charset="0"/>
              </a:rPr>
              <a:t>CHARLES.UBAH@GCSU.EDU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en-US" sz="2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21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22248"/>
            <a:ext cx="6499483" cy="441655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20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043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764" y="1087582"/>
            <a:ext cx="3218036" cy="4932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4164" y="6248400"/>
            <a:ext cx="2913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Pictured: Don Collins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21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767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88568"/>
            <a:ext cx="4494168" cy="513759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22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19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28" y="1066800"/>
            <a:ext cx="729347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23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06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238834" cy="4876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24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24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9248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white"/>
                </a:solidFill>
                <a:latin typeface="Georgia" panose="02040502050405020303" pitchFamily="18" charset="0"/>
              </a:rPr>
              <a:t>What type of </a:t>
            </a:r>
            <a:r>
              <a:rPr lang="en-US" sz="4000" dirty="0" err="1">
                <a:solidFill>
                  <a:prstClr val="white"/>
                </a:solidFill>
                <a:latin typeface="Georgia" panose="02040502050405020303" pitchFamily="18" charset="0"/>
              </a:rPr>
              <a:t>firesetter</a:t>
            </a:r>
            <a:r>
              <a:rPr lang="en-US" sz="4000" dirty="0">
                <a:solidFill>
                  <a:prstClr val="white"/>
                </a:solidFill>
                <a:latin typeface="Georgia" panose="02040502050405020303" pitchFamily="18" charset="0"/>
              </a:rPr>
              <a:t> </a:t>
            </a:r>
            <a:r>
              <a:rPr lang="en-US" sz="4000" dirty="0" smtClean="0">
                <a:solidFill>
                  <a:prstClr val="white"/>
                </a:solidFill>
                <a:latin typeface="Georgia" panose="02040502050405020303" pitchFamily="18" charset="0"/>
              </a:rPr>
              <a:t>is </a:t>
            </a:r>
          </a:p>
          <a:p>
            <a:pPr algn="ctr"/>
            <a:r>
              <a:rPr lang="en-US" sz="4000" dirty="0" smtClean="0">
                <a:solidFill>
                  <a:prstClr val="white"/>
                </a:solidFill>
                <a:latin typeface="Georgia" panose="02040502050405020303" pitchFamily="18" charset="0"/>
              </a:rPr>
              <a:t>Don Collins?</a:t>
            </a:r>
            <a:endParaRPr lang="en-US" sz="40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endParaRPr lang="en-US" sz="2400" dirty="0" smtClean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1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Curious/Experimenter</a:t>
            </a:r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2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Crisis/Troubled/Cry </a:t>
            </a:r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for Help</a:t>
            </a:r>
          </a:p>
          <a:p>
            <a:pPr algn="ctr"/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3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Thrill </a:t>
            </a:r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Seeker/Risk Taker</a:t>
            </a:r>
          </a:p>
          <a:p>
            <a:pPr algn="ctr"/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4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Criminal </a:t>
            </a:r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Delinquent</a:t>
            </a:r>
          </a:p>
          <a:p>
            <a:pPr algn="ctr"/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Georgia" panose="02040502050405020303" pitchFamily="18" charset="0"/>
              </a:rPr>
              <a:t>5</a:t>
            </a:r>
            <a:r>
              <a:rPr lang="en-US" sz="2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. Pathological</a:t>
            </a:r>
            <a:endParaRPr lang="en-US" sz="2800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algn="ctr"/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25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37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14555344"/>
              </p:ext>
            </p:extLst>
          </p:nvPr>
        </p:nvGraphicFramePr>
        <p:xfrm>
          <a:off x="304800" y="8382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26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036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09506693"/>
              </p:ext>
            </p:extLst>
          </p:nvPr>
        </p:nvGraphicFramePr>
        <p:xfrm>
          <a:off x="609600" y="6858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27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80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314642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William Benzur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Georgia College &amp; State University Milledgeville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Georgia’s Public Liberal Arts University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770 634 4170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u="sng" dirty="0">
                <a:solidFill>
                  <a:schemeClr val="bg1"/>
                </a:solidFill>
                <a:latin typeface="Georgia" panose="02040502050405020303" pitchFamily="18" charset="0"/>
              </a:rPr>
              <a:t>WLBENZUR@AOL.COM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 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 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s-US" sz="2000" dirty="0">
                <a:solidFill>
                  <a:schemeClr val="bg1"/>
                </a:solidFill>
                <a:latin typeface="Georgia" panose="02040502050405020303" pitchFamily="18" charset="0"/>
              </a:rPr>
              <a:t>Charles </a:t>
            </a:r>
            <a:r>
              <a:rPr lang="es-US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Ubah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Georgia College &amp; State University Milledgeville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Georgia’s Public Liberal Arts University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478 445 7392</a:t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000" u="sng" dirty="0">
                <a:solidFill>
                  <a:schemeClr val="bg1"/>
                </a:solidFill>
                <a:latin typeface="Georgia" panose="02040502050405020303" pitchFamily="18" charset="0"/>
              </a:rPr>
              <a:t>CHARLES.UBAH@GCSU.EDU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en-US" sz="2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28</a:t>
            </a:fld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254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600200"/>
            <a:ext cx="7391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Georgia" panose="02040502050405020303" pitchFamily="18" charset="0"/>
              </a:rPr>
              <a:t>Youth Fire Setters and the Juvenile Justice System</a:t>
            </a:r>
            <a:r>
              <a:rPr lang="en-US" sz="4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:</a:t>
            </a:r>
          </a:p>
          <a:p>
            <a:pPr algn="ctr"/>
            <a:endParaRPr lang="en-US" sz="4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Georgia" panose="02040502050405020303" pitchFamily="18" charset="0"/>
              </a:rPr>
              <a:t>Lesson for Policy Makers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82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Quick Facts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Arson is one of the most costly crimes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(&gt;2 Billion annually)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Juveniles are responsible for 50 – 60% of those crimes.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American children set about 150,000 fires a year</a:t>
            </a:r>
          </a:p>
          <a:p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162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1336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“Youth Firesetter”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vs.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“Juvenile Arsonist”</a:t>
            </a:r>
            <a:endParaRPr lang="en-US" sz="4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91D63D2F-48C0-48B3-8C8B-58DFDB0C9F89}" type="slidenum">
              <a:rPr lang="en-US" sz="2000" smtClean="0"/>
              <a:t>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69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09600"/>
            <a:ext cx="6553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Curious/Experimenter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Crisis/Troubled/Cry for Help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Thrill Seeker/Risk Taker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Criminal Delinquent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Pathological</a:t>
            </a:r>
            <a:endParaRPr 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21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Curious/ Experimenter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3-5 year olds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Simple ignition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Adventurous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Accidental / Innocent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Embarrassment / guilt 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Self reported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3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Crisis/Troubled/Cry For Help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Secondary issue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Anger management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Form of expression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Symbolism</a:t>
            </a:r>
          </a:p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pecific targets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Justified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8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92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Thrill Seeker/Risk Taker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Danger is fun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Creative ignition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Accelerants common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Poor judgment </a:t>
            </a:r>
            <a:endParaRPr lang="en-US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Peer influence / Crowd pleaser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“Good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kids”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63D2F-48C0-48B3-8C8B-58DFDB0C9F89}" type="slidenum">
              <a:rPr lang="en-US" sz="2000" smtClean="0"/>
              <a:t>9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61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353</Words>
  <Application>Microsoft Office PowerPoint</Application>
  <PresentationFormat>On-screen Show (4:3)</PresentationFormat>
  <Paragraphs>131</Paragraphs>
  <Slides>28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William Benzur Georgia College &amp; State University Milledgeville Georgia’s Public Liberal Arts University 770 634 4170 WLBENZUR@AOL.COM   And   Charles Ubah Georgia College &amp; State University Milledgeville Georgia’s Public Liberal Arts University 478 445 7392 CHARLES.UBAH@GCSU.EDU </vt:lpstr>
      <vt:lpstr>PowerPoint Presentation</vt:lpstr>
      <vt:lpstr>Quick Facts</vt:lpstr>
      <vt:lpstr>PowerPoint Presentation</vt:lpstr>
      <vt:lpstr>PowerPoint Presentation</vt:lpstr>
      <vt:lpstr>Curious/ Experimenter</vt:lpstr>
      <vt:lpstr>Crisis/Troubled/Cry For Help</vt:lpstr>
      <vt:lpstr>Thrill Seeker/Risk Taker</vt:lpstr>
      <vt:lpstr>Delinquent/Strategic/Criminal</vt:lpstr>
      <vt:lpstr>Pathological/Severely Disturbed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William Benzur Georgia College &amp; State University Milledgeville Georgia’s Public Liberal Arts University 770 634 4170 WLBENZUR@AOL.COM   And   Charles Ubah Georgia College &amp; State University Milledgeville Georgia’s Public Liberal Arts University 478 445 7392 CHARLES.UBAH@GCSU.EDU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Smoak</dc:creator>
  <cp:lastModifiedBy>Michael B. Shapiro</cp:lastModifiedBy>
  <cp:revision>23</cp:revision>
  <dcterms:created xsi:type="dcterms:W3CDTF">2014-11-04T02:32:10Z</dcterms:created>
  <dcterms:modified xsi:type="dcterms:W3CDTF">2017-06-10T18:06:03Z</dcterms:modified>
</cp:coreProperties>
</file>