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9" r:id="rId3"/>
    <p:sldId id="257" r:id="rId4"/>
    <p:sldId id="260" r:id="rId5"/>
    <p:sldId id="261" r:id="rId6"/>
    <p:sldId id="262" r:id="rId7"/>
    <p:sldId id="263" r:id="rId8"/>
    <p:sldId id="264" r:id="rId9"/>
    <p:sldId id="265" r:id="rId10"/>
    <p:sldId id="266" r:id="rId11"/>
    <p:sldId id="267" r:id="rId12"/>
    <p:sldId id="258" r:id="rId13"/>
    <p:sldId id="268" r:id="rId14"/>
    <p:sldId id="269" r:id="rId15"/>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60"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301B590F-6D52-42B5-A141-98B8DEA00191}" type="datetimeFigureOut">
              <a:rPr lang="en-US" smtClean="0"/>
              <a:t>11/7/2014</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fld id="{EEA5931A-E960-4E14-917B-79D02AE0F2CF}" type="slidenum">
              <a:rPr lang="en-US" smtClean="0"/>
              <a:t>‹#›</a:t>
            </a:fld>
            <a:endParaRPr lang="en-US"/>
          </a:p>
        </p:txBody>
      </p:sp>
    </p:spTree>
    <p:extLst>
      <p:ext uri="{BB962C8B-B14F-4D97-AF65-F5344CB8AC3E}">
        <p14:creationId xmlns:p14="http://schemas.microsoft.com/office/powerpoint/2010/main" val="182612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00CF39C8-30CB-4752-AC9D-B4BB81665127}" type="datetimeFigureOut">
              <a:rPr lang="en-US" smtClean="0"/>
              <a:t>11/7/2014</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3E3D93C9-21C6-4F61-8EC6-2F36CBD7721E}" type="slidenum">
              <a:rPr lang="en-US" smtClean="0"/>
              <a:t>‹#›</a:t>
            </a:fld>
            <a:endParaRPr lang="en-US"/>
          </a:p>
        </p:txBody>
      </p:sp>
    </p:spTree>
    <p:extLst>
      <p:ext uri="{BB962C8B-B14F-4D97-AF65-F5344CB8AC3E}">
        <p14:creationId xmlns:p14="http://schemas.microsoft.com/office/powerpoint/2010/main" val="178591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3DE4A8-6BCF-4F00-A16B-637219B231C3}" type="datetime1">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76771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5671BE-34D2-4834-B5DA-F08BB4951F90}" type="datetime1">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192487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8657D6-E186-4E83-9B60-2E2C862C611B}" type="datetime1">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65007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E1CA5-FD69-4CBF-A040-BFA6DCA21537}" type="datetime1">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274613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32878-1626-4C9B-8DA6-380FFD6C46B8}" type="datetime1">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20324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E4DFAA-45A5-4B50-8602-DDCF4DD1E4B3}" type="datetime1">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1610194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F67644-8DBA-425C-B472-85F178BBCCC3}" type="datetime1">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49550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51177F-668C-4CDC-81BE-BB7C7E60805C}" type="datetime1">
              <a:rPr lang="en-US" smtClean="0"/>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154626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6DC16-523E-4D04-ADC6-829FEA842566}" type="datetime1">
              <a:rPr lang="en-US" smtClean="0"/>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347480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E5124-DA4D-491F-AD68-472E720C8EB1}" type="datetime1">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302273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E2EF5-CF41-4A1C-BDBE-FEB60BB34D77}" type="datetime1">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A21A4-842A-48BD-AD3A-E2ED0ECF07E7}" type="slidenum">
              <a:rPr lang="en-US" smtClean="0"/>
              <a:t>‹#›</a:t>
            </a:fld>
            <a:endParaRPr lang="en-US"/>
          </a:p>
        </p:txBody>
      </p:sp>
    </p:spTree>
    <p:extLst>
      <p:ext uri="{BB962C8B-B14F-4D97-AF65-F5344CB8AC3E}">
        <p14:creationId xmlns:p14="http://schemas.microsoft.com/office/powerpoint/2010/main" val="254312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01B56-CB61-46BC-A33B-07E7A35C034E}" type="datetime1">
              <a:rPr lang="en-US" smtClean="0"/>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A21A4-842A-48BD-AD3A-E2ED0ECF07E7}" type="slidenum">
              <a:rPr lang="en-US" smtClean="0"/>
              <a:t>‹#›</a:t>
            </a:fld>
            <a:endParaRPr lang="en-US"/>
          </a:p>
        </p:txBody>
      </p:sp>
    </p:spTree>
    <p:extLst>
      <p:ext uri="{BB962C8B-B14F-4D97-AF65-F5344CB8AC3E}">
        <p14:creationId xmlns:p14="http://schemas.microsoft.com/office/powerpoint/2010/main" val="3994109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djonline.com/bookmark/18901358-Jon_Gillooly" TargetMode="External"/><Relationship Id="rId2" Type="http://schemas.openxmlformats.org/officeDocument/2006/relationships/hyperlink" Target="http://mdjonline.com/view/full_story/23027376/article-Steroid-abuse-investigation-targets-Cobb-firefighters--police?instance=special%20_coverage_right_column#ixzz3EWkmN7I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81274"/>
            <a:ext cx="7772400" cy="2143125"/>
          </a:xfrm>
        </p:spPr>
        <p:txBody>
          <a:bodyPr>
            <a:normAutofit/>
          </a:bodyPr>
          <a:lstStyle/>
          <a:p>
            <a:r>
              <a:rPr lang="en-US" b="1" i="1" u="sng" dirty="0" smtClean="0"/>
              <a:t>Siren Call to Syringe:</a:t>
            </a:r>
            <a:r>
              <a:rPr lang="en-US" b="1" i="1" dirty="0" smtClean="0"/>
              <a:t>  </a:t>
            </a:r>
            <a:r>
              <a:rPr lang="en-US" dirty="0" smtClean="0"/>
              <a:t>The Use and Abuse of Anabolic Steroids in Public Safety</a:t>
            </a:r>
            <a:endParaRPr lang="en-US" dirty="0"/>
          </a:p>
        </p:txBody>
      </p:sp>
      <p:sp>
        <p:nvSpPr>
          <p:cNvPr id="3" name="Subtitle 2"/>
          <p:cNvSpPr>
            <a:spLocks noGrp="1"/>
          </p:cNvSpPr>
          <p:nvPr>
            <p:ph type="subTitle" idx="1"/>
          </p:nvPr>
        </p:nvSpPr>
        <p:spPr>
          <a:xfrm>
            <a:off x="685800" y="4800600"/>
            <a:ext cx="7924800" cy="1447800"/>
          </a:xfrm>
        </p:spPr>
        <p:txBody>
          <a:bodyPr>
            <a:normAutofit fontScale="92500" lnSpcReduction="20000"/>
          </a:bodyPr>
          <a:lstStyle/>
          <a:p>
            <a:r>
              <a:rPr lang="en-US" dirty="0" smtClean="0"/>
              <a:t>Stan Crowder, Ph.D.</a:t>
            </a:r>
          </a:p>
          <a:p>
            <a:r>
              <a:rPr lang="en-US" dirty="0" smtClean="0"/>
              <a:t>Assistant Professor of Criminal Justice</a:t>
            </a:r>
          </a:p>
          <a:p>
            <a:r>
              <a:rPr lang="en-US" dirty="0" smtClean="0"/>
              <a:t>Kennesaw State University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76201"/>
            <a:ext cx="6019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2FA21A4-842A-48BD-AD3A-E2ED0ECF07E7}" type="slidenum">
              <a:rPr lang="en-US" smtClean="0"/>
              <a:t>1</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0" y="3048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399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74638"/>
            <a:ext cx="4953000" cy="1143000"/>
          </a:xfrm>
        </p:spPr>
        <p:txBody>
          <a:bodyPr>
            <a:noAutofit/>
          </a:bodyPr>
          <a:lstStyle/>
          <a:p>
            <a:r>
              <a:rPr lang="en-US" sz="2800" b="1" i="1" dirty="0"/>
              <a:t>Siren Call to Syringe:  </a:t>
            </a:r>
            <a:r>
              <a:rPr lang="en-US" sz="2800" dirty="0"/>
              <a:t>The Use and Abuse of Anabolic Steroids in Public Safety</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b="1" i="1" u="sng" dirty="0" smtClean="0"/>
              <a:t>Engineer Firefighter Jody Cochran</a:t>
            </a:r>
          </a:p>
          <a:p>
            <a:r>
              <a:rPr lang="en-US" dirty="0" smtClean="0"/>
              <a:t>Cochran quickly admitted to buying drugs from Wilbur and from an internet site “</a:t>
            </a:r>
            <a:r>
              <a:rPr lang="en-US" dirty="0" err="1" smtClean="0"/>
              <a:t>TradeKey</a:t>
            </a:r>
            <a:r>
              <a:rPr lang="en-US" dirty="0" smtClean="0"/>
              <a:t>”</a:t>
            </a:r>
          </a:p>
          <a:p>
            <a:r>
              <a:rPr lang="en-US" dirty="0" smtClean="0"/>
              <a:t>Admitted to purchasing drugs at Wilbur’s home and at a public park where Wilbur’s son was playing in a football game.</a:t>
            </a:r>
          </a:p>
          <a:p>
            <a:r>
              <a:rPr lang="en-US" dirty="0" smtClean="0"/>
              <a:t>After admissions of felony criminal conduct, Cochran attempted to beat the polygraph administered at the direction of IA…”It is the belief and opinion that Jody had knowingly and purposefully engaged in an attempt to beat the test by manipulating his breathing and excessive foot movement.”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565" cy="132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2FA21A4-842A-48BD-AD3A-E2ED0ECF07E7}" type="slidenum">
              <a:rPr lang="en-US" smtClean="0"/>
              <a:t>10</a:t>
            </a:fld>
            <a:endParaRPr lang="en-US"/>
          </a:p>
        </p:txBody>
      </p:sp>
    </p:spTree>
    <p:extLst>
      <p:ext uri="{BB962C8B-B14F-4D97-AF65-F5344CB8AC3E}">
        <p14:creationId xmlns:p14="http://schemas.microsoft.com/office/powerpoint/2010/main" val="917887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15200" cy="1143000"/>
          </a:xfrm>
        </p:spPr>
        <p:txBody>
          <a:bodyPr>
            <a:noAutofit/>
          </a:bodyPr>
          <a:lstStyle/>
          <a:p>
            <a:r>
              <a:rPr lang="en-US" sz="3200" b="1" i="1" dirty="0"/>
              <a:t>Siren Call to Syringe:  </a:t>
            </a:r>
            <a:r>
              <a:rPr lang="en-US" sz="3200" dirty="0"/>
              <a:t>The Use and Abuse of Anabolic Steroids in Public Safety</a:t>
            </a:r>
          </a:p>
        </p:txBody>
      </p:sp>
      <p:sp>
        <p:nvSpPr>
          <p:cNvPr id="4" name="Content Placeholder 3"/>
          <p:cNvSpPr>
            <a:spLocks noGrp="1"/>
          </p:cNvSpPr>
          <p:nvPr>
            <p:ph idx="1"/>
          </p:nvPr>
        </p:nvSpPr>
        <p:spPr/>
        <p:txBody>
          <a:bodyPr>
            <a:normAutofit fontScale="85000" lnSpcReduction="20000"/>
          </a:bodyPr>
          <a:lstStyle/>
          <a:p>
            <a:pPr marL="0" indent="0" algn="ctr">
              <a:buNone/>
            </a:pPr>
            <a:r>
              <a:rPr lang="en-US" b="1" i="1" u="sng" dirty="0" smtClean="0"/>
              <a:t>The Dealer- Phillip R. Wilbur, Jr.</a:t>
            </a:r>
          </a:p>
          <a:p>
            <a:r>
              <a:rPr lang="en-US" dirty="0" smtClean="0"/>
              <a:t>Came to the attention of IA investigators after 2 arrests in April 2011.</a:t>
            </a:r>
          </a:p>
          <a:p>
            <a:r>
              <a:rPr lang="en-US" dirty="0" smtClean="0"/>
              <a:t>Admitted to taking anabolic steroids, </a:t>
            </a:r>
            <a:r>
              <a:rPr lang="en-US" dirty="0" err="1" smtClean="0"/>
              <a:t>Trenabol</a:t>
            </a:r>
            <a:r>
              <a:rPr lang="en-US" dirty="0" smtClean="0"/>
              <a:t> and </a:t>
            </a:r>
            <a:r>
              <a:rPr lang="en-US" dirty="0" err="1" smtClean="0"/>
              <a:t>Deca</a:t>
            </a:r>
            <a:r>
              <a:rPr lang="en-US" dirty="0" smtClean="0"/>
              <a:t>.</a:t>
            </a:r>
          </a:p>
          <a:p>
            <a:r>
              <a:rPr lang="en-US" dirty="0" smtClean="0"/>
              <a:t>Positive drug test for </a:t>
            </a:r>
            <a:r>
              <a:rPr lang="en-US" dirty="0" err="1" smtClean="0"/>
              <a:t>Boldenone</a:t>
            </a:r>
            <a:r>
              <a:rPr lang="en-US" dirty="0" smtClean="0"/>
              <a:t> and </a:t>
            </a:r>
            <a:r>
              <a:rPr lang="en-US" dirty="0" err="1" smtClean="0"/>
              <a:t>Nandrolone</a:t>
            </a:r>
            <a:r>
              <a:rPr lang="en-US" dirty="0" smtClean="0"/>
              <a:t>.</a:t>
            </a:r>
          </a:p>
          <a:p>
            <a:r>
              <a:rPr lang="en-US" dirty="0" smtClean="0"/>
              <a:t>Later employed with Smyrna Fire Department and allowed to resign after being found in felony possession of illegal anabolic steroids on city property.</a:t>
            </a:r>
          </a:p>
          <a:p>
            <a:r>
              <a:rPr lang="en-US" dirty="0" smtClean="0"/>
              <a:t>No Criminal Investigation ever conducted and no arrest by any agency.</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76200"/>
            <a:ext cx="1277208" cy="202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42FA21A4-842A-48BD-AD3A-E2ED0ECF07E7}" type="slidenum">
              <a:rPr lang="en-US" smtClean="0"/>
              <a:t>11</a:t>
            </a:fld>
            <a:endParaRPr lang="en-US"/>
          </a:p>
        </p:txBody>
      </p:sp>
    </p:spTree>
    <p:extLst>
      <p:ext uri="{BB962C8B-B14F-4D97-AF65-F5344CB8AC3E}">
        <p14:creationId xmlns:p14="http://schemas.microsoft.com/office/powerpoint/2010/main" val="841110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August 19, 2014- Quit in lieu of Firing</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042410"/>
            <a:ext cx="1432560" cy="254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900674"/>
            <a:ext cx="5014912" cy="250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836004"/>
            <a:ext cx="21050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 y="1371600"/>
            <a:ext cx="6096000" cy="2308324"/>
          </a:xfrm>
          <a:prstGeom prst="rect">
            <a:avLst/>
          </a:prstGeom>
        </p:spPr>
        <p:txBody>
          <a:bodyPr wrap="square">
            <a:spAutoFit/>
          </a:bodyPr>
          <a:lstStyle/>
          <a:p>
            <a:r>
              <a:rPr lang="en-US" sz="2400" dirty="0" err="1" smtClean="0"/>
              <a:t>Kitcho</a:t>
            </a:r>
            <a:r>
              <a:rPr lang="en-US" sz="2400" dirty="0" smtClean="0"/>
              <a:t> showed an APD badge while being questioned by DeKalb police for an alcohol related citation. Atlanta investigators said that once inside the former officer's apartment they found cocaine, marijuana, anabolic steroids and a rifle.</a:t>
            </a:r>
            <a:endParaRPr lang="en-US" sz="2400" dirty="0"/>
          </a:p>
        </p:txBody>
      </p:sp>
      <p:sp>
        <p:nvSpPr>
          <p:cNvPr id="3" name="Slide Number Placeholder 2"/>
          <p:cNvSpPr>
            <a:spLocks noGrp="1"/>
          </p:cNvSpPr>
          <p:nvPr>
            <p:ph type="sldNum" sz="quarter" idx="12"/>
          </p:nvPr>
        </p:nvSpPr>
        <p:spPr/>
        <p:txBody>
          <a:bodyPr/>
          <a:lstStyle/>
          <a:p>
            <a:fld id="{42FA21A4-842A-48BD-AD3A-E2ED0ECF07E7}" type="slidenum">
              <a:rPr lang="en-US" smtClean="0"/>
              <a:t>12</a:t>
            </a:fld>
            <a:endParaRPr lang="en-US"/>
          </a:p>
        </p:txBody>
      </p:sp>
    </p:spTree>
    <p:extLst>
      <p:ext uri="{BB962C8B-B14F-4D97-AF65-F5344CB8AC3E}">
        <p14:creationId xmlns:p14="http://schemas.microsoft.com/office/powerpoint/2010/main" val="3027650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181600" cy="1143000"/>
          </a:xfrm>
        </p:spPr>
        <p:txBody>
          <a:bodyPr>
            <a:normAutofit fontScale="90000"/>
          </a:bodyPr>
          <a:lstStyle/>
          <a:p>
            <a:r>
              <a:rPr lang="en-US" dirty="0" smtClean="0"/>
              <a:t>This is NOT New News</a:t>
            </a:r>
            <a:endParaRPr lang="en-US" dirty="0"/>
          </a:p>
        </p:txBody>
      </p:sp>
      <p:sp>
        <p:nvSpPr>
          <p:cNvPr id="3" name="Content Placeholder 2"/>
          <p:cNvSpPr>
            <a:spLocks noGrp="1"/>
          </p:cNvSpPr>
          <p:nvPr>
            <p:ph idx="1"/>
          </p:nvPr>
        </p:nvSpPr>
        <p:spPr/>
        <p:txBody>
          <a:bodyPr/>
          <a:lstStyle/>
          <a:p>
            <a:r>
              <a:rPr lang="en-US" dirty="0" smtClean="0"/>
              <a:t>1991 FBI Law Enforcement Bulletin…</a:t>
            </a:r>
            <a:r>
              <a:rPr lang="en-US" i="1" dirty="0" smtClean="0"/>
              <a:t>Abuse of Anabolic Steroids</a:t>
            </a:r>
          </a:p>
          <a:p>
            <a:r>
              <a:rPr lang="en-US" dirty="0" smtClean="0"/>
              <a:t>2004 DEA pamphlet…</a:t>
            </a:r>
            <a:r>
              <a:rPr lang="en-US" i="1" dirty="0" smtClean="0"/>
              <a:t>Steroid Abuse by Law Enforcement Personnel</a:t>
            </a:r>
          </a:p>
          <a:p>
            <a:r>
              <a:rPr lang="en-US" dirty="0" smtClean="0"/>
              <a:t>2008 The Police Chief…</a:t>
            </a:r>
            <a:r>
              <a:rPr lang="en-US" i="1" dirty="0" smtClean="0"/>
              <a:t>Anabolic Steroid Use and Abuse by Police Officers</a:t>
            </a:r>
          </a:p>
          <a:p>
            <a:r>
              <a:rPr lang="en-US" dirty="0" smtClean="0"/>
              <a:t>2012 Culture and Society: Journal of Social Research…</a:t>
            </a:r>
            <a:r>
              <a:rPr lang="en-US" i="1" dirty="0" smtClean="0"/>
              <a:t>Vocational Steroid Use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71"/>
            <a:ext cx="1447800" cy="157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0"/>
            <a:ext cx="2276475" cy="155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2FA21A4-842A-48BD-AD3A-E2ED0ECF07E7}" type="slidenum">
              <a:rPr lang="en-US" smtClean="0"/>
              <a:t>13</a:t>
            </a:fld>
            <a:endParaRPr lang="en-US"/>
          </a:p>
        </p:txBody>
      </p:sp>
    </p:spTree>
    <p:extLst>
      <p:ext uri="{BB962C8B-B14F-4D97-AF65-F5344CB8AC3E}">
        <p14:creationId xmlns:p14="http://schemas.microsoft.com/office/powerpoint/2010/main" val="6022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ALL about LEADERSHIP</a:t>
            </a:r>
            <a:endParaRPr lang="en-US" dirty="0"/>
          </a:p>
        </p:txBody>
      </p:sp>
      <p:sp>
        <p:nvSpPr>
          <p:cNvPr id="3" name="Content Placeholder 2"/>
          <p:cNvSpPr>
            <a:spLocks noGrp="1"/>
          </p:cNvSpPr>
          <p:nvPr>
            <p:ph idx="1"/>
          </p:nvPr>
        </p:nvSpPr>
        <p:spPr/>
        <p:txBody>
          <a:bodyPr/>
          <a:lstStyle/>
          <a:p>
            <a:r>
              <a:rPr lang="en-US" dirty="0" smtClean="0"/>
              <a:t>Cobb County Leadership Takes a NAP…</a:t>
            </a:r>
          </a:p>
          <a:p>
            <a:pPr lvl="1"/>
            <a:r>
              <a:rPr lang="en-US" dirty="0" smtClean="0"/>
              <a:t>NO criminal investigation on any person</a:t>
            </a:r>
          </a:p>
          <a:p>
            <a:pPr lvl="1"/>
            <a:r>
              <a:rPr lang="en-US" dirty="0" smtClean="0"/>
              <a:t>NO mandatory anabolic drug testing at PD or FD</a:t>
            </a:r>
          </a:p>
          <a:p>
            <a:pPr lvl="2"/>
            <a:r>
              <a:rPr lang="en-US" dirty="0" smtClean="0"/>
              <a:t>Specific Panel is required to test for anabolic steroids</a:t>
            </a:r>
          </a:p>
          <a:p>
            <a:r>
              <a:rPr lang="en-US" dirty="0" smtClean="0"/>
              <a:t>Bad publicity does not get better with age.</a:t>
            </a:r>
          </a:p>
          <a:p>
            <a:r>
              <a:rPr lang="en-US" dirty="0" smtClean="0"/>
              <a:t>Liability issues abound…use of force.</a:t>
            </a:r>
          </a:p>
          <a:p>
            <a:r>
              <a:rPr lang="en-US" dirty="0" smtClean="0"/>
              <a:t>Illegal drug use and insurance costs to the local governments.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334000"/>
            <a:ext cx="2438400" cy="137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2FA21A4-842A-48BD-AD3A-E2ED0ECF07E7}" type="slidenum">
              <a:rPr lang="en-US" smtClean="0"/>
              <a:t>14</a:t>
            </a:fld>
            <a:endParaRPr lang="en-US"/>
          </a:p>
        </p:txBody>
      </p:sp>
    </p:spTree>
    <p:extLst>
      <p:ext uri="{BB962C8B-B14F-4D97-AF65-F5344CB8AC3E}">
        <p14:creationId xmlns:p14="http://schemas.microsoft.com/office/powerpoint/2010/main" val="3687389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Autofit/>
          </a:bodyPr>
          <a:lstStyle/>
          <a:p>
            <a:r>
              <a:rPr lang="en-US" sz="3200" b="1" i="1" dirty="0" smtClean="0"/>
              <a:t>Siren Call to Syringe:  </a:t>
            </a:r>
            <a:r>
              <a:rPr lang="en-US" sz="2400" dirty="0" smtClean="0"/>
              <a:t>The Use and Abuse of Anabolic Steroids in Public Safety- </a:t>
            </a:r>
            <a:r>
              <a:rPr lang="en-US" sz="2400" b="1" dirty="0" smtClean="0"/>
              <a:t>Phillip R. Wilbur, Junior …the named Drug Dealer</a:t>
            </a:r>
            <a:endParaRPr lang="en-US" sz="2400" b="1"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42392" y="1600200"/>
            <a:ext cx="285921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2FA21A4-842A-48BD-AD3A-E2ED0ECF07E7}" type="slidenum">
              <a:rPr lang="en-US" smtClean="0"/>
              <a:t>2</a:t>
            </a:fld>
            <a:endParaRPr lang="en-US"/>
          </a:p>
        </p:txBody>
      </p:sp>
    </p:spTree>
    <p:extLst>
      <p:ext uri="{BB962C8B-B14F-4D97-AF65-F5344CB8AC3E}">
        <p14:creationId xmlns:p14="http://schemas.microsoft.com/office/powerpoint/2010/main" val="2943664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401762"/>
          </a:xfrm>
        </p:spPr>
        <p:txBody>
          <a:bodyPr>
            <a:normAutofit fontScale="90000"/>
          </a:bodyPr>
          <a:lstStyle/>
          <a:p>
            <a:r>
              <a:rPr lang="en-US" sz="3600" dirty="0" smtClean="0">
                <a:latin typeface="Arial Narrow" panose="020B0606020202030204" pitchFamily="34" charset="0"/>
              </a:rPr>
              <a:t>Headlines:  Steroid abuse investigation targets Cobb firefighters, police</a:t>
            </a:r>
            <a:endParaRPr lang="en-US" dirty="0">
              <a:latin typeface="Arial Narrow" panose="020B0606020202030204" pitchFamily="34" charset="0"/>
            </a:endParaRPr>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r>
              <a:rPr lang="en-US" sz="4400" dirty="0" smtClean="0"/>
              <a:t>Cobb County government officials are conducting an investigation following claims that five county firefighters and a police officer may have consumed and/or distributed steroids without prescriptions.</a:t>
            </a:r>
          </a:p>
          <a:p>
            <a:pPr marL="0" indent="0">
              <a:buNone/>
            </a:pPr>
            <a:endParaRPr lang="en-US" sz="4400" dirty="0" smtClean="0"/>
          </a:p>
          <a:p>
            <a:r>
              <a:rPr lang="en-US" sz="4400" dirty="0" smtClean="0"/>
              <a:t>County officials were notified by the Marietta Cobb Smyrna Narcotics Unit that a county employee may have illegally used steroids. An investigation by the county’s internal affairs unit and legal department began the week of May 20 and remains active.</a:t>
            </a:r>
          </a:p>
          <a:p>
            <a:pPr marL="0" indent="0">
              <a:buNone/>
            </a:pPr>
            <a:endParaRPr lang="en-US" sz="4400" dirty="0" smtClean="0"/>
          </a:p>
          <a:p>
            <a:r>
              <a:rPr lang="en-US" sz="4400" dirty="0" smtClean="0"/>
              <a:t>The investigation, originally </a:t>
            </a:r>
            <a:r>
              <a:rPr lang="en-US" sz="4400" b="1" i="1" u="sng" dirty="0" smtClean="0"/>
              <a:t>focused on one former firefighter </a:t>
            </a:r>
            <a:r>
              <a:rPr lang="en-US" sz="4400" dirty="0" smtClean="0"/>
              <a:t>accused of using steroids in 2010, expanded following additional claims that other firefighters and a police officer could be involved, county spokesman Robert Quigley said.</a:t>
            </a:r>
          </a:p>
          <a:p>
            <a:pPr marL="0" indent="0">
              <a:buNone/>
            </a:pPr>
            <a:endParaRPr lang="en-US" sz="4400" dirty="0" smtClean="0"/>
          </a:p>
          <a:p>
            <a:r>
              <a:rPr lang="en-US" sz="4400" dirty="0" smtClean="0"/>
              <a:t>Read </a:t>
            </a:r>
            <a:r>
              <a:rPr lang="en-US" sz="4400" dirty="0"/>
              <a:t>more: </a:t>
            </a:r>
            <a:r>
              <a:rPr lang="en-US" sz="4400" dirty="0">
                <a:hlinkClick r:id="rId2"/>
              </a:rPr>
              <a:t>The Marietta Daily Journal - Steroid abuse investigation targets Cobb firefighters police</a:t>
            </a:r>
            <a:r>
              <a:rPr lang="en-US" sz="4400" dirty="0"/>
              <a:t> </a:t>
            </a:r>
            <a:br>
              <a:rPr lang="en-US" sz="4400" dirty="0"/>
            </a:br>
            <a:r>
              <a:rPr lang="en-US" sz="4400" dirty="0" smtClean="0"/>
              <a:t>by </a:t>
            </a:r>
            <a:r>
              <a:rPr lang="en-US" sz="4400" dirty="0" smtClean="0">
                <a:hlinkClick r:id="rId3"/>
              </a:rPr>
              <a:t>Jon </a:t>
            </a:r>
            <a:r>
              <a:rPr lang="en-US" sz="4400" dirty="0" err="1" smtClean="0">
                <a:hlinkClick r:id="rId3"/>
              </a:rPr>
              <a:t>Gillooly</a:t>
            </a:r>
            <a:r>
              <a:rPr lang="en-US" sz="4400" dirty="0" smtClean="0"/>
              <a:t>  July 01, 2013 </a:t>
            </a:r>
            <a:endParaRPr lang="en-US" sz="4400" dirty="0"/>
          </a:p>
          <a:p>
            <a:endParaRPr lang="en-US"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0312"/>
            <a:ext cx="200278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2FA21A4-842A-48BD-AD3A-E2ED0ECF07E7}" type="slidenum">
              <a:rPr lang="en-US" smtClean="0"/>
              <a:t>3</a:t>
            </a:fld>
            <a:endParaRPr lang="en-US"/>
          </a:p>
        </p:txBody>
      </p:sp>
    </p:spTree>
    <p:extLst>
      <p:ext uri="{BB962C8B-B14F-4D97-AF65-F5344CB8AC3E}">
        <p14:creationId xmlns:p14="http://schemas.microsoft.com/office/powerpoint/2010/main" val="248768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Autofit/>
          </a:bodyPr>
          <a:lstStyle/>
          <a:p>
            <a:r>
              <a:rPr lang="en-US" sz="4000" b="1" i="1" dirty="0"/>
              <a:t>Siren Call to Syringe:  </a:t>
            </a:r>
            <a:r>
              <a:rPr lang="en-US" sz="2800" dirty="0"/>
              <a:t>The Use and Abuse of Anabolic Steroids in Public </a:t>
            </a:r>
            <a:r>
              <a:rPr lang="en-US" sz="2800" dirty="0" smtClean="0"/>
              <a:t>Safety</a:t>
            </a:r>
            <a:endParaRPr lang="en-US" sz="2800"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en-US" dirty="0" smtClean="0"/>
              <a:t>Anabolic Steroids are Schedule III drugs in accordance with the Controlled Substances Act.</a:t>
            </a:r>
          </a:p>
          <a:p>
            <a:pPr>
              <a:buFont typeface="Wingdings" panose="05000000000000000000" pitchFamily="2" charset="2"/>
              <a:buChar char="ü"/>
            </a:pPr>
            <a:r>
              <a:rPr lang="en-US" dirty="0" smtClean="0">
                <a:solidFill>
                  <a:srgbClr val="0070C0"/>
                </a:solidFill>
              </a:rPr>
              <a:t>These synthetic substances related to testosterone are “anabolic: revealing the drug’s ability to create skeletal muscle growth”.</a:t>
            </a:r>
          </a:p>
          <a:p>
            <a:pPr>
              <a:buFont typeface="Wingdings" panose="05000000000000000000" pitchFamily="2" charset="2"/>
              <a:buChar char="ü"/>
            </a:pPr>
            <a:r>
              <a:rPr lang="en-US" dirty="0" smtClean="0"/>
              <a:t>It is a felony to possess, sell, use, and distribute these drugs outside of a very narrow scope of human and animal medical needs.</a:t>
            </a:r>
          </a:p>
          <a:p>
            <a:pPr>
              <a:buFont typeface="Wingdings" panose="05000000000000000000" pitchFamily="2" charset="2"/>
              <a:buChar char="ü"/>
            </a:pPr>
            <a:r>
              <a:rPr lang="en-US" dirty="0" smtClean="0">
                <a:solidFill>
                  <a:srgbClr val="FF0000"/>
                </a:solidFill>
              </a:rPr>
              <a:t>So why are police officers and firefighters using an anabolic steroid that veterinarians provide horses?</a:t>
            </a:r>
            <a:endParaRPr lang="en-US"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76200"/>
            <a:ext cx="14287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143" y="5638800"/>
            <a:ext cx="1576057" cy="105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2FA21A4-842A-48BD-AD3A-E2ED0ECF07E7}" type="slidenum">
              <a:rPr lang="en-US" smtClean="0"/>
              <a:t>4</a:t>
            </a:fld>
            <a:endParaRPr lang="en-US"/>
          </a:p>
        </p:txBody>
      </p:sp>
    </p:spTree>
    <p:extLst>
      <p:ext uri="{BB962C8B-B14F-4D97-AF65-F5344CB8AC3E}">
        <p14:creationId xmlns:p14="http://schemas.microsoft.com/office/powerpoint/2010/main" val="2163904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540" y="274638"/>
            <a:ext cx="6981259" cy="1143000"/>
          </a:xfrm>
        </p:spPr>
        <p:txBody>
          <a:bodyPr>
            <a:noAutofit/>
          </a:bodyPr>
          <a:lstStyle/>
          <a:p>
            <a:r>
              <a:rPr lang="en-US" sz="2800" b="1" i="1" dirty="0"/>
              <a:t>Siren Call to Syringe:  </a:t>
            </a:r>
            <a:r>
              <a:rPr lang="en-US" sz="2800" dirty="0"/>
              <a:t>The Use and Abuse of Anabolic Steroids in Public Safety</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sz="2400" dirty="0" smtClean="0">
                <a:solidFill>
                  <a:srgbClr val="FF0000"/>
                </a:solidFill>
              </a:rPr>
              <a:t>Why?</a:t>
            </a:r>
          </a:p>
          <a:p>
            <a:pPr lvl="1"/>
            <a:r>
              <a:rPr lang="en-US" sz="2400" dirty="0" smtClean="0"/>
              <a:t>Increased physical strength</a:t>
            </a:r>
          </a:p>
          <a:p>
            <a:pPr lvl="1"/>
            <a:r>
              <a:rPr lang="en-US" sz="2400" dirty="0" smtClean="0"/>
              <a:t>Reduce body fat; improve appearance</a:t>
            </a:r>
          </a:p>
          <a:p>
            <a:pPr lvl="1"/>
            <a:r>
              <a:rPr lang="en-US" sz="2400" dirty="0" smtClean="0"/>
              <a:t>Heightened sense of self-esteem;</a:t>
            </a:r>
          </a:p>
          <a:p>
            <a:pPr lvl="1"/>
            <a:r>
              <a:rPr lang="en-US" sz="2400" dirty="0" smtClean="0"/>
              <a:t>Job performance on the “mean streets”</a:t>
            </a:r>
          </a:p>
          <a:p>
            <a:pPr lvl="1"/>
            <a:r>
              <a:rPr lang="en-US" sz="2400" dirty="0" smtClean="0"/>
              <a:t>Sense of euphoria</a:t>
            </a:r>
          </a:p>
          <a:p>
            <a:r>
              <a:rPr lang="en-US" sz="2400" dirty="0" smtClean="0">
                <a:solidFill>
                  <a:srgbClr val="FF0000"/>
                </a:solidFill>
              </a:rPr>
              <a:t>What About…side effects?</a:t>
            </a:r>
          </a:p>
          <a:p>
            <a:pPr lvl="1"/>
            <a:r>
              <a:rPr lang="en-US" sz="2400" dirty="0"/>
              <a:t>U</a:t>
            </a:r>
            <a:r>
              <a:rPr lang="en-US" sz="2400" dirty="0" smtClean="0"/>
              <a:t>sers often turn to opioids to counteract the insomnia and irritability from anabolic steroids</a:t>
            </a:r>
          </a:p>
          <a:p>
            <a:pPr lvl="1"/>
            <a:r>
              <a:rPr lang="en-US" sz="2400" dirty="0" smtClean="0"/>
              <a:t>Users deal with criminals to buy illegal anabolic steroids and become criminals when the purchase, transport, and use these drugs.</a:t>
            </a:r>
          </a:p>
          <a:p>
            <a:pPr lvl="1"/>
            <a:r>
              <a:rPr lang="en-US" sz="2400" dirty="0" smtClean="0"/>
              <a:t>Aggressive behavior, mood swings, forgetfulness, distraction, depression, hallucinations, and delusions.</a:t>
            </a:r>
          </a:p>
          <a:p>
            <a:pPr lvl="1"/>
            <a:endParaRPr lang="en-US" sz="2400" dirty="0" smtClean="0"/>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6" y="76200"/>
            <a:ext cx="162613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914400"/>
            <a:ext cx="1295400" cy="187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2FA21A4-842A-48BD-AD3A-E2ED0ECF07E7}" type="slidenum">
              <a:rPr lang="en-US" smtClean="0"/>
              <a:t>5</a:t>
            </a:fld>
            <a:endParaRPr lang="en-US"/>
          </a:p>
        </p:txBody>
      </p:sp>
    </p:spTree>
    <p:extLst>
      <p:ext uri="{BB962C8B-B14F-4D97-AF65-F5344CB8AC3E}">
        <p14:creationId xmlns:p14="http://schemas.microsoft.com/office/powerpoint/2010/main" val="708457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5257800" cy="1143000"/>
          </a:xfrm>
        </p:spPr>
        <p:txBody>
          <a:bodyPr>
            <a:noAutofit/>
          </a:bodyPr>
          <a:lstStyle/>
          <a:p>
            <a:r>
              <a:rPr lang="en-US" sz="2800" b="1" i="1" dirty="0"/>
              <a:t>Siren Call to Syringe:  </a:t>
            </a:r>
            <a:r>
              <a:rPr lang="en-US" sz="2800" dirty="0"/>
              <a:t>The Use and Abuse of Anabolic Steroids in Public Safety</a:t>
            </a:r>
          </a:p>
        </p:txBody>
      </p:sp>
      <p:sp>
        <p:nvSpPr>
          <p:cNvPr id="5" name="Content Placeholder 4"/>
          <p:cNvSpPr>
            <a:spLocks noGrp="1"/>
          </p:cNvSpPr>
          <p:nvPr>
            <p:ph idx="1"/>
          </p:nvPr>
        </p:nvSpPr>
        <p:spPr/>
        <p:txBody>
          <a:bodyPr>
            <a:normAutofit fontScale="92500"/>
          </a:bodyPr>
          <a:lstStyle/>
          <a:p>
            <a:pPr marL="0" indent="0" algn="ctr">
              <a:buNone/>
            </a:pPr>
            <a:r>
              <a:rPr lang="en-US" sz="2800" b="1" i="1" u="sng" dirty="0" smtClean="0"/>
              <a:t>Police Officer Eric </a:t>
            </a:r>
            <a:r>
              <a:rPr lang="en-US" sz="2800" b="1" i="1" u="sng" dirty="0" err="1" smtClean="0"/>
              <a:t>Meadors</a:t>
            </a:r>
            <a:endParaRPr lang="en-US" sz="2800" b="1" i="1" u="sng" dirty="0" smtClean="0"/>
          </a:p>
          <a:p>
            <a:pPr marL="342900" lvl="1" indent="-342900">
              <a:buFont typeface="Wingdings" panose="05000000000000000000" pitchFamily="2" charset="2"/>
              <a:buChar char="§"/>
            </a:pPr>
            <a:r>
              <a:rPr lang="en-US" sz="2400" dirty="0" err="1" smtClean="0"/>
              <a:t>Meadors</a:t>
            </a:r>
            <a:r>
              <a:rPr lang="en-US" sz="2400" dirty="0" smtClean="0"/>
              <a:t> came to the attention of internal affair investigators when he was named as a suspected drug buyer from a former Cobb County firefighter- Phillip Wilbur.  </a:t>
            </a:r>
            <a:r>
              <a:rPr lang="en-US" sz="2400" dirty="0" err="1" smtClean="0"/>
              <a:t>Meadors</a:t>
            </a:r>
            <a:r>
              <a:rPr lang="en-US" sz="2400" dirty="0" smtClean="0"/>
              <a:t> did admit to buying drugs from Wilbur.</a:t>
            </a:r>
          </a:p>
          <a:p>
            <a:pPr marL="342900" lvl="1" indent="-342900">
              <a:buFont typeface="Wingdings" panose="05000000000000000000" pitchFamily="2" charset="2"/>
              <a:buChar char="§"/>
            </a:pPr>
            <a:r>
              <a:rPr lang="en-US" sz="2400" dirty="0" smtClean="0"/>
              <a:t>Admitted to the purchase and use of illegal anabolic steroids after testing positive for </a:t>
            </a:r>
            <a:r>
              <a:rPr lang="en-US" sz="2400" dirty="0" err="1" smtClean="0"/>
              <a:t>Boldenone</a:t>
            </a:r>
            <a:r>
              <a:rPr lang="en-US" sz="2400" dirty="0" smtClean="0"/>
              <a:t>, an anabolic steroid for horses.  This act reveals </a:t>
            </a:r>
            <a:r>
              <a:rPr lang="en-US" sz="2400" dirty="0" err="1" smtClean="0"/>
              <a:t>Meadors</a:t>
            </a:r>
            <a:r>
              <a:rPr lang="en-US" sz="2400" dirty="0" smtClean="0"/>
              <a:t> is a felon.</a:t>
            </a:r>
          </a:p>
          <a:p>
            <a:pPr marL="342900" lvl="1" indent="-342900">
              <a:buFont typeface="Wingdings" panose="05000000000000000000" pitchFamily="2" charset="2"/>
              <a:buChar char="§"/>
            </a:pPr>
            <a:r>
              <a:rPr lang="en-US" sz="2400" dirty="0" smtClean="0"/>
              <a:t>Motivation - Eric </a:t>
            </a:r>
            <a:r>
              <a:rPr lang="en-US" sz="2400" dirty="0" err="1"/>
              <a:t>Meadors</a:t>
            </a:r>
            <a:r>
              <a:rPr lang="en-US" sz="2400" dirty="0"/>
              <a:t> stated, “to maintain my </a:t>
            </a:r>
            <a:r>
              <a:rPr lang="en-US" sz="2400" dirty="0" smtClean="0"/>
              <a:t>edge.”</a:t>
            </a:r>
          </a:p>
          <a:p>
            <a:pPr marL="342900" lvl="1" indent="-342900">
              <a:buFont typeface="Wingdings" panose="05000000000000000000" pitchFamily="2" charset="2"/>
              <a:buChar char="§"/>
            </a:pPr>
            <a:r>
              <a:rPr lang="en-US" sz="2400" dirty="0" err="1" smtClean="0"/>
              <a:t>Meadors</a:t>
            </a:r>
            <a:r>
              <a:rPr lang="en-US" sz="2400" dirty="0" smtClean="0"/>
              <a:t> admitted to using illegal anabolic steroids for three to four years; resigned in lieu of firing; and has been decertified by GA Peace Officers Standards and Training Council.</a:t>
            </a:r>
          </a:p>
          <a:p>
            <a:pPr marL="342900" lvl="1" indent="-342900">
              <a:buFont typeface="Wingdings" panose="05000000000000000000" pitchFamily="2" charset="2"/>
              <a:buChar char="§"/>
            </a:pPr>
            <a:endParaRPr lang="en-US" sz="2400" dirty="0"/>
          </a:p>
          <a:p>
            <a:pPr marL="342900" lvl="1" indent="-342900">
              <a:buFont typeface="Wingdings" panose="05000000000000000000" pitchFamily="2" charset="2"/>
              <a:buChar char="§"/>
            </a:pPr>
            <a:endParaRPr lang="en-US" sz="2400" dirty="0"/>
          </a:p>
          <a:p>
            <a:pPr>
              <a:buFont typeface="Wingdings" panose="05000000000000000000" pitchFamily="2" charset="2"/>
              <a:buChar char="§"/>
            </a:pPr>
            <a:endParaRPr lang="en-US" sz="2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76200"/>
            <a:ext cx="3626667" cy="152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2FA21A4-842A-48BD-AD3A-E2ED0ECF07E7}" type="slidenum">
              <a:rPr lang="en-US" smtClean="0"/>
              <a:t>6</a:t>
            </a:fld>
            <a:endParaRPr lang="en-US"/>
          </a:p>
        </p:txBody>
      </p:sp>
    </p:spTree>
    <p:extLst>
      <p:ext uri="{BB962C8B-B14F-4D97-AF65-F5344CB8AC3E}">
        <p14:creationId xmlns:p14="http://schemas.microsoft.com/office/powerpoint/2010/main" val="300337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399" cy="1143000"/>
          </a:xfrm>
        </p:spPr>
        <p:txBody>
          <a:bodyPr>
            <a:noAutofit/>
          </a:bodyPr>
          <a:lstStyle/>
          <a:p>
            <a:r>
              <a:rPr lang="en-US" sz="2800" b="1" i="1" dirty="0"/>
              <a:t>Siren Call to Syringe:  </a:t>
            </a:r>
            <a:r>
              <a:rPr lang="en-US" sz="2800" dirty="0"/>
              <a:t>The Use and Abuse of Anabolic Steroids in Public Safety</a:t>
            </a:r>
          </a:p>
        </p:txBody>
      </p:sp>
      <p:sp>
        <p:nvSpPr>
          <p:cNvPr id="5" name="Content Placeholder 4"/>
          <p:cNvSpPr>
            <a:spLocks noGrp="1"/>
          </p:cNvSpPr>
          <p:nvPr>
            <p:ph idx="1"/>
          </p:nvPr>
        </p:nvSpPr>
        <p:spPr/>
        <p:txBody>
          <a:bodyPr>
            <a:normAutofit fontScale="92500"/>
          </a:bodyPr>
          <a:lstStyle/>
          <a:p>
            <a:pPr marL="0" indent="0" algn="ctr">
              <a:buNone/>
            </a:pPr>
            <a:r>
              <a:rPr lang="en-US" sz="2800" b="1" i="1" u="sng" dirty="0" smtClean="0"/>
              <a:t>Firefighter Darnell Musgrove</a:t>
            </a:r>
          </a:p>
          <a:p>
            <a:r>
              <a:rPr lang="en-US" sz="2800" dirty="0" smtClean="0"/>
              <a:t>Musgrove also named as a suspected drug purchaser and he did admit to buying illegal anabolic steroids from Wilbur.</a:t>
            </a:r>
          </a:p>
          <a:p>
            <a:r>
              <a:rPr lang="en-US" sz="2800" dirty="0" smtClean="0"/>
              <a:t>Admitted to using as far back as 2007 and was in possession of illegal anabolic steroids.</a:t>
            </a:r>
          </a:p>
          <a:p>
            <a:r>
              <a:rPr lang="en-US" sz="2800" dirty="0" smtClean="0"/>
              <a:t>Motivation – “it helps ah, ah, sexual performance…”</a:t>
            </a:r>
          </a:p>
          <a:p>
            <a:r>
              <a:rPr lang="en-US" sz="2800" dirty="0" smtClean="0"/>
              <a:t>Musgrove admitted to buying and selling drugs to other firefighters.</a:t>
            </a:r>
          </a:p>
          <a:p>
            <a:r>
              <a:rPr lang="en-US" sz="2800" dirty="0" smtClean="0"/>
              <a:t>Musgrove was a felon and had been a felon since 2007.</a:t>
            </a:r>
          </a:p>
          <a:p>
            <a:pPr marL="0" indent="0">
              <a:buNone/>
            </a:pPr>
            <a:endParaRPr lang="en-US"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 y="18861"/>
            <a:ext cx="1975919" cy="148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42FA21A4-842A-48BD-AD3A-E2ED0ECF07E7}" type="slidenum">
              <a:rPr lang="en-US" smtClean="0"/>
              <a:t>7</a:t>
            </a:fld>
            <a:endParaRPr lang="en-US"/>
          </a:p>
        </p:txBody>
      </p:sp>
    </p:spTree>
    <p:extLst>
      <p:ext uri="{BB962C8B-B14F-4D97-AF65-F5344CB8AC3E}">
        <p14:creationId xmlns:p14="http://schemas.microsoft.com/office/powerpoint/2010/main" val="233286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324600" cy="1143000"/>
          </a:xfrm>
        </p:spPr>
        <p:txBody>
          <a:bodyPr>
            <a:noAutofit/>
          </a:bodyPr>
          <a:lstStyle/>
          <a:p>
            <a:r>
              <a:rPr lang="en-US" sz="2800" b="1" i="1" dirty="0"/>
              <a:t>Siren Call to Syringe:  </a:t>
            </a:r>
            <a:r>
              <a:rPr lang="en-US" sz="2800" dirty="0"/>
              <a:t>The Use and Abuse of Anabolic Steroids in Public Safety</a:t>
            </a:r>
          </a:p>
        </p:txBody>
      </p:sp>
      <p:sp>
        <p:nvSpPr>
          <p:cNvPr id="3" name="Content Placeholder 2"/>
          <p:cNvSpPr>
            <a:spLocks noGrp="1"/>
          </p:cNvSpPr>
          <p:nvPr>
            <p:ph idx="1"/>
          </p:nvPr>
        </p:nvSpPr>
        <p:spPr/>
        <p:txBody>
          <a:bodyPr>
            <a:normAutofit/>
          </a:bodyPr>
          <a:lstStyle/>
          <a:p>
            <a:pPr marL="0" indent="0" algn="ctr">
              <a:buNone/>
            </a:pPr>
            <a:r>
              <a:rPr lang="en-US" sz="2800" b="1" i="1" u="sng" dirty="0" smtClean="0"/>
              <a:t>Firefighter Vaughn “Charlie” </a:t>
            </a:r>
            <a:r>
              <a:rPr lang="en-US" sz="2800" b="1" i="1" u="sng" dirty="0" err="1" smtClean="0"/>
              <a:t>Zellars</a:t>
            </a:r>
            <a:endParaRPr lang="en-US" sz="2800" b="1" i="1" u="sng" dirty="0" smtClean="0"/>
          </a:p>
          <a:p>
            <a:r>
              <a:rPr lang="en-US" sz="2800" dirty="0" smtClean="0"/>
              <a:t>It was the second interview that </a:t>
            </a:r>
            <a:r>
              <a:rPr lang="en-US" sz="2800" dirty="0" err="1" smtClean="0"/>
              <a:t>Zellars</a:t>
            </a:r>
            <a:r>
              <a:rPr lang="en-US" sz="2800" dirty="0" smtClean="0"/>
              <a:t> becomes truthful.  He admitted to purchasing illegal anabolic steroids from Phillip Wilbur.</a:t>
            </a:r>
          </a:p>
          <a:p>
            <a:r>
              <a:rPr lang="en-US" sz="2800" dirty="0" smtClean="0"/>
              <a:t>“I wanted to get back in shape and start to date again…”</a:t>
            </a:r>
          </a:p>
          <a:p>
            <a:r>
              <a:rPr lang="en-US" sz="2800" dirty="0" err="1" smtClean="0"/>
              <a:t>Zellars</a:t>
            </a:r>
            <a:r>
              <a:rPr lang="en-US" sz="2800" dirty="0" smtClean="0"/>
              <a:t> denies buying from Musgrove, but admits…”I’ve taken it, I’ve bought it, I’ve done it…”</a:t>
            </a:r>
          </a:p>
          <a:p>
            <a:r>
              <a:rPr lang="en-US" sz="2800" dirty="0" err="1" smtClean="0"/>
              <a:t>Zellars</a:t>
            </a:r>
            <a:r>
              <a:rPr lang="en-US" sz="2800" dirty="0" smtClean="0"/>
              <a:t> is therefore an admitted felon.</a:t>
            </a: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0134" y="1"/>
            <a:ext cx="2573866"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2FA21A4-842A-48BD-AD3A-E2ED0ECF07E7}" type="slidenum">
              <a:rPr lang="en-US" smtClean="0"/>
              <a:t>8</a:t>
            </a:fld>
            <a:endParaRPr lang="en-US"/>
          </a:p>
        </p:txBody>
      </p:sp>
    </p:spTree>
    <p:extLst>
      <p:ext uri="{BB962C8B-B14F-4D97-AF65-F5344CB8AC3E}">
        <p14:creationId xmlns:p14="http://schemas.microsoft.com/office/powerpoint/2010/main" val="3670748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normAutofit fontScale="90000"/>
          </a:bodyPr>
          <a:lstStyle/>
          <a:p>
            <a:pPr algn="l"/>
            <a:r>
              <a:rPr lang="en-US" sz="2800" b="1" i="1" dirty="0"/>
              <a:t>Siren Call to Syringe:  </a:t>
            </a:r>
            <a:r>
              <a:rPr lang="en-US" sz="2800" dirty="0"/>
              <a:t>The Use and Abuse of Anabolic Steroids in Public Safety</a:t>
            </a:r>
          </a:p>
        </p:txBody>
      </p:sp>
      <p:sp>
        <p:nvSpPr>
          <p:cNvPr id="3" name="Content Placeholder 2"/>
          <p:cNvSpPr>
            <a:spLocks noGrp="1"/>
          </p:cNvSpPr>
          <p:nvPr>
            <p:ph idx="1"/>
          </p:nvPr>
        </p:nvSpPr>
        <p:spPr/>
        <p:txBody>
          <a:bodyPr>
            <a:normAutofit/>
          </a:bodyPr>
          <a:lstStyle/>
          <a:p>
            <a:pPr marL="0" indent="0" algn="ctr">
              <a:buNone/>
            </a:pPr>
            <a:r>
              <a:rPr lang="en-US" sz="2800" b="1" i="1" u="sng" dirty="0" smtClean="0"/>
              <a:t>Firefighter Craig A. Nemeth</a:t>
            </a:r>
          </a:p>
          <a:p>
            <a:r>
              <a:rPr lang="en-US" sz="2800" dirty="0" smtClean="0"/>
              <a:t>Nemeth quickly admitted to IA investigators his use of illegal anabolic steroids and his purchase of them from Phillip Wilbur at Wilbur’s home.</a:t>
            </a:r>
          </a:p>
          <a:p>
            <a:r>
              <a:rPr lang="en-US" sz="2800" dirty="0" smtClean="0"/>
              <a:t>Provides insight that the drug dealer, Wilbur, provided syringes and needles to inject the illegal drugs.</a:t>
            </a:r>
          </a:p>
          <a:p>
            <a:r>
              <a:rPr lang="en-US" sz="2800" dirty="0" smtClean="0"/>
              <a:t>Admits to selling some drugs back to Wilbur.</a:t>
            </a:r>
          </a:p>
          <a:p>
            <a:r>
              <a:rPr lang="en-US" sz="2800" dirty="0" smtClean="0"/>
              <a:t>Resigned quickly.</a:t>
            </a:r>
            <a:endParaRPr lang="en-US" sz="2800" dirty="0"/>
          </a:p>
        </p:txBody>
      </p:sp>
      <p:pic>
        <p:nvPicPr>
          <p:cNvPr id="3074" name="Picture 2" descr="http://ts1.mm.bing.net/th?&amp;id=HN.607991907129430010&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72050"/>
            <a:ext cx="2857500" cy="14519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2FA21A4-842A-48BD-AD3A-E2ED0ECF07E7}" type="slidenum">
              <a:rPr lang="en-US" smtClean="0"/>
              <a:t>9</a:t>
            </a:fld>
            <a:endParaRPr lang="en-US"/>
          </a:p>
        </p:txBody>
      </p:sp>
    </p:spTree>
    <p:extLst>
      <p:ext uri="{BB962C8B-B14F-4D97-AF65-F5344CB8AC3E}">
        <p14:creationId xmlns:p14="http://schemas.microsoft.com/office/powerpoint/2010/main" val="3942404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1121</Words>
  <Application>Microsoft Office PowerPoint</Application>
  <PresentationFormat>On-screen Show (4:3)</PresentationFormat>
  <Paragraphs>96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Wingdings</vt:lpstr>
      <vt:lpstr>Office Theme</vt:lpstr>
      <vt:lpstr>Siren Call to Syringe:  The Use and Abuse of Anabolic Steroids in Public Safety</vt:lpstr>
      <vt:lpstr>Siren Call to Syringe:  The Use and Abuse of Anabolic Steroids in Public Safety- Phillip R. Wilbur, Junior …the named Drug Dealer</vt:lpstr>
      <vt:lpstr>Headlines:  Steroid abuse investigation targets Cobb firefighters, police</vt:lpstr>
      <vt:lpstr>Siren Call to Syringe:  The Use and Abuse of Anabolic Steroids in Public Safety</vt:lpstr>
      <vt:lpstr>Siren Call to Syringe:  The Use and Abuse of Anabolic Steroids in Public Safety</vt:lpstr>
      <vt:lpstr>Siren Call to Syringe:  The Use and Abuse of Anabolic Steroids in Public Safety</vt:lpstr>
      <vt:lpstr>Siren Call to Syringe:  The Use and Abuse of Anabolic Steroids in Public Safety</vt:lpstr>
      <vt:lpstr>Siren Call to Syringe:  The Use and Abuse of Anabolic Steroids in Public Safety</vt:lpstr>
      <vt:lpstr>Siren Call to Syringe:  The Use and Abuse of Anabolic Steroids in Public Safety</vt:lpstr>
      <vt:lpstr>Siren Call to Syringe:  The Use and Abuse of Anabolic Steroids in Public Safety</vt:lpstr>
      <vt:lpstr>Siren Call to Syringe:  The Use and Abuse of Anabolic Steroids in Public Safety</vt:lpstr>
      <vt:lpstr>August 19, 2014- Quit in lieu of Firing</vt:lpstr>
      <vt:lpstr>This is NOT New News</vt:lpstr>
      <vt:lpstr>It is ALL about LEADERSHIP</vt:lpstr>
    </vt:vector>
  </TitlesOfParts>
  <Company>Kennesaw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Siren Call to Syringe:  The Use and Abuse of Anabolic Steroids in Public Safety</dc:title>
  <dc:creator>Stan Crowder</dc:creator>
  <cp:lastModifiedBy>student</cp:lastModifiedBy>
  <cp:revision>43</cp:revision>
  <cp:lastPrinted>2014-10-08T13:23:50Z</cp:lastPrinted>
  <dcterms:created xsi:type="dcterms:W3CDTF">2014-09-27T14:38:14Z</dcterms:created>
  <dcterms:modified xsi:type="dcterms:W3CDTF">2014-11-07T17:44:10Z</dcterms:modified>
</cp:coreProperties>
</file>